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99" r:id="rId2"/>
    <p:sldId id="282" r:id="rId3"/>
    <p:sldId id="300" r:id="rId4"/>
    <p:sldId id="295" r:id="rId5"/>
    <p:sldId id="301" r:id="rId6"/>
    <p:sldId id="283" r:id="rId7"/>
    <p:sldId id="260" r:id="rId8"/>
    <p:sldId id="296" r:id="rId9"/>
    <p:sldId id="297" r:id="rId10"/>
    <p:sldId id="298" r:id="rId11"/>
    <p:sldId id="293" r:id="rId12"/>
    <p:sldId id="302" r:id="rId13"/>
    <p:sldId id="269" r:id="rId14"/>
    <p:sldId id="294" r:id="rId15"/>
  </p:sldIdLst>
  <p:sldSz cx="9144000" cy="6858000" type="screen4x3"/>
  <p:notesSz cx="6858000" cy="9144000"/>
  <p:defaultTextStyle>
    <a:defPPr>
      <a:defRPr lang="lt-L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53" d="100"/>
          <a:sy n="53" d="100"/>
        </p:scale>
        <p:origin x="-1122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lt-LT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lt-LT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12D98D-C359-42A7-9B0D-5B9B6813B568}" type="datetimeFigureOut">
              <a:rPr lang="lt-LT" smtClean="0"/>
              <a:t>2014.11.17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7996FC-E244-4C73-A643-07B2267C6288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221742883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lt-LT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lt-LT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12D98D-C359-42A7-9B0D-5B9B6813B568}" type="datetimeFigureOut">
              <a:rPr lang="lt-LT" smtClean="0"/>
              <a:t>2014.11.17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7996FC-E244-4C73-A643-07B2267C6288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136704591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lt-LT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12D98D-C359-42A7-9B0D-5B9B6813B568}" type="datetimeFigureOut">
              <a:rPr lang="lt-LT" smtClean="0"/>
              <a:t>2014.11.17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7996FC-E244-4C73-A643-07B2267C6288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248998327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lt-LT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lt-LT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lt-LT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12D98D-C359-42A7-9B0D-5B9B6813B568}" type="datetimeFigureOut">
              <a:rPr lang="lt-LT" smtClean="0"/>
              <a:t>2014.11.17</a:t>
            </a:fld>
            <a:endParaRPr lang="lt-L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7996FC-E244-4C73-A643-07B2267C6288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138497585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lt-LT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lt-LT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lt-LT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12D98D-C359-42A7-9B0D-5B9B6813B568}" type="datetimeFigureOut">
              <a:rPr lang="lt-LT" smtClean="0"/>
              <a:t>2014.11.17</a:t>
            </a:fld>
            <a:endParaRPr lang="lt-LT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7996FC-E244-4C73-A643-07B2267C6288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4551208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lt-LT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12D98D-C359-42A7-9B0D-5B9B6813B568}" type="datetimeFigureOut">
              <a:rPr lang="lt-LT" smtClean="0"/>
              <a:t>2014.11.17</a:t>
            </a:fld>
            <a:endParaRPr lang="lt-LT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7996FC-E244-4C73-A643-07B2267C6288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64417060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12D98D-C359-42A7-9B0D-5B9B6813B568}" type="datetimeFigureOut">
              <a:rPr lang="lt-LT" smtClean="0"/>
              <a:t>2014.11.17</a:t>
            </a:fld>
            <a:endParaRPr lang="lt-LT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7996FC-E244-4C73-A643-07B2267C6288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17609621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lt-LT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lt-LT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12D98D-C359-42A7-9B0D-5B9B6813B568}" type="datetimeFigureOut">
              <a:rPr lang="lt-LT" smtClean="0"/>
              <a:t>2014.11.17</a:t>
            </a:fld>
            <a:endParaRPr lang="lt-L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7996FC-E244-4C73-A643-07B2267C6288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371229017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lt-LT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lt-LT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12D98D-C359-42A7-9B0D-5B9B6813B568}" type="datetimeFigureOut">
              <a:rPr lang="lt-LT" smtClean="0"/>
              <a:t>2014.11.17</a:t>
            </a:fld>
            <a:endParaRPr lang="lt-L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7996FC-E244-4C73-A643-07B2267C6288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34052507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lt-LT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lt-LT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12D98D-C359-42A7-9B0D-5B9B6813B568}" type="datetimeFigureOut">
              <a:rPr lang="lt-LT" smtClean="0"/>
              <a:t>2014.11.17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7996FC-E244-4C73-A643-07B2267C6288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314844562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lt-LT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lt-LT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12D98D-C359-42A7-9B0D-5B9B6813B568}" type="datetimeFigureOut">
              <a:rPr lang="lt-LT" smtClean="0"/>
              <a:t>2014.11.17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7996FC-E244-4C73-A643-07B2267C6288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151950941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auto"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lt-LT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lt-LT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412D98D-C359-42A7-9B0D-5B9B6813B568}" type="datetimeFigureOut">
              <a:rPr lang="lt-LT" smtClean="0"/>
              <a:t>2014.11.17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17996FC-E244-4C73-A643-07B2267C6288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5634552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lt-L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gif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79512" y="260649"/>
            <a:ext cx="8748464" cy="656897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endParaRPr lang="lt-LT" sz="3200" dirty="0" smtClean="0">
              <a:latin typeface="AR BLANCA"/>
              <a:ea typeface="Calibri"/>
              <a:cs typeface="Times New Roman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endParaRPr lang="lt-LT" sz="3200" dirty="0">
              <a:latin typeface="AR BLANCA"/>
              <a:ea typeface="Calibri"/>
              <a:cs typeface="Times New Roman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lt-LT" sz="4800" dirty="0" smtClean="0">
                <a:latin typeface="AR BLANCA"/>
                <a:ea typeface="Calibri"/>
                <a:cs typeface="Times New Roman"/>
              </a:rPr>
              <a:t>       Naujoji </a:t>
            </a:r>
            <a:r>
              <a:rPr lang="lt-LT" sz="4800" dirty="0">
                <a:latin typeface="AR BLANCA"/>
                <a:ea typeface="Calibri"/>
                <a:cs typeface="Times New Roman"/>
              </a:rPr>
              <a:t>karta : kas tai?</a:t>
            </a:r>
            <a:endParaRPr lang="lt-LT" sz="4800" dirty="0">
              <a:ea typeface="Calibri"/>
              <a:cs typeface="Times New Roman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lt-LT" sz="4800" dirty="0">
                <a:latin typeface="AR BLANCA"/>
                <a:ea typeface="Calibri"/>
                <a:cs typeface="Times New Roman"/>
              </a:rPr>
              <a:t> </a:t>
            </a:r>
            <a:r>
              <a:rPr lang="lt-LT" sz="4800" dirty="0" smtClean="0">
                <a:latin typeface="AR BLANCA"/>
                <a:ea typeface="Calibri"/>
                <a:cs typeface="Times New Roman"/>
              </a:rPr>
              <a:t>      </a:t>
            </a: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lt-LT" sz="4800" dirty="0">
                <a:latin typeface="AR BLANCA"/>
                <a:ea typeface="Calibri"/>
                <a:cs typeface="Times New Roman"/>
              </a:rPr>
              <a:t> </a:t>
            </a:r>
            <a:r>
              <a:rPr lang="lt-LT" sz="4800" dirty="0" smtClean="0">
                <a:latin typeface="AR BLANCA"/>
                <a:ea typeface="Calibri"/>
                <a:cs typeface="Times New Roman"/>
              </a:rPr>
              <a:t>       </a:t>
            </a:r>
            <a:r>
              <a:rPr lang="lt-LT" sz="3200" dirty="0" smtClean="0">
                <a:latin typeface="AR BLANCA"/>
                <a:ea typeface="Calibri"/>
                <a:cs typeface="Times New Roman"/>
              </a:rPr>
              <a:t>Prof.habil.dr.Vilija Targamadz</a:t>
            </a:r>
            <a:r>
              <a:rPr lang="lt-LT" sz="3200" dirty="0" smtClean="0">
                <a:latin typeface="Times New Roman"/>
                <a:ea typeface="Calibri"/>
                <a:cs typeface="Times New Roman"/>
              </a:rPr>
              <a:t>ė</a:t>
            </a:r>
            <a:endParaRPr lang="lt-LT" sz="1050" dirty="0">
              <a:ea typeface="Calibri"/>
              <a:cs typeface="Times New Roman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endParaRPr lang="lt-LT" dirty="0" smtClean="0">
              <a:latin typeface="AR BLANCA"/>
              <a:ea typeface="Calibri"/>
              <a:cs typeface="Times New Roman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endParaRPr lang="lt-LT" sz="3200" dirty="0">
              <a:latin typeface="AR BLANCA"/>
              <a:ea typeface="Calibri"/>
              <a:cs typeface="Times New Roman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lt-LT" sz="3200" dirty="0" smtClean="0">
                <a:latin typeface="AR BLANCA"/>
                <a:ea typeface="Calibri"/>
                <a:cs typeface="Times New Roman"/>
              </a:rPr>
              <a:t>VILNIUS, 2014 11 12</a:t>
            </a: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lt-LT" dirty="0">
                <a:latin typeface="AR BLANCA"/>
                <a:ea typeface="Calibri"/>
                <a:cs typeface="Times New Roman"/>
              </a:rPr>
              <a:t> </a:t>
            </a:r>
            <a:r>
              <a:rPr lang="lt-LT" dirty="0" smtClean="0">
                <a:latin typeface="AR BLANCA"/>
                <a:ea typeface="Calibri"/>
                <a:cs typeface="Times New Roman"/>
              </a:rPr>
              <a:t>             </a:t>
            </a:r>
            <a:r>
              <a:rPr lang="lt-LT" sz="1050" dirty="0" smtClean="0">
                <a:ea typeface="Calibri"/>
                <a:cs typeface="Times New Roman"/>
              </a:rPr>
              <a:t> </a:t>
            </a:r>
            <a:endParaRPr lang="lt-LT" sz="1050" dirty="0">
              <a:ea typeface="Calibri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22943373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4" descr="Picture19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0600" y="685800"/>
            <a:ext cx="7315200" cy="5257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737026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3" descr="Picture1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105837"/>
            <a:ext cx="8064896" cy="63474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967541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lt-LT" sz="3200" dirty="0"/>
              <a:t>Lentelė Nr.2 Žmonių suskirstymas į </a:t>
            </a:r>
            <a:r>
              <a:rPr lang="lt-LT" sz="3200" dirty="0" smtClean="0"/>
              <a:t>kartas</a:t>
            </a:r>
            <a:r>
              <a:rPr lang="lt-LT" sz="1800" dirty="0" smtClean="0"/>
              <a:t>(</a:t>
            </a:r>
            <a:r>
              <a:rPr lang="lt-LT" sz="1800" i="1" dirty="0" smtClean="0">
                <a:latin typeface="Times New Roman"/>
                <a:ea typeface="Calibri"/>
              </a:rPr>
              <a:t> </a:t>
            </a:r>
            <a:r>
              <a:rPr lang="lt-LT" sz="1800" i="1" dirty="0">
                <a:latin typeface="Times New Roman"/>
                <a:ea typeface="Calibri"/>
              </a:rPr>
              <a:t>Z karta: kūrybingumas ir integracija, 2013, </a:t>
            </a:r>
            <a:r>
              <a:rPr lang="lt-LT" sz="1800" i="1" dirty="0" smtClean="0">
                <a:latin typeface="Times New Roman"/>
                <a:ea typeface="Calibri"/>
              </a:rPr>
              <a:t>p. 57)</a:t>
            </a:r>
            <a:endParaRPr lang="lt-LT" sz="1800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222972837"/>
              </p:ext>
            </p:extLst>
          </p:nvPr>
        </p:nvGraphicFramePr>
        <p:xfrm>
          <a:off x="683568" y="1340766"/>
          <a:ext cx="7920880" cy="5112569"/>
        </p:xfrm>
        <a:graphic>
          <a:graphicData uri="http://schemas.openxmlformats.org/drawingml/2006/table">
            <a:tbl>
              <a:tblPr firstRow="1" firstCol="1" bandRow="1"/>
              <a:tblGrid>
                <a:gridCol w="3407939"/>
                <a:gridCol w="4512941"/>
              </a:tblGrid>
              <a:tr h="730367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lt-LT" sz="2000" b="1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Kartos pavadinimas</a:t>
                      </a:r>
                      <a:endParaRPr lang="lt-LT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lt-LT" sz="2000" b="1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Laikotarpis(data)</a:t>
                      </a:r>
                      <a:endParaRPr lang="lt-LT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30367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lt-LT" sz="20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Pokarinė karta</a:t>
                      </a:r>
                      <a:endParaRPr lang="lt-LT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1928-1945</a:t>
                      </a:r>
                      <a:endParaRPr lang="lt-LT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30367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lt-LT" sz="20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Kūdikių bumo karta</a:t>
                      </a:r>
                      <a:endParaRPr lang="lt-LT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1946-1954</a:t>
                      </a:r>
                      <a:endParaRPr lang="lt-LT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30367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lt-LT" sz="20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Kūdikių bumo II karta</a:t>
                      </a:r>
                      <a:endParaRPr lang="lt-LT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1955-1965</a:t>
                      </a:r>
                      <a:endParaRPr lang="lt-LT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30367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lt-LT" sz="20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X karta</a:t>
                      </a:r>
                      <a:endParaRPr lang="lt-LT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1966-1976</a:t>
                      </a:r>
                      <a:endParaRPr lang="lt-LT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30367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lt-LT" sz="20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Y karta</a:t>
                      </a:r>
                      <a:endParaRPr lang="lt-LT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1977-1994</a:t>
                      </a:r>
                      <a:endParaRPr lang="lt-LT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30367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lt-LT" sz="20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Z karta</a:t>
                      </a:r>
                      <a:endParaRPr lang="lt-LT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1995-2012</a:t>
                      </a:r>
                      <a:endParaRPr lang="lt-LT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1020647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268760"/>
            <a:ext cx="8802216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lt-LT" sz="3600" dirty="0" smtClean="0"/>
              <a:t>                VAKARŲ </a:t>
            </a:r>
            <a:r>
              <a:rPr lang="lt-LT" sz="3600" dirty="0"/>
              <a:t>SOCIOLOGAI </a:t>
            </a:r>
            <a:endParaRPr lang="lt-LT" sz="3600" dirty="0" smtClean="0"/>
          </a:p>
          <a:p>
            <a:endParaRPr lang="lt-LT" sz="3600" dirty="0" smtClean="0"/>
          </a:p>
          <a:p>
            <a:r>
              <a:rPr lang="lt-LT" sz="3600" dirty="0" smtClean="0"/>
              <a:t>McGRINDLE, WOLFINGER,2010;</a:t>
            </a:r>
          </a:p>
          <a:p>
            <a:endParaRPr lang="lt-LT" sz="3600" dirty="0" smtClean="0"/>
          </a:p>
          <a:p>
            <a:r>
              <a:rPr lang="lt-LT" sz="3600" dirty="0" smtClean="0"/>
              <a:t>ARMOUR,2008;</a:t>
            </a:r>
          </a:p>
          <a:p>
            <a:endParaRPr lang="lt-LT" sz="3600" dirty="0" smtClean="0"/>
          </a:p>
          <a:p>
            <a:r>
              <a:rPr lang="lt-LT" sz="3600" dirty="0" smtClean="0"/>
              <a:t>HUNTLEY,2006 </a:t>
            </a:r>
            <a:r>
              <a:rPr lang="lt-LT" sz="3600" dirty="0"/>
              <a:t>ir kiti</a:t>
            </a:r>
          </a:p>
        </p:txBody>
      </p:sp>
    </p:spTree>
    <p:extLst>
      <p:ext uri="{BB962C8B-B14F-4D97-AF65-F5344CB8AC3E}">
        <p14:creationId xmlns:p14="http://schemas.microsoft.com/office/powerpoint/2010/main" val="2213835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3" descr="ATT15925230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286419"/>
            <a:ext cx="8136904" cy="61669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131812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lt-LT" sz="3100" dirty="0"/>
              <a:t>Lentelė Nr. 1. Kartų evoliucija skirtinguose pasaulio </a:t>
            </a:r>
            <a:r>
              <a:rPr lang="lt-LT" sz="2800" dirty="0"/>
              <a:t>regionuose</a:t>
            </a:r>
            <a:r>
              <a:rPr lang="lt-LT" sz="2000" dirty="0"/>
              <a:t>(Šaltinis: ESB BUSINESS </a:t>
            </a:r>
            <a:r>
              <a:rPr lang="lt-LT" sz="2000" dirty="0" smtClean="0"/>
              <a:t>SCHOOL)</a:t>
            </a:r>
            <a:endParaRPr lang="lt-LT" sz="2000" dirty="0"/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70001616"/>
              </p:ext>
            </p:extLst>
          </p:nvPr>
        </p:nvGraphicFramePr>
        <p:xfrm>
          <a:off x="1043608" y="1700808"/>
          <a:ext cx="7144836" cy="5040560"/>
        </p:xfrm>
        <a:graphic>
          <a:graphicData uri="http://schemas.openxmlformats.org/drawingml/2006/table">
            <a:tbl>
              <a:tblPr firstRow="1" firstCol="1" bandRow="1"/>
              <a:tblGrid>
                <a:gridCol w="1786209"/>
                <a:gridCol w="1786209"/>
                <a:gridCol w="1786209"/>
                <a:gridCol w="1786209"/>
              </a:tblGrid>
              <a:tr h="1080120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JAV</a:t>
                      </a:r>
                      <a:endParaRPr lang="lt-LT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Baby Boomers</a:t>
                      </a:r>
                      <a:endParaRPr lang="lt-LT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(</a:t>
                      </a:r>
                      <a:r>
                        <a:rPr lang="lt-LT" sz="12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kūdikių bumo karta)</a:t>
                      </a:r>
                      <a:endParaRPr lang="lt-LT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(1943-1964)</a:t>
                      </a:r>
                      <a:endParaRPr lang="lt-LT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Karta X</a:t>
                      </a:r>
                      <a:endParaRPr lang="lt-LT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(1965-1980)</a:t>
                      </a:r>
                      <a:endParaRPr lang="lt-LT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Karta Y</a:t>
                      </a:r>
                      <a:endParaRPr lang="lt-LT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(1981-2001)</a:t>
                      </a:r>
                      <a:endParaRPr lang="lt-LT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080120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lt-LT" sz="12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Pietų Afrikos Respublika</a:t>
                      </a:r>
                      <a:endParaRPr lang="lt-LT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Baby Boomers</a:t>
                      </a:r>
                      <a:endParaRPr lang="lt-LT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(kūdikių bumo karta)</a:t>
                      </a:r>
                      <a:endParaRPr lang="lt-LT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(1943-1970)</a:t>
                      </a:r>
                      <a:endParaRPr lang="lt-LT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Karta X</a:t>
                      </a:r>
                      <a:endParaRPr lang="lt-LT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(1970-1989)</a:t>
                      </a:r>
                      <a:endParaRPr lang="lt-LT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Karta Y</a:t>
                      </a:r>
                      <a:endParaRPr lang="lt-LT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(1989-2000+)</a:t>
                      </a:r>
                      <a:endParaRPr lang="lt-LT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080120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lt-LT" sz="12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Rusija</a:t>
                      </a:r>
                      <a:endParaRPr lang="lt-LT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Baby Boomers</a:t>
                      </a:r>
                      <a:endParaRPr lang="lt-LT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(kūdikių bumo karta)</a:t>
                      </a:r>
                      <a:endParaRPr lang="lt-LT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(1943-1964)</a:t>
                      </a:r>
                      <a:endParaRPr lang="lt-LT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Karta X</a:t>
                      </a:r>
                      <a:endParaRPr lang="lt-LT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(1965-1983)</a:t>
                      </a:r>
                      <a:endParaRPr lang="lt-LT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Karta Y</a:t>
                      </a:r>
                      <a:endParaRPr lang="lt-LT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(1983-2000)</a:t>
                      </a:r>
                      <a:endParaRPr lang="lt-LT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20080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lt-LT" sz="12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Indija</a:t>
                      </a:r>
                      <a:endParaRPr lang="lt-LT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lt-LT" sz="12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Tradicinė karta </a:t>
                      </a:r>
                      <a:endParaRPr lang="lt-LT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lt-LT" sz="12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(</a:t>
                      </a:r>
                      <a:r>
                        <a:rPr lang="en-US" sz="12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1948-1968)</a:t>
                      </a:r>
                      <a:endParaRPr lang="lt-LT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 err="1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Netradicin</a:t>
                      </a:r>
                      <a:r>
                        <a:rPr lang="lt-LT" sz="12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ė karta</a:t>
                      </a:r>
                      <a:endParaRPr lang="lt-LT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(1969-1980)</a:t>
                      </a:r>
                      <a:endParaRPr lang="lt-LT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Karta Y</a:t>
                      </a:r>
                      <a:endParaRPr lang="lt-LT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(1981-</a:t>
                      </a:r>
                      <a:r>
                        <a:rPr lang="lt-LT" sz="12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šiandien)</a:t>
                      </a:r>
                      <a:endParaRPr lang="lt-LT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080120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lt-LT" sz="12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Brazilija</a:t>
                      </a:r>
                      <a:endParaRPr lang="lt-LT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lt-LT" sz="12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Baby Boomers</a:t>
                      </a:r>
                      <a:endParaRPr lang="lt-LT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lt-LT" sz="12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(kūdikių karta)</a:t>
                      </a:r>
                      <a:endParaRPr lang="lt-LT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lt-LT" sz="12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(1943-1964)</a:t>
                      </a:r>
                      <a:endParaRPr lang="lt-LT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Karta X</a:t>
                      </a:r>
                      <a:endParaRPr lang="lt-LT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(1965-1980)</a:t>
                      </a:r>
                      <a:endParaRPr lang="lt-LT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Karta Y</a:t>
                      </a:r>
                      <a:endParaRPr lang="lt-LT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(1981-2001)</a:t>
                      </a:r>
                      <a:endParaRPr lang="lt-LT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9754700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lt-LT" sz="2800" dirty="0"/>
              <a:t>Lentelė Nr.3 Keturių kartų konceptas</a:t>
            </a:r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53932972"/>
              </p:ext>
            </p:extLst>
          </p:nvPr>
        </p:nvGraphicFramePr>
        <p:xfrm>
          <a:off x="395536" y="1412776"/>
          <a:ext cx="7941690" cy="5166360"/>
        </p:xfrm>
        <a:graphic>
          <a:graphicData uri="http://schemas.openxmlformats.org/drawingml/2006/table">
            <a:tbl>
              <a:tblPr firstRow="1" firstCol="1" bandRow="1"/>
              <a:tblGrid>
                <a:gridCol w="1317579"/>
                <a:gridCol w="1627334"/>
                <a:gridCol w="1510100"/>
                <a:gridCol w="1510921"/>
                <a:gridCol w="1975756"/>
              </a:tblGrid>
              <a:tr h="565745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lt-LT" sz="8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 </a:t>
                      </a:r>
                      <a:endParaRPr lang="lt-LT" sz="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7145" marR="4714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lt-LT" sz="1400" b="1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Baby Boomer</a:t>
                      </a:r>
                      <a:endParaRPr lang="lt-LT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lt-LT" sz="1400" b="1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Kūdikių bumo karta</a:t>
                      </a:r>
                      <a:endParaRPr lang="lt-LT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7145" marR="4714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lt-LT" sz="1400" b="1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Karta X</a:t>
                      </a:r>
                      <a:endParaRPr lang="lt-LT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7145" marR="4714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lt-LT" sz="1400" b="1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Karta Y</a:t>
                      </a:r>
                      <a:endParaRPr lang="lt-LT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7145" marR="4714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lt-LT" sz="1400" b="1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Karta Z</a:t>
                      </a:r>
                      <a:endParaRPr lang="lt-LT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7145" marR="4714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8242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lt-LT" sz="1800" b="1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Gimimo data</a:t>
                      </a:r>
                      <a:endParaRPr lang="lt-LT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7145" marR="4714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lt-LT" sz="20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Nuo </a:t>
                      </a:r>
                      <a:r>
                        <a:rPr lang="en-US" sz="20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1950</a:t>
                      </a:r>
                      <a:endParaRPr lang="lt-LT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7145" marR="4714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lt-LT" sz="20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Nuo 1965</a:t>
                      </a:r>
                      <a:endParaRPr lang="lt-LT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7145" marR="4714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lt-LT" sz="20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Nuo 1980</a:t>
                      </a:r>
                      <a:endParaRPr lang="lt-LT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7145" marR="4714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lt-LT" sz="20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Nuo 1995</a:t>
                      </a:r>
                      <a:endParaRPr lang="lt-LT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7145" marR="4714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65745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lt-LT" sz="1800" b="1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Požiūris/</a:t>
                      </a:r>
                      <a:endParaRPr lang="lt-LT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lt-LT" sz="1800" b="1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filosofijos kryptis</a:t>
                      </a:r>
                      <a:endParaRPr lang="lt-LT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7145" marR="4714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lt-LT" sz="18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Idealizmas</a:t>
                      </a:r>
                      <a:endParaRPr lang="lt-LT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7145" marR="4714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lt-LT" sz="18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Skepticizmas</a:t>
                      </a:r>
                      <a:endParaRPr lang="lt-LT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7145" marR="4714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lt-LT" sz="18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Optimizmas</a:t>
                      </a:r>
                      <a:endParaRPr lang="lt-LT" sz="18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7145" marR="4714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lt-LT" sz="18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Realizmas</a:t>
                      </a:r>
                      <a:endParaRPr lang="lt-LT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7145" marR="4714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7164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lt-LT" sz="2000" b="1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Pagrindinis bruožas</a:t>
                      </a:r>
                      <a:endParaRPr lang="lt-LT" sz="2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7145" marR="4714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lt-LT" sz="20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Savirealizacija</a:t>
                      </a:r>
                      <a:endParaRPr lang="lt-LT" sz="2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7145" marR="4714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lt-LT" sz="20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Perspektyvų trūkumas</a:t>
                      </a:r>
                      <a:endParaRPr lang="lt-LT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7145" marR="4714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lt-LT" sz="20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Motyvacija</a:t>
                      </a:r>
                      <a:endParaRPr lang="lt-LT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7145" marR="4714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lt-LT" sz="20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„Vėjavaikiškumas“</a:t>
                      </a:r>
                      <a:endParaRPr lang="lt-LT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7145" marR="4714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7164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lt-LT" sz="1800" b="1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Įsitraukimas/</a:t>
                      </a:r>
                      <a:endParaRPr lang="lt-LT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lt-LT" sz="1800" b="1" dirty="0" smtClean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dalyvavimas</a:t>
                      </a:r>
                      <a:endParaRPr lang="lt-LT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7145" marR="4714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lt-LT" sz="20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Vietinė bendruomenė</a:t>
                      </a:r>
                      <a:endParaRPr lang="lt-LT" sz="2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7145" marR="4714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lt-LT" sz="20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Vietinė bendruomenė</a:t>
                      </a:r>
                      <a:endParaRPr lang="lt-LT" sz="20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7145" marR="4714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lt-LT" sz="20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Tarptautinė visuomenė</a:t>
                      </a:r>
                      <a:endParaRPr lang="lt-LT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7145" marR="4714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lt-LT" sz="20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Globali visuomenė</a:t>
                      </a:r>
                      <a:endParaRPr lang="lt-LT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7145" marR="4714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693386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22114"/>
          </a:xfrm>
        </p:spPr>
        <p:txBody>
          <a:bodyPr/>
          <a:lstStyle/>
          <a:p>
            <a:r>
              <a:rPr lang="lt-LT" sz="2800" dirty="0">
                <a:solidFill>
                  <a:prstClr val="black"/>
                </a:solidFill>
              </a:rPr>
              <a:t>Lentelė Nr.3 Keturių kartų </a:t>
            </a:r>
            <a:r>
              <a:rPr lang="lt-LT" sz="2800" dirty="0" smtClean="0">
                <a:solidFill>
                  <a:prstClr val="black"/>
                </a:solidFill>
              </a:rPr>
              <a:t>konceptas(2)</a:t>
            </a:r>
            <a:endParaRPr lang="lt-LT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34800676"/>
              </p:ext>
            </p:extLst>
          </p:nvPr>
        </p:nvGraphicFramePr>
        <p:xfrm>
          <a:off x="107504" y="1124744"/>
          <a:ext cx="8872799" cy="4389120"/>
        </p:xfrm>
        <a:graphic>
          <a:graphicData uri="http://schemas.openxmlformats.org/drawingml/2006/table">
            <a:tbl>
              <a:tblPr firstRow="1" firstCol="1" bandRow="1"/>
              <a:tblGrid>
                <a:gridCol w="1403245"/>
                <a:gridCol w="1835033"/>
                <a:gridCol w="1710592"/>
                <a:gridCol w="1696005"/>
                <a:gridCol w="2227924"/>
              </a:tblGrid>
              <a:tr h="497556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lt-LT" sz="2400" b="1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Vaidmuo/rolė</a:t>
                      </a:r>
                      <a:endParaRPr lang="lt-LT" sz="2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lt-LT" sz="24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Kolektyvizmas</a:t>
                      </a:r>
                      <a:endParaRPr lang="lt-LT" sz="2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lt-LT" sz="24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Individualizmas</a:t>
                      </a:r>
                      <a:endParaRPr lang="lt-LT" sz="2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lt-LT" sz="24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Kolektyvizmas</a:t>
                      </a:r>
                      <a:endParaRPr lang="lt-LT" sz="2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lt-LT" sz="24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Individualizmas</a:t>
                      </a:r>
                      <a:endParaRPr lang="lt-LT" sz="2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995111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lt-LT" sz="2400" b="1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Aktyvumo lygmuo</a:t>
                      </a:r>
                      <a:endParaRPr lang="lt-LT" sz="2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lt-LT" sz="24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Vidutinis</a:t>
                      </a:r>
                      <a:endParaRPr lang="lt-LT" sz="2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lt-LT" sz="24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Žemas</a:t>
                      </a:r>
                      <a:endParaRPr lang="lt-LT" sz="2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lt-LT" sz="24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Vidutinis</a:t>
                      </a:r>
                      <a:endParaRPr lang="lt-LT" sz="2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lt-LT" sz="24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Aukštas</a:t>
                      </a:r>
                      <a:endParaRPr lang="lt-LT" sz="2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92667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lt-LT" sz="2400" b="1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Žinių/</a:t>
                      </a:r>
                      <a:endParaRPr lang="lt-LT" sz="2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lt-LT" sz="2400" b="1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Informacijos kiekis</a:t>
                      </a:r>
                      <a:endParaRPr lang="lt-LT" sz="2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lt-LT" sz="24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Vidutiniškas</a:t>
                      </a:r>
                      <a:endParaRPr lang="lt-LT" sz="2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lt-LT" sz="240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Mažas</a:t>
                      </a:r>
                      <a:endParaRPr lang="lt-LT" sz="24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lt-LT" sz="24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Vidutinis</a:t>
                      </a:r>
                      <a:endParaRPr lang="lt-LT" sz="2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lt-LT" sz="24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Aukštas ir stiprus</a:t>
                      </a:r>
                      <a:endParaRPr lang="lt-LT" sz="2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9892460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5536" y="188640"/>
            <a:ext cx="8229600" cy="720080"/>
          </a:xfrm>
        </p:spPr>
        <p:txBody>
          <a:bodyPr>
            <a:normAutofit fontScale="90000"/>
          </a:bodyPr>
          <a:lstStyle/>
          <a:p>
            <a:pPr algn="just">
              <a:lnSpc>
                <a:spcPct val="115000"/>
              </a:lnSpc>
              <a:spcAft>
                <a:spcPts val="1000"/>
              </a:spcAft>
            </a:pPr>
            <a:r>
              <a:rPr lang="lt-LT" sz="2800" dirty="0" smtClean="0"/>
              <a:t>Lentelė </a:t>
            </a:r>
            <a:r>
              <a:rPr lang="lt-LT" sz="2800" dirty="0"/>
              <a:t>Nr.3 Keturių kartų </a:t>
            </a:r>
            <a:r>
              <a:rPr lang="lt-LT" sz="2800" dirty="0" smtClean="0"/>
              <a:t>konceptas(3)</a:t>
            </a:r>
            <a:r>
              <a:rPr lang="en-US" sz="2800" dirty="0">
                <a:latin typeface="Times New Roman"/>
                <a:ea typeface="Calibri"/>
                <a:cs typeface="Times New Roman"/>
              </a:rPr>
              <a:t> </a:t>
            </a:r>
            <a:r>
              <a:rPr lang="en-US" sz="1600" dirty="0" smtClean="0">
                <a:latin typeface="Times New Roman"/>
                <a:ea typeface="Calibri"/>
                <a:cs typeface="Times New Roman"/>
              </a:rPr>
              <a:t>SAP-Forum </a:t>
            </a:r>
            <a:r>
              <a:rPr lang="en-US" sz="1600" dirty="0" err="1">
                <a:latin typeface="Times New Roman"/>
                <a:ea typeface="Calibri"/>
                <a:cs typeface="Times New Roman"/>
              </a:rPr>
              <a:t>fuer</a:t>
            </a:r>
            <a:r>
              <a:rPr lang="en-US" sz="1600" dirty="0">
                <a:latin typeface="Times New Roman"/>
                <a:ea typeface="Calibri"/>
                <a:cs typeface="Times New Roman"/>
              </a:rPr>
              <a:t> </a:t>
            </a:r>
            <a:r>
              <a:rPr lang="en-US" sz="1600" dirty="0" err="1">
                <a:latin typeface="Times New Roman"/>
                <a:ea typeface="Calibri"/>
                <a:cs typeface="Times New Roman"/>
              </a:rPr>
              <a:t>Personalmanagment</a:t>
            </a:r>
            <a:r>
              <a:rPr lang="en-US" sz="1600" dirty="0">
                <a:latin typeface="Times New Roman"/>
                <a:ea typeface="Calibri"/>
                <a:cs typeface="Times New Roman"/>
              </a:rPr>
              <a:t> 2013 03 20 </a:t>
            </a:r>
            <a:r>
              <a:rPr lang="en-US" sz="1600" dirty="0" err="1">
                <a:latin typeface="Times New Roman"/>
                <a:ea typeface="Calibri"/>
                <a:cs typeface="Times New Roman"/>
              </a:rPr>
              <a:t>prof.dr</a:t>
            </a:r>
            <a:r>
              <a:rPr lang="en-US" sz="1600" dirty="0">
                <a:latin typeface="Times New Roman"/>
                <a:ea typeface="Calibri"/>
                <a:cs typeface="Times New Roman"/>
              </a:rPr>
              <a:t> Christian </a:t>
            </a:r>
            <a:r>
              <a:rPr lang="en-US" sz="1600" dirty="0" err="1">
                <a:latin typeface="Times New Roman"/>
                <a:ea typeface="Calibri"/>
                <a:cs typeface="Times New Roman"/>
              </a:rPr>
              <a:t>Scholz</a:t>
            </a:r>
            <a:r>
              <a:rPr lang="en-US" sz="1600" dirty="0">
                <a:latin typeface="Times New Roman"/>
                <a:ea typeface="Calibri"/>
                <a:cs typeface="Times New Roman"/>
              </a:rPr>
              <a:t> </a:t>
            </a:r>
            <a:r>
              <a:rPr lang="en-US" sz="1600" dirty="0" err="1">
                <a:latin typeface="Times New Roman"/>
                <a:ea typeface="Calibri"/>
                <a:cs typeface="Times New Roman"/>
              </a:rPr>
              <a:t>pranešimas</a:t>
            </a:r>
            <a:r>
              <a:rPr lang="en-US" sz="1600" dirty="0">
                <a:latin typeface="Times New Roman"/>
                <a:ea typeface="Calibri"/>
                <a:cs typeface="Times New Roman"/>
              </a:rPr>
              <a:t> “Generation Z: </a:t>
            </a:r>
            <a:r>
              <a:rPr lang="en-US" sz="1600" dirty="0" err="1">
                <a:latin typeface="Times New Roman"/>
                <a:ea typeface="Calibri"/>
                <a:cs typeface="Times New Roman"/>
              </a:rPr>
              <a:t>Willkommen</a:t>
            </a:r>
            <a:r>
              <a:rPr lang="en-US" sz="1600" dirty="0">
                <a:latin typeface="Times New Roman"/>
                <a:ea typeface="Calibri"/>
                <a:cs typeface="Times New Roman"/>
              </a:rPr>
              <a:t> in der </a:t>
            </a:r>
            <a:r>
              <a:rPr lang="en-US" sz="1600" dirty="0" err="1">
                <a:latin typeface="Times New Roman"/>
                <a:ea typeface="Calibri"/>
                <a:cs typeface="Times New Roman"/>
              </a:rPr>
              <a:t>Arbeitswelt</a:t>
            </a:r>
            <a:r>
              <a:rPr lang="en-US" sz="1600" dirty="0">
                <a:latin typeface="Times New Roman"/>
                <a:ea typeface="Calibri"/>
                <a:cs typeface="Times New Roman"/>
              </a:rPr>
              <a:t>” </a:t>
            </a:r>
            <a:r>
              <a:rPr lang="lt-LT" sz="4000" dirty="0">
                <a:ea typeface="Calibri"/>
                <a:cs typeface="Times New Roman"/>
              </a:rPr>
              <a:t/>
            </a:r>
            <a:br>
              <a:rPr lang="lt-LT" sz="4000" dirty="0">
                <a:ea typeface="Calibri"/>
                <a:cs typeface="Times New Roman"/>
              </a:rPr>
            </a:br>
            <a:endParaRPr lang="lt-LT" sz="2800" dirty="0"/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45503475"/>
              </p:ext>
            </p:extLst>
          </p:nvPr>
        </p:nvGraphicFramePr>
        <p:xfrm>
          <a:off x="971600" y="1124744"/>
          <a:ext cx="7632848" cy="5486400"/>
        </p:xfrm>
        <a:graphic>
          <a:graphicData uri="http://schemas.openxmlformats.org/drawingml/2006/table">
            <a:tbl>
              <a:tblPr firstRow="1" firstCol="1" bandRow="1"/>
              <a:tblGrid>
                <a:gridCol w="1076876"/>
                <a:gridCol w="1261120"/>
                <a:gridCol w="1170268"/>
                <a:gridCol w="1170904"/>
                <a:gridCol w="2953680"/>
              </a:tblGrid>
              <a:tr h="1368152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lt-LT" sz="2000" b="1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Kvalifikacija</a:t>
                      </a:r>
                      <a:endParaRPr lang="lt-LT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lt-LT" sz="2000" dirty="0" smtClean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Mokomasi  darbui(verslui)</a:t>
                      </a:r>
                      <a:endParaRPr lang="lt-LT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lt-LT" sz="20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Mažai </a:t>
                      </a:r>
                      <a:r>
                        <a:rPr lang="lt-LT" sz="2000" dirty="0" smtClean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mokomasi</a:t>
                      </a:r>
                      <a:endParaRPr lang="lt-LT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lt-LT" sz="20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Apmokėtas mokslas</a:t>
                      </a:r>
                      <a:endParaRPr lang="lt-LT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lt-LT" sz="2000" dirty="0" smtClean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Mokomasi </a:t>
                      </a:r>
                      <a:r>
                        <a:rPr lang="lt-LT" sz="20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tik dėl savęs</a:t>
                      </a:r>
                      <a:endParaRPr lang="lt-LT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lt-LT" sz="2000" b="1" dirty="0" smtClean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Orienty-rai</a:t>
                      </a:r>
                      <a:endParaRPr lang="lt-LT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lt-LT" sz="20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Tik profesija</a:t>
                      </a:r>
                      <a:r>
                        <a:rPr lang="ru-RU" sz="20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!</a:t>
                      </a:r>
                      <a:endParaRPr lang="lt-LT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lt-LT" sz="20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Asmeniniai </a:t>
                      </a:r>
                      <a:r>
                        <a:rPr lang="lt-LT" sz="2000" dirty="0" smtClean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poreikiai</a:t>
                      </a:r>
                      <a:r>
                        <a:rPr lang="lt-LT" sz="2000" baseline="0" dirty="0" smtClean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lt-LT" sz="2000" dirty="0" smtClean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privatumas </a:t>
                      </a:r>
                      <a:r>
                        <a:rPr lang="lt-LT" sz="20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(nepasaint profesijos)</a:t>
                      </a:r>
                      <a:endParaRPr lang="lt-LT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lt-LT" sz="20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Profesija susijusi su asmeniniais poreikiais/</a:t>
                      </a:r>
                      <a:endParaRPr lang="lt-LT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lt-LT" sz="20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privatumu</a:t>
                      </a:r>
                      <a:endParaRPr lang="lt-LT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lt-LT" sz="20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Asmeniniai poreikiai/privatumas  (atskirti nuo profesijos)</a:t>
                      </a:r>
                      <a:endParaRPr lang="lt-LT" sz="20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526970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2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fld id="{EFFE6521-E7ED-4E67-AB42-FF215F912273}" type="datetime1">
              <a:rPr lang="lt-LT"/>
              <a:pPr>
                <a:defRPr/>
              </a:pPr>
              <a:t>2014.11.17</a:t>
            </a:fld>
            <a:endParaRPr lang="en-US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Prof.habil.dr. Vilija Targamadzė</a:t>
            </a:r>
          </a:p>
        </p:txBody>
      </p:sp>
      <p:pic>
        <p:nvPicPr>
          <p:cNvPr id="15364" name="Picture 3" descr="Prokrusto lova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67000" y="1905000"/>
            <a:ext cx="4438650" cy="3975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365" name="Rectangle 2"/>
          <p:cNvSpPr>
            <a:spLocks noGrp="1" noChangeArrowheads="1"/>
          </p:cNvSpPr>
          <p:nvPr>
            <p:ph type="title"/>
          </p:nvPr>
        </p:nvSpPr>
        <p:spPr>
          <a:xfrm>
            <a:off x="990600" y="1066800"/>
            <a:ext cx="6934200" cy="1143000"/>
          </a:xfrm>
        </p:spPr>
        <p:txBody>
          <a:bodyPr/>
          <a:lstStyle/>
          <a:p>
            <a:pPr eaLnBrk="1" hangingPunct="1"/>
            <a:r>
              <a:rPr lang="lt-LT" altLang="lt-LT" sz="3400" smtClean="0">
                <a:solidFill>
                  <a:schemeClr val="tx1"/>
                </a:solidFill>
              </a:rPr>
              <a:t>Ar ir toliau Prokrusto lova bus vienas iš didaktinių įrankių?</a:t>
            </a:r>
          </a:p>
        </p:txBody>
      </p:sp>
    </p:spTree>
    <p:extLst>
      <p:ext uri="{BB962C8B-B14F-4D97-AF65-F5344CB8AC3E}">
        <p14:creationId xmlns:p14="http://schemas.microsoft.com/office/powerpoint/2010/main" val="18364050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331640" y="548680"/>
            <a:ext cx="6408712" cy="36625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lt-LT" dirty="0"/>
              <a:t> </a:t>
            </a:r>
            <a:r>
              <a:rPr lang="lt-LT" sz="4000" dirty="0"/>
              <a:t>T.P. LUMPIJEVA, A.F.VOLKOV‘AS(2013) </a:t>
            </a:r>
            <a:endParaRPr lang="lt-LT" sz="4000" dirty="0" smtClean="0"/>
          </a:p>
          <a:p>
            <a:endParaRPr lang="lt-LT" sz="4000" dirty="0"/>
          </a:p>
          <a:p>
            <a:r>
              <a:rPr lang="lt-LT" sz="3600" dirty="0"/>
              <a:t>Remtasi  Sankt –Peterburgo I.P.Pavlovo </a:t>
            </a:r>
            <a:r>
              <a:rPr lang="lt-LT" sz="3600" dirty="0" smtClean="0"/>
              <a:t>vardo </a:t>
            </a:r>
            <a:r>
              <a:rPr lang="lt-LT" sz="3600" dirty="0"/>
              <a:t>valstybiniame universitete atliktais tyrimais</a:t>
            </a:r>
            <a:r>
              <a:rPr lang="lt-LT" sz="40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2772000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3528" y="620688"/>
            <a:ext cx="8424936" cy="1872208"/>
          </a:xfrm>
        </p:spPr>
        <p:txBody>
          <a:bodyPr>
            <a:noAutofit/>
          </a:bodyPr>
          <a:lstStyle/>
          <a:p>
            <a:r>
              <a:rPr lang="lt-LT" dirty="0" smtClean="0">
                <a:solidFill>
                  <a:prstClr val="black"/>
                </a:solidFill>
              </a:rPr>
              <a:t/>
            </a:r>
            <a:br>
              <a:rPr lang="lt-LT" dirty="0" smtClean="0">
                <a:solidFill>
                  <a:prstClr val="black"/>
                </a:solidFill>
              </a:rPr>
            </a:br>
            <a:r>
              <a:rPr lang="lt-LT" dirty="0">
                <a:solidFill>
                  <a:prstClr val="black"/>
                </a:solidFill>
              </a:rPr>
              <a:t/>
            </a:r>
            <a:br>
              <a:rPr lang="lt-LT" dirty="0">
                <a:solidFill>
                  <a:prstClr val="black"/>
                </a:solidFill>
              </a:rPr>
            </a:br>
            <a:r>
              <a:rPr lang="lt-LT" dirty="0" smtClean="0">
                <a:solidFill>
                  <a:prstClr val="black"/>
                </a:solidFill>
              </a:rPr>
              <a:t>J.Palfri </a:t>
            </a:r>
            <a:r>
              <a:rPr lang="lt-LT" dirty="0">
                <a:solidFill>
                  <a:prstClr val="black"/>
                </a:solidFill>
              </a:rPr>
              <a:t>ir U.Gasser (2011</a:t>
            </a:r>
            <a:r>
              <a:rPr lang="lt-LT" dirty="0" smtClean="0">
                <a:solidFill>
                  <a:prstClr val="black"/>
                </a:solidFill>
              </a:rPr>
              <a:t>) išryškina naujosios kartos  </a:t>
            </a:r>
            <a:r>
              <a:rPr lang="lt-LT" dirty="0">
                <a:solidFill>
                  <a:prstClr val="black"/>
                </a:solidFill>
              </a:rPr>
              <a:t>tokius jos aspektus:</a:t>
            </a:r>
            <a:r>
              <a:rPr lang="lt-LT" dirty="0"/>
              <a:t/>
            </a:r>
            <a:br>
              <a:rPr lang="lt-LT" dirty="0"/>
            </a:br>
            <a:r>
              <a:rPr lang="lt-LT" dirty="0" smtClean="0"/>
              <a:t> </a:t>
            </a:r>
            <a:endParaRPr lang="lt-LT" dirty="0"/>
          </a:p>
        </p:txBody>
      </p:sp>
      <p:sp>
        <p:nvSpPr>
          <p:cNvPr id="3" name="Rectangle 2"/>
          <p:cNvSpPr/>
          <p:nvPr/>
        </p:nvSpPr>
        <p:spPr>
          <a:xfrm>
            <a:off x="529413" y="1412776"/>
            <a:ext cx="8435076" cy="48320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lt-LT" sz="4400" dirty="0" smtClean="0"/>
          </a:p>
          <a:p>
            <a:endParaRPr lang="lt-LT" sz="4400" dirty="0"/>
          </a:p>
          <a:p>
            <a:endParaRPr lang="lt-LT" sz="4400" dirty="0" smtClean="0"/>
          </a:p>
          <a:p>
            <a:r>
              <a:rPr lang="lt-LT" sz="4400" dirty="0" smtClean="0"/>
              <a:t>tapatybę</a:t>
            </a:r>
            <a:r>
              <a:rPr lang="lt-LT" sz="4400" dirty="0"/>
              <a:t>, dosje, tautiškumą, saugumą, kūrėjus, piratus, kokybę, informacinę perkrovą, agresorius, novatorius, mokinius ir </a:t>
            </a:r>
            <a:r>
              <a:rPr lang="lt-LT" sz="4400" dirty="0" smtClean="0"/>
              <a:t>aktyvistus </a:t>
            </a:r>
            <a:endParaRPr lang="lt-LT" sz="4400" dirty="0"/>
          </a:p>
        </p:txBody>
      </p:sp>
    </p:spTree>
    <p:extLst>
      <p:ext uri="{BB962C8B-B14F-4D97-AF65-F5344CB8AC3E}">
        <p14:creationId xmlns:p14="http://schemas.microsoft.com/office/powerpoint/2010/main" val="25133558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2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fld id="{CCC102D0-437C-449D-A6E0-FA97A005FC5B}" type="datetime1">
              <a:rPr lang="lt-LT"/>
              <a:pPr>
                <a:defRPr/>
              </a:pPr>
              <a:t>2014.11.17</a:t>
            </a:fld>
            <a:endParaRPr lang="en-US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Prof.habil.dr. Vilija Targamadzė</a:t>
            </a:r>
          </a:p>
        </p:txBody>
      </p:sp>
      <p:sp>
        <p:nvSpPr>
          <p:cNvPr id="16388" name="Rectangle 2"/>
          <p:cNvSpPr>
            <a:spLocks noGrp="1" noChangeArrowheads="1"/>
          </p:cNvSpPr>
          <p:nvPr>
            <p:ph type="title"/>
          </p:nvPr>
        </p:nvSpPr>
        <p:spPr>
          <a:xfrm>
            <a:off x="762000" y="914400"/>
            <a:ext cx="7315200" cy="2163763"/>
          </a:xfrm>
        </p:spPr>
        <p:txBody>
          <a:bodyPr/>
          <a:lstStyle/>
          <a:p>
            <a:pPr eaLnBrk="1" hangingPunct="1"/>
            <a:r>
              <a:rPr lang="lt-LT" altLang="lt-LT" smtClean="0">
                <a:solidFill>
                  <a:schemeClr val="tx1"/>
                </a:solidFill>
              </a:rPr>
              <a:t>Kuo grindžiame savo pedagoginę veiklą?</a:t>
            </a:r>
          </a:p>
        </p:txBody>
      </p:sp>
      <p:pic>
        <p:nvPicPr>
          <p:cNvPr id="16389" name="Picture 3" descr="image015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9800" y="3352800"/>
            <a:ext cx="2371725" cy="2371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46236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556</TotalTime>
  <Words>394</Words>
  <Application>Microsoft Office PowerPoint</Application>
  <PresentationFormat>Demonstracija ekrane (4:3)</PresentationFormat>
  <Paragraphs>143</Paragraphs>
  <Slides>14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Skaidrių pavadinimai</vt:lpstr>
      </vt:variant>
      <vt:variant>
        <vt:i4>14</vt:i4>
      </vt:variant>
    </vt:vector>
  </HeadingPairs>
  <TitlesOfParts>
    <vt:vector size="15" baseType="lpstr">
      <vt:lpstr>Office Theme</vt:lpstr>
      <vt:lpstr>PowerPoint pristatymas</vt:lpstr>
      <vt:lpstr>PowerPoint pristatymas</vt:lpstr>
      <vt:lpstr>PowerPoint pristatymas</vt:lpstr>
      <vt:lpstr>Lentelė Nr.2 Žmonių suskirstymas į kartas( Z karta: kūrybingumas ir integracija, 2013, p. 57)</vt:lpstr>
      <vt:lpstr>PowerPoint pristatymas</vt:lpstr>
      <vt:lpstr>PowerPoint pristatymas</vt:lpstr>
      <vt:lpstr>Lentelė Nr. 1. Kartų evoliucija skirtinguose pasaulio regionuose(Šaltinis: ESB BUSINESS SCHOOL)</vt:lpstr>
      <vt:lpstr>Lentelė Nr.3 Keturių kartų konceptas</vt:lpstr>
      <vt:lpstr>Lentelė Nr.3 Keturių kartų konceptas(2)</vt:lpstr>
      <vt:lpstr>Lentelė Nr.3 Keturių kartų konceptas(3) SAP-Forum fuer Personalmanagment 2013 03 20 prof.dr Christian Scholz pranešimas “Generation Z: Willkommen in der Arbeitswelt”  </vt:lpstr>
      <vt:lpstr>Ar ir toliau Prokrusto lova bus vienas iš didaktinių įrankių?</vt:lpstr>
      <vt:lpstr>PowerPoint pristatymas</vt:lpstr>
      <vt:lpstr>  J.Palfri ir U.Gasser (2011) išryškina naujosios kartos  tokius jos aspektus:  </vt:lpstr>
      <vt:lpstr>Kuo grindžiame savo pedagoginę veiklą?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Lentelė Nr.5 Kartos Y ir Z darbuotojų charakteristika-palyginimas</dc:title>
  <dc:creator>Vilija</dc:creator>
  <cp:lastModifiedBy>KUODIENĖ Leonarda</cp:lastModifiedBy>
  <cp:revision>26</cp:revision>
  <dcterms:created xsi:type="dcterms:W3CDTF">2014-05-08T13:00:05Z</dcterms:created>
  <dcterms:modified xsi:type="dcterms:W3CDTF">2014-11-17T09:20:54Z</dcterms:modified>
</cp:coreProperties>
</file>