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10" r:id="rId1"/>
    <p:sldMasterId id="2147485028" r:id="rId2"/>
    <p:sldMasterId id="2147485058" r:id="rId3"/>
    <p:sldMasterId id="2147485073" r:id="rId4"/>
  </p:sldMasterIdLst>
  <p:notesMasterIdLst>
    <p:notesMasterId r:id="rId31"/>
  </p:notesMasterIdLst>
  <p:handoutMasterIdLst>
    <p:handoutMasterId r:id="rId32"/>
  </p:handoutMasterIdLst>
  <p:sldIdLst>
    <p:sldId id="256" r:id="rId5"/>
    <p:sldId id="263" r:id="rId6"/>
    <p:sldId id="395" r:id="rId7"/>
    <p:sldId id="417" r:id="rId8"/>
    <p:sldId id="257" r:id="rId9"/>
    <p:sldId id="338" r:id="rId10"/>
    <p:sldId id="381" r:id="rId11"/>
    <p:sldId id="382" r:id="rId12"/>
    <p:sldId id="383" r:id="rId13"/>
    <p:sldId id="384" r:id="rId14"/>
    <p:sldId id="259" r:id="rId15"/>
    <p:sldId id="280" r:id="rId16"/>
    <p:sldId id="352" r:id="rId17"/>
    <p:sldId id="353" r:id="rId18"/>
    <p:sldId id="366" r:id="rId19"/>
    <p:sldId id="397" r:id="rId20"/>
    <p:sldId id="418" r:id="rId21"/>
    <p:sldId id="419" r:id="rId22"/>
    <p:sldId id="398" r:id="rId23"/>
    <p:sldId id="410" r:id="rId24"/>
    <p:sldId id="416" r:id="rId25"/>
    <p:sldId id="413" r:id="rId26"/>
    <p:sldId id="411" r:id="rId27"/>
    <p:sldId id="412" r:id="rId28"/>
    <p:sldId id="305" r:id="rId29"/>
    <p:sldId id="262" r:id="rId30"/>
  </p:sldIdLst>
  <p:sldSz cx="9144000" cy="6858000" type="screen4x3"/>
  <p:notesSz cx="6858000" cy="9144000"/>
  <p:custDataLst>
    <p:tags r:id="rId33"/>
  </p:custDataLst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85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347" autoAdjust="0"/>
  </p:normalViewPr>
  <p:slideViewPr>
    <p:cSldViewPr>
      <p:cViewPr varScale="1">
        <p:scale>
          <a:sx n="51" d="100"/>
          <a:sy n="51" d="100"/>
        </p:scale>
        <p:origin x="-1182" y="-90"/>
      </p:cViewPr>
      <p:guideLst>
        <p:guide orient="horz" pos="2160"/>
        <p:guide pos="272"/>
        <p:guide pos="5420"/>
      </p:guideLst>
    </p:cSldViewPr>
  </p:slideViewPr>
  <p:outlineViewPr>
    <p:cViewPr>
      <p:scale>
        <a:sx n="33" d="100"/>
        <a:sy n="33" d="100"/>
      </p:scale>
      <p:origin x="0" y="15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F330380E-1E69-4AD8-A232-A89D6A53BF47}" type="datetimeFigureOut">
              <a:rPr lang="en-GB" altLang="en-US"/>
              <a:pPr/>
              <a:t>17/11/2014</a:t>
            </a:fld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74E60BE0-A53E-4033-83B8-82D0D9DE2A6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374383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1535D453-368B-4F72-8B8B-90F739BCFA78}" type="datetimeFigureOut">
              <a:rPr lang="en-GB" altLang="en-US"/>
              <a:pPr/>
              <a:t>17/11/2014</a:t>
            </a:fld>
            <a:endParaRPr lang="en-GB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A2DEB7DC-98C9-48C7-B279-11587FBA04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29883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962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99E45A1-A873-4428-A356-D1119EE32C65}" type="slidenum">
              <a:rPr lang="en-GB" altLang="en-US" sz="1200">
                <a:latin typeface="Calibri" pitchFamily="34" charset="0"/>
              </a:rPr>
              <a:pPr eaLnBrk="1" hangingPunct="1"/>
              <a:t>1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983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A572A54-471F-4000-96A1-A32541D09C2F}" type="slidenum">
              <a:rPr lang="en-GB" altLang="en-US" sz="1200">
                <a:latin typeface="Calibri" pitchFamily="34" charset="0"/>
              </a:rPr>
              <a:pPr eaLnBrk="1" hangingPunct="1"/>
              <a:t>2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1003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86036223-8DF0-4885-BEB6-26F464CBACF6}" type="slidenum">
              <a:rPr lang="en-GB" altLang="en-US" sz="1200">
                <a:latin typeface="Calibri" pitchFamily="34" charset="0"/>
              </a:rPr>
              <a:pPr eaLnBrk="1" hangingPunct="1"/>
              <a:t>3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208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C28F715-B4DF-4128-9111-AA8B65CEE9B1}" type="slidenum">
              <a:rPr lang="en-GB" altLang="en-US" sz="1200">
                <a:latin typeface="Calibri" pitchFamily="34" charset="0"/>
              </a:rPr>
              <a:pPr eaLnBrk="1" hangingPunct="1"/>
              <a:t>4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208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C28F715-B4DF-4128-9111-AA8B65CEE9B1}" type="slidenum">
              <a:rPr lang="en-GB" altLang="en-US" sz="1200">
                <a:latin typeface="Calibri" pitchFamily="34" charset="0"/>
              </a:rPr>
              <a:pPr eaLnBrk="1" hangingPunct="1"/>
              <a:t>5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1228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0FDA3AF-F798-4B8F-A567-77DD7A368884}" type="slidenum">
              <a:rPr lang="en-GB" altLang="en-US" sz="1200">
                <a:latin typeface="Calibri" pitchFamily="34" charset="0"/>
              </a:rPr>
              <a:pPr eaLnBrk="1" hangingPunct="1"/>
              <a:t>6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1249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D92715D-FF36-4891-9BAB-BCD0E26DE536}" type="slidenum">
              <a:rPr lang="en-GB" altLang="en-US" sz="1200">
                <a:latin typeface="Calibri" pitchFamily="34" charset="0"/>
              </a:rPr>
              <a:pPr eaLnBrk="1" hangingPunct="1"/>
              <a:t>7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126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F5238A4-BD33-47D5-ADBD-C0075F32242F}" type="slidenum">
              <a:rPr lang="en-GB" altLang="en-US" sz="1200">
                <a:latin typeface="Calibri" pitchFamily="34" charset="0"/>
              </a:rPr>
              <a:pPr eaLnBrk="1" hangingPunct="1"/>
              <a:t>8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1331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27859DD-FE86-4F81-9E33-D926CDCA6B75}" type="slidenum">
              <a:rPr lang="en-GB" altLang="en-US" sz="1200">
                <a:latin typeface="Calibri" pitchFamily="34" charset="0"/>
              </a:rPr>
              <a:pPr eaLnBrk="1" hangingPunct="1"/>
              <a:t>9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351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8AC7B19-4E8F-4B80-B398-7599DF339AF4}" type="slidenum">
              <a:rPr lang="en-GB" altLang="en-US" sz="1200">
                <a:latin typeface="Calibri" pitchFamily="34" charset="0"/>
              </a:rPr>
              <a:pPr eaLnBrk="1" hangingPunct="1"/>
              <a:t>10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157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30AA52DA-F6A3-431F-89D7-9089FA437412}" type="slidenum">
              <a:rPr lang="en-GB" altLang="en-US" sz="1200">
                <a:latin typeface="Calibri" pitchFamily="34" charset="0"/>
              </a:rPr>
              <a:pPr eaLnBrk="1" hangingPunct="1"/>
              <a:t>11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159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AF767D3-5BDF-4B5C-BCAF-BE2E799BDCAF}" type="slidenum">
              <a:rPr lang="en-GB" altLang="en-US" sz="1200">
                <a:latin typeface="Calibri" pitchFamily="34" charset="0"/>
              </a:rPr>
              <a:pPr eaLnBrk="1" hangingPunct="1"/>
              <a:t>12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163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C36B646-5441-4E74-8100-38D5C9F848F5}" type="slidenum">
              <a:rPr lang="en-GB" altLang="en-US" sz="1200">
                <a:latin typeface="Calibri" pitchFamily="34" charset="0"/>
              </a:rPr>
              <a:pPr eaLnBrk="1" hangingPunct="1"/>
              <a:t>13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1679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2606E6E-4464-43E0-A39C-705B4C350CAF}" type="slidenum">
              <a:rPr lang="en-GB" altLang="en-US" sz="1200">
                <a:latin typeface="Calibri" pitchFamily="34" charset="0"/>
              </a:rPr>
              <a:pPr eaLnBrk="1" hangingPunct="1"/>
              <a:t>14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1761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A0F9698-1A27-4E4B-BE7C-B0591992766B}" type="slidenum">
              <a:rPr lang="en-GB" altLang="en-US" sz="1200">
                <a:latin typeface="Calibri" pitchFamily="34" charset="0"/>
              </a:rPr>
              <a:pPr eaLnBrk="1" hangingPunct="1"/>
              <a:t>15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085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63425E4-E838-4FE0-8D1D-92CA28D37218}" type="slidenum">
              <a:rPr lang="en-GB" altLang="en-US" sz="1200">
                <a:latin typeface="Calibri" pitchFamily="34" charset="0"/>
              </a:rPr>
              <a:pPr eaLnBrk="1" hangingPunct="1"/>
              <a:t>16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1863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F859F26-8434-44B1-8F73-EBEF263673B4}" type="slidenum">
              <a:rPr lang="en-GB" altLang="en-US" sz="1200">
                <a:latin typeface="Calibri" pitchFamily="34" charset="0"/>
              </a:rPr>
              <a:pPr eaLnBrk="1" hangingPunct="1"/>
              <a:t>17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1863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F859F26-8434-44B1-8F73-EBEF263673B4}" type="slidenum">
              <a:rPr lang="en-GB" altLang="en-US" sz="1200">
                <a:latin typeface="Calibri" pitchFamily="34" charset="0"/>
              </a:rPr>
              <a:pPr eaLnBrk="1" hangingPunct="1"/>
              <a:t>18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1064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38BA1BEB-C30E-47BC-B713-405209717571}" type="slidenum">
              <a:rPr lang="en-GB" altLang="en-US" sz="1200">
                <a:latin typeface="Calibri" pitchFamily="34" charset="0"/>
              </a:rPr>
              <a:pPr eaLnBrk="1" hangingPunct="1"/>
              <a:t>19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085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63425E4-E838-4FE0-8D1D-92CA28D37218}" type="slidenum">
              <a:rPr lang="en-GB" altLang="en-US" sz="1200">
                <a:latin typeface="Calibri" pitchFamily="34" charset="0"/>
              </a:rPr>
              <a:pPr eaLnBrk="1" hangingPunct="1"/>
              <a:t>20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085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63425E4-E838-4FE0-8D1D-92CA28D37218}" type="slidenum">
              <a:rPr lang="en-GB" altLang="en-US" sz="1200">
                <a:latin typeface="Calibri" pitchFamily="34" charset="0"/>
              </a:rPr>
              <a:pPr eaLnBrk="1" hangingPunct="1"/>
              <a:t>21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085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63425E4-E838-4FE0-8D1D-92CA28D37218}" type="slidenum">
              <a:rPr lang="en-GB" altLang="en-US" sz="1200">
                <a:latin typeface="Calibri" pitchFamily="34" charset="0"/>
              </a:rPr>
              <a:pPr eaLnBrk="1" hangingPunct="1"/>
              <a:t>22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085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63425E4-E838-4FE0-8D1D-92CA28D37218}" type="slidenum">
              <a:rPr lang="en-GB" altLang="en-US" sz="1200">
                <a:latin typeface="Calibri" pitchFamily="34" charset="0"/>
              </a:rPr>
              <a:pPr eaLnBrk="1" hangingPunct="1"/>
              <a:t>23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085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63425E4-E838-4FE0-8D1D-92CA28D37218}" type="slidenum">
              <a:rPr lang="en-GB" altLang="en-US" sz="1200">
                <a:latin typeface="Calibri" pitchFamily="34" charset="0"/>
              </a:rPr>
              <a:pPr eaLnBrk="1" hangingPunct="1"/>
              <a:t>24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1822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D2741483-9AB3-4C7C-BF32-FB70AEF31010}" type="slidenum">
              <a:rPr lang="en-GB" altLang="en-US" sz="1200">
                <a:latin typeface="Calibri" pitchFamily="34" charset="0"/>
              </a:rPr>
              <a:pPr eaLnBrk="1" hangingPunct="1"/>
              <a:t>25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1884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C3575FE-B266-4B97-A202-B9D0728B0F09}" type="slidenum">
              <a:rPr lang="en-GB" altLang="en-US" sz="1200">
                <a:latin typeface="Calibri" pitchFamily="34" charset="0"/>
              </a:rPr>
              <a:pPr eaLnBrk="1" hangingPunct="1"/>
              <a:t>26</a:t>
            </a:fld>
            <a:endParaRPr lang="en-GB" alt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7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7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bar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30813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2274441"/>
            <a:ext cx="8280000" cy="1980000"/>
          </a:xfrm>
        </p:spPr>
        <p:txBody>
          <a:bodyPr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58595B"/>
                </a:solidFill>
              </a:defRPr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00" y="4437112"/>
            <a:ext cx="8280000" cy="468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2000" y="4941168"/>
            <a:ext cx="8280000" cy="288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31800" y="5256000"/>
            <a:ext cx="8280000" cy="28800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lang="nl-BE" sz="2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876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lin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30813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2274441"/>
            <a:ext cx="8172250" cy="1980000"/>
          </a:xfrm>
        </p:spPr>
        <p:txBody>
          <a:bodyPr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58595B"/>
                </a:solidFill>
              </a:defRPr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00" y="4437112"/>
            <a:ext cx="8172250" cy="468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2000" y="4941168"/>
            <a:ext cx="8172250" cy="288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31800" y="5256000"/>
            <a:ext cx="8172450" cy="28800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lang="nl-BE" sz="2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969847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ED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30813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12775" y="2135188"/>
            <a:ext cx="39592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ts val="6500"/>
              </a:lnSpc>
              <a:defRPr/>
            </a:pPr>
            <a:endParaRPr lang="en-GB" sz="6500" b="1" smtClean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31800" y="4797425"/>
            <a:ext cx="30813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GB" sz="2000" smtClean="0">
                <a:solidFill>
                  <a:srgbClr val="595959"/>
                </a:solidFill>
              </a:rPr>
              <a:t>Trends and developments</a:t>
            </a:r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133600"/>
            <a:ext cx="37338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00" y="5292000"/>
            <a:ext cx="8172250" cy="468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2000" y="5796000"/>
            <a:ext cx="8172250" cy="288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31800" y="6120000"/>
            <a:ext cx="8172250" cy="28800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lang="nl-BE" sz="2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565386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simp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431800"/>
            <a:ext cx="679450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31800" y="2268000"/>
            <a:ext cx="8172450" cy="7865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5000" b="1" baseline="0">
                <a:solidFill>
                  <a:srgbClr val="58595B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096888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chapt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431800"/>
            <a:ext cx="679450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800" y="5544000"/>
            <a:ext cx="4032184" cy="565146"/>
          </a:xfrm>
          <a:solidFill>
            <a:schemeClr val="accent6"/>
          </a:solidFill>
          <a:ln>
            <a:solidFill>
              <a:schemeClr val="accent1"/>
            </a:solidFill>
          </a:ln>
        </p:spPr>
        <p:txBody>
          <a:bodyPr lIns="36000" tIns="36000" rIns="36000" bIns="36000">
            <a:sp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31800" y="2358000"/>
            <a:ext cx="4140200" cy="2043112"/>
          </a:xfrm>
        </p:spPr>
        <p:txBody>
          <a:bodyPr>
            <a:normAutofit/>
          </a:bodyPr>
          <a:lstStyle>
            <a:lvl1pPr marL="0" indent="0">
              <a:lnSpc>
                <a:spcPts val="5300"/>
              </a:lnSpc>
              <a:spcBef>
                <a:spcPts val="0"/>
              </a:spcBef>
              <a:buNone/>
              <a:defRPr sz="5000" b="1" baseline="0">
                <a:solidFill>
                  <a:srgbClr val="58595B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31800" y="332656"/>
            <a:ext cx="982459" cy="1323107"/>
          </a:xfrm>
        </p:spPr>
        <p:txBody>
          <a:bodyPr>
            <a:noAutofit/>
          </a:bodyPr>
          <a:lstStyle>
            <a:lvl1pPr marL="0" indent="0">
              <a:lnSpc>
                <a:spcPts val="13388"/>
              </a:lnSpc>
              <a:spcBef>
                <a:spcPts val="0"/>
              </a:spcBef>
              <a:buNone/>
              <a:defRPr sz="13300">
                <a:solidFill>
                  <a:schemeClr val="accent6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5374800" y="1656000"/>
            <a:ext cx="3769200" cy="22572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5130806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 block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600201"/>
            <a:ext cx="3960200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4716016" y="1602000"/>
            <a:ext cx="3888432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74E3460B-EBD9-4D17-B7F0-E17ED39AAE5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302716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 bloc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31800" y="1600201"/>
            <a:ext cx="8172648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883D2D6E-89B6-4356-AF27-CDC5B1CA10C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091911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 block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644464" y="4221088"/>
            <a:ext cx="3959786" cy="1836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14018" y="4221088"/>
            <a:ext cx="4085517" cy="1836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431800" y="1600201"/>
            <a:ext cx="8172648" cy="2260847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C7396204-F43B-44D5-9AB0-E236979D146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261632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 text block left 1 image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716456" y="1602000"/>
            <a:ext cx="3887794" cy="44208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32000" y="1602000"/>
            <a:ext cx="3960200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AD19AD0B-8FCE-40A3-9F70-C2059F6CCE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665244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 image left 1 text block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31800" y="1602000"/>
            <a:ext cx="3960200" cy="44208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716016" y="1602000"/>
            <a:ext cx="3888432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CA16EAE6-C607-44F4-ADC2-62C267906C5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907255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 images left 1 text block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31800" y="1602000"/>
            <a:ext cx="3960000" cy="2052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31800" y="3969288"/>
            <a:ext cx="3960000" cy="2052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4716016" y="1602000"/>
            <a:ext cx="3888432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0F269A52-9E62-44EB-B3AF-3D299526E7F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1889467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 text block left 2 images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716016" y="1602000"/>
            <a:ext cx="3888234" cy="2052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716016" y="3969288"/>
            <a:ext cx="3888234" cy="2052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432000" y="1600200"/>
            <a:ext cx="3960200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52022FD6-8E04-4EB0-969F-A716D82CF0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135603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 graphic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31800" y="2169088"/>
            <a:ext cx="8172450" cy="3780192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31800" y="1485454"/>
            <a:ext cx="8172450" cy="431378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AD81C43A-3235-49D5-A7A2-79BB4B34CEF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967292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30813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824413"/>
            <a:ext cx="2255838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Flickr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173788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YouTub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8769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FaceBook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548313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Twitter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2292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Flickr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173788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YouTub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8769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FaceBook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548313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Twitter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2292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Flickr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173788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YouTub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8769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FaceBook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548313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Twitter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2292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2001" y="3276008"/>
            <a:ext cx="8172250" cy="44102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31800" y="3717032"/>
            <a:ext cx="8172450" cy="43204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lang="nl-BE" sz="3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31800" y="2348880"/>
            <a:ext cx="8172450" cy="7865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4200" b="1" baseline="0">
                <a:solidFill>
                  <a:srgbClr val="58595B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453845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bar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30813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2274441"/>
            <a:ext cx="8280000" cy="1980000"/>
          </a:xfrm>
        </p:spPr>
        <p:txBody>
          <a:bodyPr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58595B"/>
                </a:solidFill>
              </a:defRPr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00" y="4437112"/>
            <a:ext cx="8280000" cy="468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2000" y="4941168"/>
            <a:ext cx="8280000" cy="288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31800" y="5256000"/>
            <a:ext cx="8280000" cy="28800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lang="nl-BE" sz="2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8615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lin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30813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2274441"/>
            <a:ext cx="8172250" cy="1980000"/>
          </a:xfrm>
        </p:spPr>
        <p:txBody>
          <a:bodyPr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58595B"/>
                </a:solidFill>
              </a:defRPr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00" y="4437112"/>
            <a:ext cx="8172250" cy="468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2000" y="4941168"/>
            <a:ext cx="8172250" cy="288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31800" y="5256000"/>
            <a:ext cx="8172450" cy="28800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lang="nl-BE" sz="2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416004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ED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30813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12775" y="2135188"/>
            <a:ext cx="39592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ts val="6500"/>
              </a:lnSpc>
              <a:defRPr/>
            </a:pPr>
            <a:endParaRPr lang="en-GB" sz="6500" b="1" smtClean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31800" y="4797425"/>
            <a:ext cx="30813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GB" sz="2000" smtClean="0">
                <a:solidFill>
                  <a:srgbClr val="595959"/>
                </a:solidFill>
              </a:rPr>
              <a:t>Trends and developments</a:t>
            </a:r>
          </a:p>
        </p:txBody>
      </p:sp>
      <p:pic>
        <p:nvPicPr>
          <p:cNvPr id="8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133600"/>
            <a:ext cx="37338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133600"/>
            <a:ext cx="37338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00" y="5292000"/>
            <a:ext cx="8172250" cy="468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2000" y="5796000"/>
            <a:ext cx="8172250" cy="288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31800" y="6120000"/>
            <a:ext cx="8172250" cy="28800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lang="nl-BE" sz="2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216849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simp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431800"/>
            <a:ext cx="679450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31800" y="2268000"/>
            <a:ext cx="8172450" cy="7865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5000" b="1" baseline="0">
                <a:solidFill>
                  <a:srgbClr val="58595B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802086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chapt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431800"/>
            <a:ext cx="679450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800" y="5544000"/>
            <a:ext cx="4032184" cy="565146"/>
          </a:xfr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lIns="36000" tIns="36000" rIns="36000" bIns="36000">
            <a:sp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31800" y="2358000"/>
            <a:ext cx="4140200" cy="2043112"/>
          </a:xfrm>
        </p:spPr>
        <p:txBody>
          <a:bodyPr>
            <a:normAutofit/>
          </a:bodyPr>
          <a:lstStyle>
            <a:lvl1pPr marL="0" indent="0">
              <a:lnSpc>
                <a:spcPts val="5300"/>
              </a:lnSpc>
              <a:spcBef>
                <a:spcPts val="0"/>
              </a:spcBef>
              <a:buNone/>
              <a:defRPr sz="5000" b="1" baseline="0">
                <a:solidFill>
                  <a:srgbClr val="58595B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31800" y="332656"/>
            <a:ext cx="982459" cy="1323107"/>
          </a:xfrm>
        </p:spPr>
        <p:txBody>
          <a:bodyPr>
            <a:noAutofit/>
          </a:bodyPr>
          <a:lstStyle>
            <a:lvl1pPr marL="0" indent="0">
              <a:lnSpc>
                <a:spcPts val="13388"/>
              </a:lnSpc>
              <a:spcBef>
                <a:spcPts val="0"/>
              </a:spcBef>
              <a:buNone/>
              <a:defRPr sz="13300">
                <a:solidFill>
                  <a:schemeClr val="accent2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5374800" y="1656000"/>
            <a:ext cx="3769200" cy="22572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4151646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2 block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600201"/>
            <a:ext cx="3960200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4716016" y="1602000"/>
            <a:ext cx="3888432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170DE851-714F-4ABF-8672-F26A554B9AC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5180208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bloc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31800" y="1600201"/>
            <a:ext cx="8172648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53355260-BC82-459D-B73F-FB51BDB36ED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94914776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3 block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644464" y="4221088"/>
            <a:ext cx="3959786" cy="1836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14018" y="4221088"/>
            <a:ext cx="4085517" cy="1836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431800" y="1600201"/>
            <a:ext cx="8172648" cy="2260847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3F6F1599-6DF5-45F2-B70D-4259E5BD59F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29320190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text block left 1 image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716456" y="1602000"/>
            <a:ext cx="3887794" cy="44208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32000" y="1602000"/>
            <a:ext cx="3960200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532E0484-16C3-48A7-8E7F-D5A011BF23B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3936142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image left 1 text block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31800" y="1602000"/>
            <a:ext cx="3960200" cy="44208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716016" y="1602000"/>
            <a:ext cx="3888432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9DE193EC-2243-434D-A05B-DB8CD7D6B6E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7289873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2 images left 1 text block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31800" y="1602000"/>
            <a:ext cx="3960000" cy="2052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31800" y="3969288"/>
            <a:ext cx="3960000" cy="2052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4716016" y="1602000"/>
            <a:ext cx="3888432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8FBD6F30-A4D5-4F0E-B8E7-74682B096C6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0528964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text block left 2 images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716016" y="1602000"/>
            <a:ext cx="3888234" cy="2052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716016" y="3969288"/>
            <a:ext cx="3888234" cy="2052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432000" y="1600200"/>
            <a:ext cx="3960200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4A375CE8-F582-4990-B4D6-5AB403D0AE0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4103356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graphic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31800" y="2169088"/>
            <a:ext cx="8172450" cy="3780192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31800" y="1485454"/>
            <a:ext cx="8172450" cy="43137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5B843A2A-9447-4EA0-9907-6345E1F89D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881549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30813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824413"/>
            <a:ext cx="2255838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Flickr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173788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YouTub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8769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FaceBook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548313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Twitter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2292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Flickr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173788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YouTub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8769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FaceBook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548313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Twitter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2292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Flickr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173788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YouTub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8769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FaceBook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548313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Twitter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2292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2001" y="3276008"/>
            <a:ext cx="8172250" cy="44102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31800" y="3717032"/>
            <a:ext cx="8172450" cy="43204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lang="nl-BE" sz="3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31800" y="2348880"/>
            <a:ext cx="8172450" cy="7865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4200" b="1" baseline="0">
                <a:solidFill>
                  <a:srgbClr val="58595B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3874609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bar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30813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2274441"/>
            <a:ext cx="8280000" cy="1980000"/>
          </a:xfrm>
        </p:spPr>
        <p:txBody>
          <a:bodyPr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58595B"/>
                </a:solidFill>
              </a:defRPr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00" y="4437112"/>
            <a:ext cx="8280000" cy="468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2000" y="4941168"/>
            <a:ext cx="8280000" cy="288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31800" y="5256000"/>
            <a:ext cx="8280000" cy="28800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lang="nl-BE" sz="2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2703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lin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30813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2274441"/>
            <a:ext cx="8172250" cy="1980000"/>
          </a:xfrm>
        </p:spPr>
        <p:txBody>
          <a:bodyPr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58595B"/>
                </a:solidFill>
              </a:defRPr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00" y="4437112"/>
            <a:ext cx="8172250" cy="468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2000" y="4941168"/>
            <a:ext cx="8172250" cy="288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31800" y="5256000"/>
            <a:ext cx="8172450" cy="28800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lang="nl-BE" sz="2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0313214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ED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30813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12775" y="2135188"/>
            <a:ext cx="39592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ts val="6500"/>
              </a:lnSpc>
              <a:defRPr/>
            </a:pPr>
            <a:endParaRPr lang="en-GB" sz="6500" b="1" smtClean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31800" y="4797425"/>
            <a:ext cx="30813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GB" sz="2000" smtClean="0">
                <a:solidFill>
                  <a:srgbClr val="595959"/>
                </a:solidFill>
              </a:rPr>
              <a:t>Trends and developments</a:t>
            </a:r>
          </a:p>
        </p:txBody>
      </p:sp>
      <p:pic>
        <p:nvPicPr>
          <p:cNvPr id="8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133600"/>
            <a:ext cx="37338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133600"/>
            <a:ext cx="37338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00" y="5292000"/>
            <a:ext cx="8172250" cy="468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2000" y="5796000"/>
            <a:ext cx="8172250" cy="288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31800" y="6120000"/>
            <a:ext cx="8172250" cy="28800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lang="nl-BE" sz="2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739082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simp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431800"/>
            <a:ext cx="679450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31800" y="2268000"/>
            <a:ext cx="8172450" cy="7865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5000" b="1" baseline="0">
                <a:solidFill>
                  <a:srgbClr val="58595B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260497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chapt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431800"/>
            <a:ext cx="679450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800" y="5544000"/>
            <a:ext cx="4032184" cy="565146"/>
          </a:xfrm>
          <a:solidFill>
            <a:schemeClr val="accent5"/>
          </a:solidFill>
          <a:ln>
            <a:solidFill>
              <a:schemeClr val="accent1"/>
            </a:solidFill>
          </a:ln>
        </p:spPr>
        <p:txBody>
          <a:bodyPr lIns="36000" tIns="36000" rIns="36000" bIns="36000">
            <a:sp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31800" y="2358000"/>
            <a:ext cx="4140200" cy="2043112"/>
          </a:xfrm>
        </p:spPr>
        <p:txBody>
          <a:bodyPr>
            <a:normAutofit/>
          </a:bodyPr>
          <a:lstStyle>
            <a:lvl1pPr marL="0" indent="0">
              <a:lnSpc>
                <a:spcPts val="5300"/>
              </a:lnSpc>
              <a:spcBef>
                <a:spcPts val="0"/>
              </a:spcBef>
              <a:buNone/>
              <a:defRPr sz="5000" b="1" baseline="0">
                <a:solidFill>
                  <a:srgbClr val="58595B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31800" y="332656"/>
            <a:ext cx="982459" cy="1323107"/>
          </a:xfrm>
        </p:spPr>
        <p:txBody>
          <a:bodyPr>
            <a:noAutofit/>
          </a:bodyPr>
          <a:lstStyle>
            <a:lvl1pPr marL="0" indent="0">
              <a:lnSpc>
                <a:spcPts val="13388"/>
              </a:lnSpc>
              <a:spcBef>
                <a:spcPts val="0"/>
              </a:spcBef>
              <a:buNone/>
              <a:defRPr sz="13300">
                <a:solidFill>
                  <a:schemeClr val="accent5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5374800" y="1656000"/>
            <a:ext cx="3769200" cy="22572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93431872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2 block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600201"/>
            <a:ext cx="3960200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4716016" y="1602000"/>
            <a:ext cx="3888432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3EB24441-B375-4937-B510-8FCC90B1FF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2504287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bloc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31800" y="1600201"/>
            <a:ext cx="8172648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E75D329F-74B9-4B38-BA41-E42ADA24696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402501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3 block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644464" y="4221088"/>
            <a:ext cx="3959786" cy="1836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14018" y="4221088"/>
            <a:ext cx="4085517" cy="1836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431800" y="1600201"/>
            <a:ext cx="8172648" cy="2260847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7AEA5731-ADD5-4F67-B545-FB21A87D194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264050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text block left 1 image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716456" y="1602000"/>
            <a:ext cx="3887794" cy="44208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32000" y="1602000"/>
            <a:ext cx="3960200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F2CC1B66-D6DE-4979-AD71-6B7B87522F2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2963283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image left 1 text block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31800" y="1602000"/>
            <a:ext cx="3960200" cy="44208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716016" y="1602000"/>
            <a:ext cx="3888432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937BF53A-9B23-40A6-95AC-B2B226A0C2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8126084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2 images left 1 text block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31800" y="1602000"/>
            <a:ext cx="3960000" cy="2052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31800" y="3969288"/>
            <a:ext cx="3960000" cy="2052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4716016" y="1602000"/>
            <a:ext cx="3888432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70866BF7-7FC8-47BB-9122-2FE2FEC6427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83118246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text block left 2 images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716016" y="1602000"/>
            <a:ext cx="3888234" cy="2052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716016" y="3969288"/>
            <a:ext cx="3888234" cy="2052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432000" y="1600200"/>
            <a:ext cx="3960200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5B95C47F-6DA9-4071-8261-6A70FFF3D6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1202451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graphic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31800" y="2169088"/>
            <a:ext cx="8172450" cy="3780192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31800" y="1485454"/>
            <a:ext cx="8172450" cy="431378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63FC9897-E692-4A99-9694-F2A8BC67606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09621155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30813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824413"/>
            <a:ext cx="2255838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Flickr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173788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YouTub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8769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FaceBook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548313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Twitter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2292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Flickr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173788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YouTub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8769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FaceBook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548313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Twitter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2292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Flickr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173788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YouTub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8769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FaceBook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548313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Twitter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2292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2001" y="3276008"/>
            <a:ext cx="8172250" cy="44102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31800" y="3717032"/>
            <a:ext cx="8172450" cy="43204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lang="nl-BE" sz="3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31800" y="2348880"/>
            <a:ext cx="8172450" cy="7865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4200" b="1" baseline="0">
                <a:solidFill>
                  <a:srgbClr val="58595B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8754560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bar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30813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2274441"/>
            <a:ext cx="8280000" cy="1980000"/>
          </a:xfrm>
        </p:spPr>
        <p:txBody>
          <a:bodyPr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58595B"/>
                </a:solidFill>
              </a:defRPr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00" y="4437112"/>
            <a:ext cx="8280000" cy="468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2000" y="4941168"/>
            <a:ext cx="8280000" cy="288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31800" y="5256000"/>
            <a:ext cx="8280000" cy="28800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lang="nl-BE" sz="2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55872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lin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30813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2274441"/>
            <a:ext cx="8172250" cy="1980000"/>
          </a:xfrm>
        </p:spPr>
        <p:txBody>
          <a:bodyPr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58595B"/>
                </a:solidFill>
              </a:defRPr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00" y="4437112"/>
            <a:ext cx="8172250" cy="468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2000" y="4941168"/>
            <a:ext cx="8172250" cy="288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31800" y="5256000"/>
            <a:ext cx="8172450" cy="28800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lang="nl-BE" sz="2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6102480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ED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30813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12775" y="2135188"/>
            <a:ext cx="39592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8731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ts val="6500"/>
              </a:lnSpc>
              <a:defRPr/>
            </a:pPr>
            <a:endParaRPr lang="en-GB" sz="6500" b="1" smtClean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31800" y="4797425"/>
            <a:ext cx="30813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GB" sz="2000" smtClean="0">
                <a:solidFill>
                  <a:srgbClr val="595959"/>
                </a:solidFill>
              </a:rPr>
              <a:t>Trends and developments</a:t>
            </a:r>
          </a:p>
        </p:txBody>
      </p:sp>
      <p:pic>
        <p:nvPicPr>
          <p:cNvPr id="8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133600"/>
            <a:ext cx="37338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133600"/>
            <a:ext cx="37338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00" y="5292000"/>
            <a:ext cx="8172250" cy="468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2000" y="5796000"/>
            <a:ext cx="8172250" cy="288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31800" y="6120000"/>
            <a:ext cx="8172250" cy="28800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lang="nl-BE" sz="2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3953985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simp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431800"/>
            <a:ext cx="679450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31800" y="2268000"/>
            <a:ext cx="8172450" cy="7865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5000" b="1" baseline="0">
                <a:solidFill>
                  <a:srgbClr val="58595B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013303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chapt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431800"/>
            <a:ext cx="679450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800" y="5544000"/>
            <a:ext cx="4032184" cy="565146"/>
          </a:xfrm>
          <a:solidFill>
            <a:schemeClr val="accent6"/>
          </a:solidFill>
          <a:ln>
            <a:solidFill>
              <a:schemeClr val="accent1"/>
            </a:solidFill>
          </a:ln>
        </p:spPr>
        <p:txBody>
          <a:bodyPr lIns="36000" tIns="36000" rIns="36000" bIns="36000">
            <a:spAutoFit/>
          </a:bodyPr>
          <a:lstStyle>
            <a:lvl1pPr marL="0" indent="0" algn="l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31800" y="2358000"/>
            <a:ext cx="4140200" cy="2043112"/>
          </a:xfrm>
        </p:spPr>
        <p:txBody>
          <a:bodyPr>
            <a:normAutofit/>
          </a:bodyPr>
          <a:lstStyle>
            <a:lvl1pPr marL="0" indent="0">
              <a:lnSpc>
                <a:spcPts val="5300"/>
              </a:lnSpc>
              <a:spcBef>
                <a:spcPts val="0"/>
              </a:spcBef>
              <a:buNone/>
              <a:defRPr sz="5000" b="1" baseline="0">
                <a:solidFill>
                  <a:srgbClr val="58595B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31800" y="332656"/>
            <a:ext cx="982459" cy="1323107"/>
          </a:xfrm>
        </p:spPr>
        <p:txBody>
          <a:bodyPr>
            <a:noAutofit/>
          </a:bodyPr>
          <a:lstStyle>
            <a:lvl1pPr marL="0" indent="0">
              <a:lnSpc>
                <a:spcPts val="13388"/>
              </a:lnSpc>
              <a:spcBef>
                <a:spcPts val="0"/>
              </a:spcBef>
              <a:buNone/>
              <a:defRPr sz="13300">
                <a:solidFill>
                  <a:schemeClr val="accent6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5374800" y="1656000"/>
            <a:ext cx="3769200" cy="22572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65616202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2 block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600201"/>
            <a:ext cx="3960200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4716016" y="1602000"/>
            <a:ext cx="3888432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134D4201-F2AF-4C66-852F-49B22537645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58598029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bloc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31800" y="1600201"/>
            <a:ext cx="8172648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884E47C6-4FFB-419E-95F2-53E15D01B4A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07433503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3 block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644464" y="4221088"/>
            <a:ext cx="3959786" cy="1836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14018" y="4221088"/>
            <a:ext cx="4085517" cy="1836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431800" y="1600201"/>
            <a:ext cx="8172648" cy="2260847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D3D8C712-FD17-4102-BFE5-B2CA72ED705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5454684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text block left 1 image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716456" y="1602000"/>
            <a:ext cx="3887794" cy="44208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32000" y="1602000"/>
            <a:ext cx="3960200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CFD6C2B7-829D-4C54-9F46-A9DA1A21DAA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12066148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image left 1 text block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31800" y="1602000"/>
            <a:ext cx="3960200" cy="44208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716016" y="1602000"/>
            <a:ext cx="3888432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A31EC829-B038-41CA-8263-2EAF3947CE1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1139681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2 images left 1 text block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31800" y="1602000"/>
            <a:ext cx="3960000" cy="2052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31800" y="3969288"/>
            <a:ext cx="3960000" cy="2052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4716016" y="1602000"/>
            <a:ext cx="3888432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65293ABE-3C99-4A42-BA48-03456268673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42544070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text block left 2 images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716016" y="1602000"/>
            <a:ext cx="3888234" cy="2052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716016" y="3969288"/>
            <a:ext cx="3888234" cy="2052000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noProof="0" smtClean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432000" y="1600200"/>
            <a:ext cx="3960200" cy="442108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800"/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500"/>
            </a:lvl2pPr>
            <a:lvl3pPr>
              <a:defRPr sz="2000"/>
            </a:lvl3pPr>
          </a:lstStyle>
          <a:p>
            <a:pPr lvl="0"/>
            <a:r>
              <a:rPr lang="pt-PT" noProof="0" smtClean="0"/>
              <a:t>Click to edit Master text styles</a:t>
            </a:r>
          </a:p>
          <a:p>
            <a:pPr lvl="1"/>
            <a:r>
              <a:rPr lang="pt-PT" noProof="0" smtClean="0"/>
              <a:t>Second level</a:t>
            </a:r>
          </a:p>
          <a:p>
            <a:pPr lvl="2"/>
            <a:r>
              <a:rPr lang="pt-PT" noProof="0" smtClean="0"/>
              <a:t>Third level</a:t>
            </a:r>
          </a:p>
          <a:p>
            <a:pPr lvl="3"/>
            <a:r>
              <a:rPr lang="pt-PT" noProof="0" smtClean="0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C0ADCFA3-A17F-47D2-8FAB-43F15B7BB1B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370411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graphic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280150"/>
            <a:ext cx="39687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31800" y="2169088"/>
            <a:ext cx="8172450" cy="3780192"/>
          </a:xfrm>
        </p:spPr>
        <p:txBody>
          <a:bodyPr rtlCol="0">
            <a:normAutofit/>
          </a:bodyPr>
          <a:lstStyle/>
          <a:p>
            <a:pPr lvl="0"/>
            <a:r>
              <a:rPr lang="pt-PT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31800" y="1485454"/>
            <a:ext cx="8172450" cy="431378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000"/>
            <a:ext cx="8172450" cy="774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66175" y="6408738"/>
            <a:ext cx="442913" cy="365125"/>
          </a:xfrm>
        </p:spPr>
        <p:txBody>
          <a:bodyPr/>
          <a:lstStyle>
            <a:lvl1pPr algn="l">
              <a:defRPr b="1"/>
            </a:lvl1pPr>
          </a:lstStyle>
          <a:p>
            <a:fld id="{2FB723F1-4177-4EF7-BB5D-A96D1C880A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77860229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431800"/>
            <a:ext cx="30813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824413"/>
            <a:ext cx="2255838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Flickr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173788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YouTub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8769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FaceBook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548313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Twitter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2292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Flickr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173788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YouTub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8769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FaceBook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548313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Twitter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2292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Flickr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173788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YouTub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8769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FaceBook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548313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Twitter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229225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2001" y="3276008"/>
            <a:ext cx="8172250" cy="44102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31800" y="3717032"/>
            <a:ext cx="8172450" cy="43204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lang="nl-BE" sz="30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31800" y="2348880"/>
            <a:ext cx="8172450" cy="78657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4200" b="1" baseline="0">
                <a:solidFill>
                  <a:srgbClr val="58595B"/>
                </a:solidFill>
              </a:defRPr>
            </a:lvl1pPr>
          </a:lstStyle>
          <a:p>
            <a:pPr lvl="0"/>
            <a:r>
              <a:rPr lang="pt-PT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972600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31800" y="252413"/>
            <a:ext cx="8172450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 of slide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31800" y="1600200"/>
            <a:ext cx="81724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First level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 </a:t>
            </a:r>
          </a:p>
          <a:p>
            <a:pPr lvl="3"/>
            <a:r>
              <a:rPr lang="en-GB" altLang="en-US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8BFB1E5C-3BA8-4E03-B0FD-92858AA1454F}" type="datetime1">
              <a:rPr lang="en-GB" altLang="en-US"/>
              <a:pPr/>
              <a:t>17/11/2014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1F264AF-1193-49CA-994B-BB7759745E7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15" r:id="rId1"/>
    <p:sldLayoutId id="2147488716" r:id="rId2"/>
    <p:sldLayoutId id="2147488717" r:id="rId3"/>
    <p:sldLayoutId id="2147488718" r:id="rId4"/>
    <p:sldLayoutId id="2147488719" r:id="rId5"/>
    <p:sldLayoutId id="2147488720" r:id="rId6"/>
    <p:sldLayoutId id="2147488721" r:id="rId7"/>
    <p:sldLayoutId id="2147488722" r:id="rId8"/>
    <p:sldLayoutId id="2147488723" r:id="rId9"/>
    <p:sldLayoutId id="2147488724" r:id="rId10"/>
    <p:sldLayoutId id="2147488725" r:id="rId11"/>
    <p:sldLayoutId id="2147488726" r:id="rId12"/>
    <p:sldLayoutId id="2147488727" r:id="rId13"/>
    <p:sldLayoutId id="2147488728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 kern="1200">
          <a:solidFill>
            <a:srgbClr val="58595B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2800" b="1" kern="1200">
          <a:solidFill>
            <a:srgbClr val="034EA2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ts val="600"/>
        </a:spcBef>
        <a:spcAft>
          <a:spcPts val="600"/>
        </a:spcAft>
        <a:buFont typeface="Arial" pitchFamily="34" charset="0"/>
        <a:defRPr sz="25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79388" indent="-179388" algn="l" rtl="0" eaLnBrk="0" fontAlgn="base" hangingPunct="0">
        <a:spcBef>
          <a:spcPts val="300"/>
        </a:spcBef>
        <a:spcAft>
          <a:spcPts val="300"/>
        </a:spcAft>
        <a:buClr>
          <a:srgbClr val="034EA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358775" indent="-179388" algn="l" rtl="0" eaLnBrk="0" fontAlgn="base" hangingPunct="0">
        <a:spcBef>
          <a:spcPts val="300"/>
        </a:spcBef>
        <a:spcAft>
          <a:spcPts val="300"/>
        </a:spcAft>
        <a:buClr>
          <a:srgbClr val="BFBFBF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Placeholder 1"/>
          <p:cNvSpPr>
            <a:spLocks noGrp="1"/>
          </p:cNvSpPr>
          <p:nvPr>
            <p:ph type="title"/>
          </p:nvPr>
        </p:nvSpPr>
        <p:spPr bwMode="auto">
          <a:xfrm>
            <a:off x="431800" y="252413"/>
            <a:ext cx="8172450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 of slide</a:t>
            </a:r>
          </a:p>
        </p:txBody>
      </p:sp>
      <p:sp>
        <p:nvSpPr>
          <p:cNvPr id="1638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31800" y="1600200"/>
            <a:ext cx="81724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First level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 </a:t>
            </a:r>
          </a:p>
          <a:p>
            <a:pPr lvl="3"/>
            <a:r>
              <a:rPr lang="en-GB" altLang="en-US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EDCE99A6-2555-4734-B6CF-47C918BFB586}" type="datetime1">
              <a:rPr lang="en-GB" altLang="en-US"/>
              <a:pPr/>
              <a:t>17/11/2014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2D03E36-F469-470D-996C-46F9D73A7E2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29" r:id="rId1"/>
    <p:sldLayoutId id="2147488730" r:id="rId2"/>
    <p:sldLayoutId id="2147488731" r:id="rId3"/>
    <p:sldLayoutId id="2147488732" r:id="rId4"/>
    <p:sldLayoutId id="2147488733" r:id="rId5"/>
    <p:sldLayoutId id="2147488734" r:id="rId6"/>
    <p:sldLayoutId id="2147488735" r:id="rId7"/>
    <p:sldLayoutId id="2147488736" r:id="rId8"/>
    <p:sldLayoutId id="2147488737" r:id="rId9"/>
    <p:sldLayoutId id="2147488738" r:id="rId10"/>
    <p:sldLayoutId id="2147488739" r:id="rId11"/>
    <p:sldLayoutId id="2147488740" r:id="rId12"/>
    <p:sldLayoutId id="2147488741" r:id="rId13"/>
    <p:sldLayoutId id="214748874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 kern="1200">
          <a:solidFill>
            <a:srgbClr val="58595B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2800" b="1" kern="1200">
          <a:solidFill>
            <a:schemeClr val="accent2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ts val="600"/>
        </a:spcBef>
        <a:spcAft>
          <a:spcPts val="600"/>
        </a:spcAft>
        <a:buFont typeface="Arial" pitchFamily="34" charset="0"/>
        <a:defRPr sz="25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79388" indent="-179388" algn="l" rtl="0" eaLnBrk="0" fontAlgn="base" hangingPunct="0">
        <a:spcBef>
          <a:spcPts val="300"/>
        </a:spcBef>
        <a:spcAft>
          <a:spcPts val="300"/>
        </a:spcAft>
        <a:buClr>
          <a:schemeClr val="accent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358775" indent="-179388" algn="l" rtl="0" eaLnBrk="0" fontAlgn="base" hangingPunct="0">
        <a:spcBef>
          <a:spcPts val="300"/>
        </a:spcBef>
        <a:spcAft>
          <a:spcPts val="300"/>
        </a:spcAft>
        <a:buClr>
          <a:srgbClr val="BFBFBF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Placeholder 1"/>
          <p:cNvSpPr>
            <a:spLocks noGrp="1"/>
          </p:cNvSpPr>
          <p:nvPr>
            <p:ph type="title"/>
          </p:nvPr>
        </p:nvSpPr>
        <p:spPr bwMode="auto">
          <a:xfrm>
            <a:off x="431800" y="252413"/>
            <a:ext cx="8172450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 of slide</a:t>
            </a:r>
          </a:p>
        </p:txBody>
      </p:sp>
      <p:sp>
        <p:nvSpPr>
          <p:cNvPr id="4710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31800" y="1600200"/>
            <a:ext cx="81724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First level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 </a:t>
            </a:r>
          </a:p>
          <a:p>
            <a:pPr lvl="3"/>
            <a:r>
              <a:rPr lang="en-GB" altLang="en-US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0B7D41D5-8B49-4599-8206-9A9A192A997D}" type="datetime1">
              <a:rPr lang="en-GB" altLang="en-US"/>
              <a:pPr/>
              <a:t>17/11/2014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AF0B2F4-F69D-4DB6-88F7-5E4D024890F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57" r:id="rId1"/>
    <p:sldLayoutId id="2147488758" r:id="rId2"/>
    <p:sldLayoutId id="2147488759" r:id="rId3"/>
    <p:sldLayoutId id="2147488760" r:id="rId4"/>
    <p:sldLayoutId id="2147488761" r:id="rId5"/>
    <p:sldLayoutId id="2147488762" r:id="rId6"/>
    <p:sldLayoutId id="2147488763" r:id="rId7"/>
    <p:sldLayoutId id="2147488764" r:id="rId8"/>
    <p:sldLayoutId id="2147488765" r:id="rId9"/>
    <p:sldLayoutId id="2147488766" r:id="rId10"/>
    <p:sldLayoutId id="2147488767" r:id="rId11"/>
    <p:sldLayoutId id="2147488768" r:id="rId12"/>
    <p:sldLayoutId id="2147488769" r:id="rId13"/>
    <p:sldLayoutId id="2147488770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 kern="1200">
          <a:solidFill>
            <a:srgbClr val="58595B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2800" b="1" kern="1200">
          <a:solidFill>
            <a:srgbClr val="FEC357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ts val="600"/>
        </a:spcBef>
        <a:spcAft>
          <a:spcPts val="600"/>
        </a:spcAft>
        <a:buFont typeface="Arial" pitchFamily="34" charset="0"/>
        <a:defRPr sz="25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79388" indent="-179388" algn="l" rtl="0" eaLnBrk="0" fontAlgn="base" hangingPunct="0">
        <a:spcBef>
          <a:spcPts val="300"/>
        </a:spcBef>
        <a:spcAft>
          <a:spcPts val="300"/>
        </a:spcAft>
        <a:buClr>
          <a:srgbClr val="FEC357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358775" indent="-179388" algn="l" rtl="0" eaLnBrk="0" fontAlgn="base" hangingPunct="0">
        <a:spcBef>
          <a:spcPts val="300"/>
        </a:spcBef>
        <a:spcAft>
          <a:spcPts val="300"/>
        </a:spcAft>
        <a:buClr>
          <a:srgbClr val="BFBFBF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Placeholder 1"/>
          <p:cNvSpPr>
            <a:spLocks noGrp="1"/>
          </p:cNvSpPr>
          <p:nvPr>
            <p:ph type="title"/>
          </p:nvPr>
        </p:nvSpPr>
        <p:spPr bwMode="auto">
          <a:xfrm>
            <a:off x="431800" y="252413"/>
            <a:ext cx="8172450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 of slide</a:t>
            </a:r>
          </a:p>
        </p:txBody>
      </p:sp>
      <p:sp>
        <p:nvSpPr>
          <p:cNvPr id="6246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31800" y="1600200"/>
            <a:ext cx="81724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First level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 </a:t>
            </a:r>
          </a:p>
          <a:p>
            <a:pPr lvl="3"/>
            <a:r>
              <a:rPr lang="en-GB" altLang="en-US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E8518F7D-4087-4A78-8270-F184075E113C}" type="datetime1">
              <a:rPr lang="en-GB" altLang="en-US"/>
              <a:pPr/>
              <a:t>17/11/2014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A46877B-F4A7-4CFE-8720-98B0913E25B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71" r:id="rId1"/>
    <p:sldLayoutId id="2147488772" r:id="rId2"/>
    <p:sldLayoutId id="2147488773" r:id="rId3"/>
    <p:sldLayoutId id="2147488774" r:id="rId4"/>
    <p:sldLayoutId id="2147488775" r:id="rId5"/>
    <p:sldLayoutId id="2147488776" r:id="rId6"/>
    <p:sldLayoutId id="2147488777" r:id="rId7"/>
    <p:sldLayoutId id="2147488778" r:id="rId8"/>
    <p:sldLayoutId id="2147488779" r:id="rId9"/>
    <p:sldLayoutId id="2147488780" r:id="rId10"/>
    <p:sldLayoutId id="2147488781" r:id="rId11"/>
    <p:sldLayoutId id="2147488782" r:id="rId12"/>
    <p:sldLayoutId id="2147488783" r:id="rId13"/>
    <p:sldLayoutId id="2147488784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 kern="1200">
          <a:solidFill>
            <a:srgbClr val="58595B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58595B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Font typeface="Arial" pitchFamily="34" charset="0"/>
        <a:defRPr sz="2800" b="1" kern="1200">
          <a:solidFill>
            <a:srgbClr val="034EA2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ts val="600"/>
        </a:spcBef>
        <a:spcAft>
          <a:spcPts val="600"/>
        </a:spcAft>
        <a:buFont typeface="Arial" pitchFamily="34" charset="0"/>
        <a:defRPr sz="25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79388" indent="-179388" algn="l" rtl="0" eaLnBrk="0" fontAlgn="base" hangingPunct="0">
        <a:spcBef>
          <a:spcPts val="300"/>
        </a:spcBef>
        <a:spcAft>
          <a:spcPts val="300"/>
        </a:spcAft>
        <a:buClr>
          <a:srgbClr val="034EA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358775" indent="-179388" algn="l" rtl="0" eaLnBrk="0" fontAlgn="base" hangingPunct="0">
        <a:spcBef>
          <a:spcPts val="300"/>
        </a:spcBef>
        <a:spcAft>
          <a:spcPts val="300"/>
        </a:spcAft>
        <a:buClr>
          <a:srgbClr val="BFBFBF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Subtitle 5"/>
          <p:cNvSpPr>
            <a:spLocks noGrp="1"/>
          </p:cNvSpPr>
          <p:nvPr>
            <p:ph type="subTitle" idx="1"/>
          </p:nvPr>
        </p:nvSpPr>
        <p:spPr>
          <a:xfrm>
            <a:off x="395536" y="4725144"/>
            <a:ext cx="7632848" cy="4667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ea typeface="ＭＳ Ｐゴシック" pitchFamily="34" charset="-128"/>
              </a:rPr>
              <a:t>Selected trends and some insights in prevention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31800" y="5795963"/>
            <a:ext cx="8172450" cy="287337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None/>
              <a:defRPr/>
            </a:pPr>
            <a:r>
              <a:rPr lang="en-US" dirty="0" smtClean="0"/>
              <a:t>Vilnius, 12 November </a:t>
            </a:r>
            <a:r>
              <a:rPr lang="en-US" dirty="0"/>
              <a:t>2014</a:t>
            </a:r>
          </a:p>
          <a:p>
            <a:pPr>
              <a:buFont typeface="Arial" charset="0"/>
              <a:buNone/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31800" y="6119813"/>
            <a:ext cx="8172450" cy="288925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None/>
              <a:defRPr/>
            </a:pPr>
            <a:r>
              <a:rPr lang="en-US" dirty="0" smtClean="0"/>
              <a:t>Roland Simon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itle 1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European Drug Report (EDR) package</a:t>
            </a:r>
          </a:p>
        </p:txBody>
      </p:sp>
      <p:sp>
        <p:nvSpPr>
          <p:cNvPr id="97282" name="Slide Number Placeholder 2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6F3447C3-43EB-4837-AA65-E4E687E76C51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2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97283" name="Content Placeholder 5"/>
          <p:cNvSpPr txBox="1">
            <a:spLocks/>
          </p:cNvSpPr>
          <p:nvPr/>
        </p:nvSpPr>
        <p:spPr bwMode="auto">
          <a:xfrm>
            <a:off x="204788" y="1255713"/>
            <a:ext cx="89281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Font typeface="Arial" pitchFamily="34" charset="0"/>
              <a:buNone/>
            </a:pPr>
            <a:endParaRPr lang="en-US" altLang="en-US" b="1">
              <a:solidFill>
                <a:srgbClr val="034EA2"/>
              </a:solidFill>
            </a:endParaRPr>
          </a:p>
        </p:txBody>
      </p:sp>
      <p:pic>
        <p:nvPicPr>
          <p:cNvPr id="9728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8" y="1436688"/>
            <a:ext cx="6985000" cy="508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Slide Number Placeholder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5075B02-0655-4063-A137-236861A0AE51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3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99330" name="Title 1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r>
              <a:rPr lang="en-GB" altLang="en-US" dirty="0" smtClean="0">
                <a:ea typeface="ＭＳ Ｐゴシック" pitchFamily="34" charset="-128"/>
              </a:rPr>
              <a:t>EDR: country overviews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483768" y="1286691"/>
            <a:ext cx="3978370" cy="5454677"/>
            <a:chOff x="2483768" y="908721"/>
            <a:chExt cx="3978370" cy="545467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4502" y="4254563"/>
              <a:ext cx="3947636" cy="2108835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3768" y="908721"/>
              <a:ext cx="3934778" cy="33561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791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403648" y="2420888"/>
            <a:ext cx="4752528" cy="252028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en-US" sz="2500" b="0" dirty="0" smtClean="0">
                <a:solidFill>
                  <a:schemeClr val="tx1"/>
                </a:solidFill>
                <a:ea typeface="ＭＳ Ｐゴシック" pitchFamily="34" charset="-128"/>
              </a:rPr>
              <a:t>State and trends </a:t>
            </a:r>
            <a:br>
              <a:rPr lang="en-US" altLang="en-US" sz="2500" b="0" dirty="0" smtClean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en-US" altLang="en-US" sz="2500" b="0" dirty="0" smtClean="0">
                <a:solidFill>
                  <a:schemeClr val="tx1"/>
                </a:solidFill>
                <a:ea typeface="ＭＳ Ｐゴシック" pitchFamily="34" charset="-128"/>
              </a:rPr>
              <a:t>	- Cannabis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en-US" sz="2500" b="0" dirty="0" smtClean="0">
                <a:solidFill>
                  <a:schemeClr val="tx1"/>
                </a:solidFill>
                <a:ea typeface="ＭＳ Ｐゴシック" pitchFamily="34" charset="-128"/>
              </a:rPr>
              <a:t>	- Stimulants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en-US" sz="2500" b="0" dirty="0">
                <a:solidFill>
                  <a:schemeClr val="tx1"/>
                </a:solidFill>
                <a:ea typeface="ＭＳ Ｐゴシック" pitchFamily="34" charset="-128"/>
              </a:rPr>
              <a:t>	</a:t>
            </a:r>
            <a:r>
              <a:rPr lang="en-US" altLang="en-US" sz="2500" b="0" dirty="0" smtClean="0">
                <a:solidFill>
                  <a:schemeClr val="tx1"/>
                </a:solidFill>
                <a:ea typeface="ＭＳ Ｐゴシック" pitchFamily="34" charset="-128"/>
              </a:rPr>
              <a:t>- Other drugs</a:t>
            </a:r>
            <a:br>
              <a:rPr lang="en-US" altLang="en-US" sz="2500" b="0" dirty="0" smtClean="0">
                <a:solidFill>
                  <a:schemeClr val="tx1"/>
                </a:solidFill>
                <a:ea typeface="ＭＳ Ｐゴシック" pitchFamily="34" charset="-128"/>
              </a:rPr>
            </a:br>
            <a:endParaRPr lang="en-US" altLang="en-US" sz="2500" b="0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500" b="0" dirty="0" smtClean="0">
                <a:solidFill>
                  <a:schemeClr val="tx1"/>
                </a:solidFill>
                <a:ea typeface="ＭＳ Ｐゴシック" pitchFamily="34" charset="-128"/>
              </a:rPr>
              <a:t>Prevention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31800" y="252413"/>
            <a:ext cx="8172450" cy="77311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 kern="1200">
                <a:solidFill>
                  <a:srgbClr val="58595B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58595B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58595B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58595B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58595B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58595B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58595B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58595B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58595B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dirty="0" smtClean="0">
                <a:ea typeface="ＭＳ Ｐゴシック" pitchFamily="34" charset="-128"/>
              </a:rPr>
              <a:t>Main topics</a:t>
            </a:r>
          </a:p>
        </p:txBody>
      </p:sp>
    </p:spTree>
    <p:extLst>
      <p:ext uri="{BB962C8B-B14F-4D97-AF65-F5344CB8AC3E}">
        <p14:creationId xmlns:p14="http://schemas.microsoft.com/office/powerpoint/2010/main" val="69825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31800" y="2357438"/>
            <a:ext cx="4140200" cy="204311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ＭＳ Ｐゴシック" pitchFamily="34" charset="-128"/>
              </a:rPr>
              <a:t>Cannabis</a:t>
            </a:r>
          </a:p>
        </p:txBody>
      </p:sp>
      <p:pic>
        <p:nvPicPr>
          <p:cNvPr id="119810" name="Picture Placeholder 4" descr="iStock_000015341097XLarge.jpg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7" b="5077"/>
          <a:stretch>
            <a:fillRect/>
          </a:stretch>
        </p:blipFill>
        <p:spPr>
          <a:xfrm>
            <a:off x="5375275" y="1655763"/>
            <a:ext cx="3768725" cy="22574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Title 1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pPr eaLnBrk="1" hangingPunct="1"/>
            <a:r>
              <a:rPr lang="en-GB" altLang="en-US" sz="2700" smtClean="0">
                <a:ea typeface="ＭＳ Ｐゴシック" pitchFamily="34" charset="-128"/>
              </a:rPr>
              <a:t>Cannabis: Europe’s most commonly used drug</a:t>
            </a:r>
          </a:p>
        </p:txBody>
      </p:sp>
      <p:sp>
        <p:nvSpPr>
          <p:cNvPr id="121858" name="Slide Number Placeholder 2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A722F89A-C3E5-43B7-B4E1-F1816E09D94F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6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121859" name="Content Placeholder 8"/>
          <p:cNvSpPr>
            <a:spLocks noGrp="1"/>
          </p:cNvSpPr>
          <p:nvPr>
            <p:ph idx="14"/>
          </p:nvPr>
        </p:nvSpPr>
        <p:spPr>
          <a:xfrm>
            <a:off x="431800" y="1601788"/>
            <a:ext cx="3960813" cy="2043112"/>
          </a:xfrm>
        </p:spPr>
        <p:txBody>
          <a:bodyPr/>
          <a:lstStyle/>
          <a:p>
            <a:pPr lvl="1" fontAlgn="base">
              <a:lnSpc>
                <a:spcPct val="90000"/>
              </a:lnSpc>
              <a:spcBef>
                <a:spcPct val="0"/>
              </a:spcBef>
            </a:pPr>
            <a:r>
              <a:rPr lang="en-US" altLang="en-US" dirty="0" smtClean="0">
                <a:ea typeface="ＭＳ Ｐゴシック" pitchFamily="34" charset="-128"/>
              </a:rPr>
              <a:t>73.6 million adults ever used cannabis</a:t>
            </a:r>
          </a:p>
          <a:p>
            <a:pPr lvl="1" fontAlgn="base">
              <a:lnSpc>
                <a:spcPct val="90000"/>
              </a:lnSpc>
              <a:spcBef>
                <a:spcPct val="0"/>
              </a:spcBef>
            </a:pPr>
            <a:endParaRPr lang="en-US" altLang="en-US" dirty="0" smtClean="0">
              <a:solidFill>
                <a:srgbClr val="58595B"/>
              </a:solidFill>
              <a:ea typeface="ＭＳ Ｐゴシック" pitchFamily="34" charset="-128"/>
            </a:endParaRPr>
          </a:p>
          <a:p>
            <a:pPr lvl="1" fontAlgn="base">
              <a:lnSpc>
                <a:spcPct val="90000"/>
              </a:lnSpc>
              <a:spcBef>
                <a:spcPct val="0"/>
              </a:spcBef>
            </a:pPr>
            <a:r>
              <a:rPr lang="en-US" altLang="en-US" dirty="0" smtClean="0">
                <a:ea typeface="ＭＳ Ｐゴシック" pitchFamily="34" charset="-128"/>
              </a:rPr>
              <a:t>14.6 million young adults  used last year</a:t>
            </a:r>
          </a:p>
          <a:p>
            <a:pPr lvl="1" fontAlgn="base">
              <a:spcBef>
                <a:spcPct val="0"/>
              </a:spcBef>
            </a:pPr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21860" name="TextBox 3"/>
          <p:cNvSpPr txBox="1">
            <a:spLocks noChangeArrowheads="1"/>
          </p:cNvSpPr>
          <p:nvPr/>
        </p:nvSpPr>
        <p:spPr bwMode="auto">
          <a:xfrm>
            <a:off x="4284663" y="515778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GB" altLang="en-US" sz="2800"/>
          </a:p>
        </p:txBody>
      </p:sp>
      <p:pic>
        <p:nvPicPr>
          <p:cNvPr id="121861" name="Picture Placeholder 4" descr="EDR2014_Fig2-1_right.png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r="2460"/>
          <a:stretch>
            <a:fillRect/>
          </a:stretch>
        </p:blipFill>
        <p:spPr>
          <a:xfrm>
            <a:off x="4716463" y="1601788"/>
            <a:ext cx="3887787" cy="44211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5" name="Picture Placeholder 5" descr="EDR2014_Fig2-1_left.png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" b="899"/>
          <a:stretch>
            <a:fillRect/>
          </a:stretch>
        </p:blipFill>
        <p:spPr>
          <a:xfrm>
            <a:off x="4716463" y="1601788"/>
            <a:ext cx="3887787" cy="4421187"/>
          </a:xfrm>
        </p:spPr>
      </p:pic>
      <p:sp>
        <p:nvSpPr>
          <p:cNvPr id="123906" name="Title 2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r>
              <a:rPr lang="en-GB" altLang="en-US" smtClean="0">
                <a:ea typeface="ＭＳ Ｐゴシック" pitchFamily="34" charset="-128"/>
              </a:rPr>
              <a:t>Cannabis: divergent national trends</a:t>
            </a:r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23907" name="Content Placeholder 3"/>
          <p:cNvSpPr>
            <a:spLocks noGrp="1"/>
          </p:cNvSpPr>
          <p:nvPr>
            <p:ph idx="14"/>
          </p:nvPr>
        </p:nvSpPr>
        <p:spPr>
          <a:xfrm>
            <a:off x="431800" y="1601788"/>
            <a:ext cx="4211638" cy="4421187"/>
          </a:xfrm>
        </p:spPr>
        <p:txBody>
          <a:bodyPr/>
          <a:lstStyle/>
          <a:p>
            <a:pPr lvl="1" fontAlgn="base">
              <a:spcBef>
                <a:spcPct val="0"/>
              </a:spcBef>
            </a:pPr>
            <a:r>
              <a:rPr lang="en-GB" altLang="en-US" smtClean="0">
                <a:ea typeface="ＭＳ Ｐゴシック" pitchFamily="34" charset="-128"/>
              </a:rPr>
              <a:t>9 countries — statistically </a:t>
            </a:r>
          </a:p>
          <a:p>
            <a:pPr lvl="1" fontAlgn="base">
              <a:spcBef>
                <a:spcPct val="0"/>
              </a:spcBef>
            </a:pPr>
            <a:r>
              <a:rPr lang="en-GB" altLang="en-US" smtClean="0">
                <a:ea typeface="ＭＳ Ｐゴシック" pitchFamily="34" charset="-128"/>
              </a:rPr>
              <a:t>significant trend</a:t>
            </a:r>
          </a:p>
          <a:p>
            <a:pPr lvl="1" fontAlgn="base">
              <a:spcBef>
                <a:spcPct val="0"/>
              </a:spcBef>
            </a:pPr>
            <a:endParaRPr lang="en-GB" altLang="en-US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</a:pPr>
            <a:r>
              <a:rPr lang="en-GB" altLang="en-US" smtClean="0">
                <a:ea typeface="ＭＳ Ｐゴシック" pitchFamily="34" charset="-128"/>
              </a:rPr>
              <a:t>Regional patterns observable</a:t>
            </a:r>
          </a:p>
          <a:p>
            <a:pPr lvl="1" fontAlgn="base">
              <a:spcBef>
                <a:spcPct val="0"/>
              </a:spcBef>
            </a:pPr>
            <a:endParaRPr lang="en-GB" altLang="en-US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</a:pPr>
            <a:r>
              <a:rPr lang="en-GB" altLang="en-US" smtClean="0">
                <a:ea typeface="ＭＳ Ｐゴシック" pitchFamily="34" charset="-128"/>
              </a:rPr>
              <a:t>Latest surveys — divergence </a:t>
            </a:r>
          </a:p>
          <a:p>
            <a:pPr lvl="1" fontAlgn="base">
              <a:spcBef>
                <a:spcPct val="0"/>
              </a:spcBef>
            </a:pPr>
            <a:r>
              <a:rPr lang="en-GB" altLang="en-US" smtClean="0">
                <a:ea typeface="ＭＳ Ｐゴシック" pitchFamily="34" charset="-128"/>
              </a:rPr>
              <a:t>continues</a:t>
            </a:r>
          </a:p>
          <a:p>
            <a:pPr lvl="1" fontAlgn="base">
              <a:spcBef>
                <a:spcPct val="0"/>
              </a:spcBef>
            </a:pPr>
            <a:endParaRPr lang="en-GB" altLang="en-US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</a:pPr>
            <a:endParaRPr lang="en-GB" altLang="en-US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</a:pPr>
            <a:endParaRPr lang="en-GB" altLang="en-US" sz="2100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</a:pPr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23908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788ADD7-C497-4865-A9A3-BCEE70189367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7</a:t>
            </a:fld>
            <a:endParaRPr lang="en-GB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3" name="Picture Placeholder 5" descr="EDR2014_CannabisTreatment_graph.psd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5" r="2406"/>
          <a:stretch>
            <a:fillRect/>
          </a:stretch>
        </p:blipFill>
        <p:spPr>
          <a:xfrm>
            <a:off x="3419475" y="1628775"/>
            <a:ext cx="5383213" cy="4421188"/>
          </a:xfrm>
        </p:spPr>
      </p:pic>
      <p:sp>
        <p:nvSpPr>
          <p:cNvPr id="125954" name="Title 2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r>
              <a:rPr lang="en-GB" altLang="en-US" smtClean="0">
                <a:ea typeface="ＭＳ Ｐゴシック" pitchFamily="34" charset="-128"/>
              </a:rPr>
              <a:t>Cannabis-related problems continue</a:t>
            </a:r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125955" name="Content Placeholder 3"/>
          <p:cNvSpPr>
            <a:spLocks noGrp="1"/>
          </p:cNvSpPr>
          <p:nvPr>
            <p:ph idx="14"/>
          </p:nvPr>
        </p:nvSpPr>
        <p:spPr>
          <a:xfrm>
            <a:off x="431800" y="1601789"/>
            <a:ext cx="2844800" cy="1827212"/>
          </a:xfrm>
        </p:spPr>
        <p:txBody>
          <a:bodyPr/>
          <a:lstStyle/>
          <a:p>
            <a:pPr lvl="1" fontAlgn="base">
              <a:spcBef>
                <a:spcPct val="0"/>
              </a:spcBef>
            </a:pPr>
            <a:r>
              <a:rPr lang="en-US" altLang="en-US" dirty="0" smtClean="0">
                <a:ea typeface="ＭＳ Ｐゴシック" pitchFamily="34" charset="-128"/>
              </a:rPr>
              <a:t>Most frequently </a:t>
            </a:r>
          </a:p>
          <a:p>
            <a:pPr lvl="1" fontAlgn="base">
              <a:spcBef>
                <a:spcPct val="0"/>
              </a:spcBef>
            </a:pPr>
            <a:r>
              <a:rPr lang="en-US" altLang="en-US" dirty="0" smtClean="0">
                <a:ea typeface="ＭＳ Ｐゴシック" pitchFamily="34" charset="-128"/>
              </a:rPr>
              <a:t>reported drug by </a:t>
            </a:r>
          </a:p>
          <a:p>
            <a:pPr lvl="1" fontAlgn="base">
              <a:spcBef>
                <a:spcPct val="0"/>
              </a:spcBef>
            </a:pPr>
            <a:r>
              <a:rPr lang="en-US" altLang="en-US" dirty="0" smtClean="0">
                <a:ea typeface="ＭＳ Ｐゴシック" pitchFamily="34" charset="-128"/>
              </a:rPr>
              <a:t>new treatment entrants</a:t>
            </a:r>
          </a:p>
          <a:p>
            <a:pPr lvl="1" fontAlgn="base">
              <a:spcBef>
                <a:spcPct val="0"/>
              </a:spcBef>
            </a:pPr>
            <a:endParaRPr lang="en-US" altLang="en-US" dirty="0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</a:pPr>
            <a:endParaRPr lang="en-US" altLang="en-US" dirty="0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</a:pPr>
            <a:endParaRPr lang="en-US" altLang="en-US" dirty="0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</a:pPr>
            <a:endParaRPr lang="en-US" altLang="en-US" dirty="0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</a:pPr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25956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DF779DF9-1093-457D-9E3A-0518DB66BB7E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8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3861048"/>
            <a:ext cx="2880320" cy="1512168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lvl="1">
              <a:spcAft>
                <a:spcPts val="600"/>
              </a:spcAft>
            </a:pPr>
            <a:r>
              <a:rPr lang="en-US" altLang="en-US" sz="2500" dirty="0">
                <a:latin typeface="+mn-lt"/>
              </a:rPr>
              <a:t>Almost 1% of adults </a:t>
            </a:r>
          </a:p>
          <a:p>
            <a:pPr marL="0" lvl="1">
              <a:spcAft>
                <a:spcPts val="600"/>
              </a:spcAft>
            </a:pPr>
            <a:r>
              <a:rPr lang="en-US" altLang="en-US" sz="2500" dirty="0">
                <a:latin typeface="+mn-lt"/>
              </a:rPr>
              <a:t>daily users</a:t>
            </a:r>
          </a:p>
          <a:p>
            <a:endParaRPr lang="en-GB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7" name="Picture Placeholder 6" descr="Screen Shot 2014-05-12 at 09.41.51.png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4" b="2834"/>
          <a:stretch>
            <a:fillRect/>
          </a:stretch>
        </p:blipFill>
        <p:spPr>
          <a:xfrm>
            <a:off x="4716463" y="1601788"/>
            <a:ext cx="3887787" cy="2052637"/>
          </a:xfrm>
        </p:spPr>
      </p:pic>
      <p:pic>
        <p:nvPicPr>
          <p:cNvPr id="132098" name="Picture Placeholder 7" descr="Screen Shot 2014-05-12 at 09.42.21.png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1" b="2531"/>
          <a:stretch>
            <a:fillRect/>
          </a:stretch>
        </p:blipFill>
        <p:spPr>
          <a:xfrm>
            <a:off x="4716463" y="3968750"/>
            <a:ext cx="3887787" cy="2052638"/>
          </a:xfrm>
        </p:spPr>
      </p:pic>
      <p:sp>
        <p:nvSpPr>
          <p:cNvPr id="128003" name="Title 3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ea typeface="ＭＳ Ｐゴシック" pitchFamily="-84" charset="-128"/>
              </a:rPr>
              <a:t>Cannabis supply</a:t>
            </a:r>
            <a:endParaRPr lang="en-US" sz="4800" dirty="0" smtClean="0">
              <a:solidFill>
                <a:schemeClr val="accent6"/>
              </a:solidFill>
              <a:ea typeface="ＭＳ Ｐゴシック" pitchFamily="-84" charset="-128"/>
            </a:endParaRPr>
          </a:p>
        </p:txBody>
      </p:sp>
      <p:sp>
        <p:nvSpPr>
          <p:cNvPr id="132100" name="Content Placeholder 4"/>
          <p:cNvSpPr>
            <a:spLocks noGrp="1"/>
          </p:cNvSpPr>
          <p:nvPr>
            <p:ph idx="15"/>
          </p:nvPr>
        </p:nvSpPr>
        <p:spPr>
          <a:xfrm>
            <a:off x="431800" y="1600200"/>
            <a:ext cx="3960813" cy="4421188"/>
          </a:xfrm>
        </p:spPr>
        <p:txBody>
          <a:bodyPr/>
          <a:lstStyle/>
          <a:p>
            <a:pPr lvl="1" fontAlgn="base">
              <a:spcBef>
                <a:spcPct val="0"/>
              </a:spcBef>
            </a:pPr>
            <a:r>
              <a:rPr lang="en-GB" altLang="en-US" dirty="0" smtClean="0">
                <a:ea typeface="ＭＳ Ｐゴシック" pitchFamily="34" charset="-128"/>
              </a:rPr>
              <a:t>Domestic production up</a:t>
            </a:r>
          </a:p>
          <a:p>
            <a:pPr lvl="1" fontAlgn="base">
              <a:spcBef>
                <a:spcPct val="0"/>
              </a:spcBef>
            </a:pPr>
            <a:endParaRPr lang="en-GB" altLang="en-US" dirty="0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</a:pPr>
            <a:r>
              <a:rPr lang="en-GB" altLang="en-US" dirty="0" smtClean="0">
                <a:ea typeface="ＭＳ Ｐゴシック" pitchFamily="34" charset="-128"/>
              </a:rPr>
              <a:t>Cultivation of </a:t>
            </a:r>
          </a:p>
          <a:p>
            <a:pPr lvl="1" fontAlgn="base">
              <a:spcBef>
                <a:spcPct val="0"/>
              </a:spcBef>
            </a:pPr>
            <a:r>
              <a:rPr lang="en-GB" altLang="en-US" dirty="0" smtClean="0">
                <a:ea typeface="ＭＳ Ｐゴシック" pitchFamily="34" charset="-128"/>
              </a:rPr>
              <a:t>plants high in THC</a:t>
            </a:r>
          </a:p>
          <a:p>
            <a:pPr lvl="1" fontAlgn="base">
              <a:spcBef>
                <a:spcPct val="0"/>
              </a:spcBef>
            </a:pPr>
            <a:endParaRPr lang="en-GB" altLang="en-US" dirty="0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</a:pPr>
            <a:r>
              <a:rPr lang="en-GB" altLang="en-US" dirty="0" smtClean="0">
                <a:ea typeface="ＭＳ Ｐゴシック" pitchFamily="34" charset="-128"/>
              </a:rPr>
              <a:t>Potency increases for</a:t>
            </a:r>
          </a:p>
          <a:p>
            <a:pPr lvl="1" fontAlgn="base">
              <a:spcBef>
                <a:spcPct val="0"/>
              </a:spcBef>
            </a:pPr>
            <a:r>
              <a:rPr lang="en-GB" altLang="en-US" dirty="0" smtClean="0">
                <a:ea typeface="ＭＳ Ｐゴシック" pitchFamily="34" charset="-128"/>
              </a:rPr>
              <a:t>herb and recently resin </a:t>
            </a:r>
          </a:p>
          <a:p>
            <a:pPr lvl="1" fontAlgn="base">
              <a:spcBef>
                <a:spcPct val="0"/>
              </a:spcBef>
            </a:pPr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32101" name="Slide Number Placeholder 5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609B7310-C8B3-44D5-BAA5-A159ACCF653F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9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pic>
        <p:nvPicPr>
          <p:cNvPr id="132102" name="Picture 7" descr="POD_sign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738" y="153988"/>
            <a:ext cx="1123950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5" name="Picture Placeholder 6" descr="emergencySignV2.jpg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1" b="6761"/>
          <a:stretch>
            <a:fillRect/>
          </a:stretch>
        </p:blipFill>
        <p:spPr>
          <a:xfrm>
            <a:off x="5552587" y="1601789"/>
            <a:ext cx="3051663" cy="1611188"/>
          </a:xfrm>
        </p:spPr>
      </p:pic>
      <p:sp>
        <p:nvSpPr>
          <p:cNvPr id="134146" name="Title 3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r>
              <a:rPr lang="en-GB" altLang="en-US" sz="2700" smtClean="0">
                <a:ea typeface="ＭＳ Ｐゴシック" pitchFamily="34" charset="-128"/>
              </a:rPr>
              <a:t>Acute emergencies for cannabinoids rare, </a:t>
            </a:r>
            <a:br>
              <a:rPr lang="en-GB" altLang="en-US" sz="2700" smtClean="0">
                <a:ea typeface="ＭＳ Ｐゴシック" pitchFamily="34" charset="-128"/>
              </a:rPr>
            </a:br>
            <a:r>
              <a:rPr lang="en-GB" altLang="en-US" sz="2700" smtClean="0">
                <a:ea typeface="ＭＳ Ｐゴシック" pitchFamily="34" charset="-128"/>
              </a:rPr>
              <a:t>but increasing</a:t>
            </a:r>
            <a:endParaRPr lang="en-US" altLang="en-US" sz="2700" smtClean="0">
              <a:ea typeface="ＭＳ Ｐゴシック" pitchFamily="34" charset="-128"/>
            </a:endParaRPr>
          </a:p>
        </p:txBody>
      </p:sp>
      <p:sp>
        <p:nvSpPr>
          <p:cNvPr id="134147" name="Content Placeholder 4"/>
          <p:cNvSpPr>
            <a:spLocks noGrp="1"/>
          </p:cNvSpPr>
          <p:nvPr>
            <p:ph idx="15"/>
          </p:nvPr>
        </p:nvSpPr>
        <p:spPr>
          <a:xfrm>
            <a:off x="431800" y="1557338"/>
            <a:ext cx="4716264" cy="4464050"/>
          </a:xfrm>
        </p:spPr>
        <p:txBody>
          <a:bodyPr/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ea typeface="ＭＳ Ｐゴシック" pitchFamily="34" charset="-128"/>
              </a:rPr>
              <a:t>Cannabis-related emergencies </a:t>
            </a:r>
            <a:r>
              <a:rPr lang="en-GB" altLang="en-US" dirty="0" smtClean="0">
                <a:ea typeface="ＭＳ Ｐゴシック" pitchFamily="34" charset="-128"/>
              </a:rPr>
              <a:t>— </a:t>
            </a:r>
            <a:r>
              <a:rPr lang="en-US" altLang="en-US" dirty="0" smtClean="0">
                <a:ea typeface="ＭＳ Ｐゴシック" pitchFamily="34" charset="-128"/>
              </a:rPr>
              <a:t>a growing problem in high-prevalence countries</a:t>
            </a:r>
          </a:p>
          <a:p>
            <a:pPr lvl="1" fontAlgn="base">
              <a:spcBef>
                <a:spcPct val="0"/>
              </a:spcBef>
            </a:pPr>
            <a:endParaRPr lang="en-GB" altLang="en-US" dirty="0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</a:pPr>
            <a:r>
              <a:rPr lang="en-GB" altLang="en-US" dirty="0" smtClean="0">
                <a:ea typeface="ＭＳ Ｐゴシック" pitchFamily="34" charset="-128"/>
              </a:rPr>
              <a:t>Synthetic cannabinoids — </a:t>
            </a:r>
            <a:br>
              <a:rPr lang="en-GB" altLang="en-US" dirty="0" smtClean="0">
                <a:ea typeface="ＭＳ Ｐゴシック" pitchFamily="34" charset="-128"/>
              </a:rPr>
            </a:br>
            <a:r>
              <a:rPr lang="en-GB" altLang="en-US" dirty="0" smtClean="0">
                <a:ea typeface="ＭＳ Ｐゴシック" pitchFamily="34" charset="-128"/>
              </a:rPr>
              <a:t>new dimension</a:t>
            </a:r>
          </a:p>
          <a:p>
            <a:pPr lvl="1" fontAlgn="base">
              <a:spcBef>
                <a:spcPct val="0"/>
              </a:spcBef>
            </a:pPr>
            <a:endParaRPr lang="en-GB" altLang="en-US" dirty="0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</a:pPr>
            <a:r>
              <a:rPr lang="en-GB" altLang="en-US" dirty="0" smtClean="0">
                <a:ea typeface="ＭＳ Ｐゴシック" pitchFamily="34" charset="-128"/>
              </a:rPr>
              <a:t>Use limited, but can be highly potent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en-US" altLang="en-US" dirty="0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en-US" altLang="en-US" dirty="0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en-GB" altLang="en-US" dirty="0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</a:pPr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34148" name="Slide Number Placeholder 5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B1D9745-44F4-4C47-8188-59517DC2864E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10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pic>
        <p:nvPicPr>
          <p:cNvPr id="134149" name="Picture 8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92" b="10292"/>
          <a:stretch>
            <a:fillRect/>
          </a:stretch>
        </p:blipFill>
        <p:spPr>
          <a:xfrm>
            <a:off x="5508104" y="3968750"/>
            <a:ext cx="3096146" cy="16346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31800" y="2357438"/>
            <a:ext cx="4140200" cy="204311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ＭＳ Ｐゴシック" pitchFamily="34" charset="-128"/>
              </a:rPr>
              <a:t>Stimulants</a:t>
            </a:r>
          </a:p>
        </p:txBody>
      </p:sp>
      <p:pic>
        <p:nvPicPr>
          <p:cNvPr id="156674" name="Picture Placeholder 5" descr="Cocaine powder.jpg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5" b="5035"/>
          <a:stretch>
            <a:fillRect/>
          </a:stretch>
        </p:blipFill>
        <p:spPr>
          <a:xfrm>
            <a:off x="5375275" y="1655763"/>
            <a:ext cx="3768725" cy="22574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1" name="Picture 1" descr="EDR2014_Fig2-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" t="3362"/>
          <a:stretch>
            <a:fillRect/>
          </a:stretch>
        </p:blipFill>
        <p:spPr bwMode="auto">
          <a:xfrm>
            <a:off x="2336800" y="1268413"/>
            <a:ext cx="4492625" cy="545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2" name="Title 1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pPr eaLnBrk="1" hangingPunct="1"/>
            <a:r>
              <a:rPr lang="en-GB" altLang="en-US" smtClean="0">
                <a:ea typeface="ＭＳ Ｐゴシック" pitchFamily="34" charset="-128"/>
              </a:rPr>
              <a:t>A geographically divided stimulant market</a:t>
            </a:r>
          </a:p>
        </p:txBody>
      </p:sp>
      <p:sp>
        <p:nvSpPr>
          <p:cNvPr id="158723" name="Slide Number Placeholder 2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4A2F723-326A-40F7-B1A0-D06B28C6C196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12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158724" name="Rectangle 3"/>
          <p:cNvSpPr>
            <a:spLocks noChangeArrowheads="1"/>
          </p:cNvSpPr>
          <p:nvPr/>
        </p:nvSpPr>
        <p:spPr bwMode="auto">
          <a:xfrm>
            <a:off x="107950" y="1989138"/>
            <a:ext cx="2160588" cy="2477601"/>
          </a:xfrm>
          <a:prstGeom prst="rect">
            <a:avLst/>
          </a:prstGeom>
          <a:solidFill>
            <a:schemeClr val="accent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500" dirty="0"/>
              <a:t>2.2 million Europeans </a:t>
            </a:r>
          </a:p>
          <a:p>
            <a:pPr>
              <a:spcBef>
                <a:spcPct val="20000"/>
              </a:spcBef>
            </a:pPr>
            <a:r>
              <a:rPr lang="en-US" altLang="en-US" sz="2500" dirty="0"/>
              <a:t>(15–34 years old) used cocaine in the last year</a:t>
            </a:r>
          </a:p>
        </p:txBody>
      </p:sp>
      <p:sp>
        <p:nvSpPr>
          <p:cNvPr id="162821" name="Rectangle 4"/>
          <p:cNvSpPr>
            <a:spLocks noChangeArrowheads="1"/>
          </p:cNvSpPr>
          <p:nvPr/>
        </p:nvSpPr>
        <p:spPr bwMode="auto">
          <a:xfrm>
            <a:off x="6660232" y="4149080"/>
            <a:ext cx="2015008" cy="1246495"/>
          </a:xfrm>
          <a:prstGeom prst="rect">
            <a:avLst/>
          </a:prstGeom>
          <a:solidFill>
            <a:schemeClr val="accent5">
              <a:alpha val="3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sz="25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1.3 million used ecstasy</a:t>
            </a:r>
          </a:p>
        </p:txBody>
      </p:sp>
      <p:sp>
        <p:nvSpPr>
          <p:cNvPr id="162822" name="Rectangle 6"/>
          <p:cNvSpPr>
            <a:spLocks noChangeArrowheads="1"/>
          </p:cNvSpPr>
          <p:nvPr/>
        </p:nvSpPr>
        <p:spPr bwMode="auto">
          <a:xfrm>
            <a:off x="6516217" y="2133600"/>
            <a:ext cx="2519834" cy="861774"/>
          </a:xfrm>
          <a:prstGeom prst="rect">
            <a:avLst/>
          </a:prstGeom>
          <a:solidFill>
            <a:schemeClr val="accent3">
              <a:alpha val="4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sz="25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1.2 million used amphetamines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7" name="Picture Placeholder 5" descr="EDR2014_Fig2-5_left.png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" b="9727"/>
          <a:stretch>
            <a:fillRect/>
          </a:stretch>
        </p:blipFill>
        <p:spPr>
          <a:xfrm>
            <a:off x="4716463" y="1601788"/>
            <a:ext cx="3887787" cy="4035425"/>
          </a:xfrm>
        </p:spPr>
      </p:pic>
      <p:sp>
        <p:nvSpPr>
          <p:cNvPr id="162818" name="Title 1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pPr eaLnBrk="1" hangingPunct="1"/>
            <a:r>
              <a:rPr lang="en-GB" altLang="en-US" smtClean="0">
                <a:ea typeface="ＭＳ Ｐゴシック" pitchFamily="34" charset="-128"/>
              </a:rPr>
              <a:t>Cocaine: continued signs of decline</a:t>
            </a:r>
          </a:p>
        </p:txBody>
      </p:sp>
      <p:sp>
        <p:nvSpPr>
          <p:cNvPr id="162819" name="Content Placeholder 4"/>
          <p:cNvSpPr>
            <a:spLocks noGrp="1"/>
          </p:cNvSpPr>
          <p:nvPr>
            <p:ph idx="14"/>
          </p:nvPr>
        </p:nvSpPr>
        <p:spPr>
          <a:xfrm>
            <a:off x="431800" y="1601788"/>
            <a:ext cx="3960813" cy="4421187"/>
          </a:xfrm>
        </p:spPr>
        <p:txBody>
          <a:bodyPr/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dirty="0" smtClean="0">
                <a:ea typeface="ＭＳ Ｐゴシック" pitchFamily="34" charset="-128"/>
              </a:rPr>
              <a:t>Most commonly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dirty="0" smtClean="0">
                <a:ea typeface="ＭＳ Ｐゴシック" pitchFamily="34" charset="-128"/>
              </a:rPr>
              <a:t>used stimulant, but…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en-GB" altLang="en-US" dirty="0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dirty="0" smtClean="0">
                <a:ea typeface="ＭＳ Ｐゴシック" pitchFamily="34" charset="-128"/>
              </a:rPr>
              <a:t>Declines seen for higher prevalence countries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en-GB" altLang="en-US" dirty="0" smtClean="0">
              <a:ea typeface="ＭＳ Ｐゴシック" pitchFamily="34" charset="-128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dirty="0" smtClean="0">
                <a:ea typeface="ＭＳ Ｐゴシック" pitchFamily="34" charset="-128"/>
              </a:rPr>
              <a:t>And in 11 of 12 new surveys</a:t>
            </a:r>
          </a:p>
          <a:p>
            <a:pPr lvl="1" fontAlgn="base">
              <a:spcBef>
                <a:spcPct val="0"/>
              </a:spcBef>
            </a:pPr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62820" name="Slide Number Placeholder 2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AA01270A-879B-43F9-86B3-1580076759B5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13</a:t>
            </a:fld>
            <a:endParaRPr lang="en-GB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Title 1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pPr eaLnBrk="1" hangingPunct="1"/>
            <a:r>
              <a:rPr lang="en-GB" altLang="en-US" smtClean="0">
                <a:ea typeface="ＭＳ Ｐゴシック" pitchFamily="34" charset="-128"/>
              </a:rPr>
              <a:t>Cocaine: continued signs of decline</a:t>
            </a:r>
          </a:p>
        </p:txBody>
      </p:sp>
      <p:sp>
        <p:nvSpPr>
          <p:cNvPr id="166914" name="Slide Number Placeholder 2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82E85381-F76B-470C-ADB1-9E96C0E69249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14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166915" name="TextBox 4"/>
          <p:cNvSpPr txBox="1">
            <a:spLocks noChangeArrowheads="1"/>
          </p:cNvSpPr>
          <p:nvPr/>
        </p:nvSpPr>
        <p:spPr bwMode="auto">
          <a:xfrm>
            <a:off x="5435600" y="1916113"/>
            <a:ext cx="237648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sz="2500" dirty="0"/>
              <a:t>Seizures decline </a:t>
            </a:r>
          </a:p>
          <a:p>
            <a:pPr eaLnBrk="1" hangingPunct="1"/>
            <a:r>
              <a:rPr lang="en-GB" altLang="en-US" sz="2500" dirty="0"/>
              <a:t>from 2008</a:t>
            </a:r>
          </a:p>
        </p:txBody>
      </p:sp>
      <p:pic>
        <p:nvPicPr>
          <p:cNvPr id="166916" name="Picture 1" descr="EDR2014_Fig1-6_to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19213"/>
            <a:ext cx="4681537" cy="2360612"/>
          </a:xfrm>
          <a:prstGeom prst="rect">
            <a:avLst/>
          </a:prstGeom>
          <a:noFill/>
          <a:ln w="9525">
            <a:solidFill>
              <a:srgbClr val="BFBFB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1691680" y="5276476"/>
            <a:ext cx="2925763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sz="2500" dirty="0">
                <a:latin typeface="+mn-lt"/>
                <a:ea typeface="+mn-ea"/>
              </a:rPr>
              <a:t>Decrease for first-time treatment entrants</a:t>
            </a:r>
          </a:p>
        </p:txBody>
      </p:sp>
      <p:pic>
        <p:nvPicPr>
          <p:cNvPr id="166920" name="Picture 9" descr="EDR2014_CocaineTreatment_graph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132" y="3429000"/>
            <a:ext cx="3756025" cy="2919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Slide Number Placeholder 2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26BE38D-B357-4CD4-8B54-04A1756A99DE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15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175106" name="TextBox 4"/>
          <p:cNvSpPr txBox="1">
            <a:spLocks noChangeArrowheads="1"/>
          </p:cNvSpPr>
          <p:nvPr/>
        </p:nvSpPr>
        <p:spPr bwMode="auto">
          <a:xfrm>
            <a:off x="971550" y="1916113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GB" altLang="en-US" sz="2000"/>
          </a:p>
        </p:txBody>
      </p:sp>
      <p:sp>
        <p:nvSpPr>
          <p:cNvPr id="175107" name="Rectangle 3"/>
          <p:cNvSpPr>
            <a:spLocks noChangeArrowheads="1"/>
          </p:cNvSpPr>
          <p:nvPr/>
        </p:nvSpPr>
        <p:spPr bwMode="auto">
          <a:xfrm>
            <a:off x="179388" y="1484313"/>
            <a:ext cx="5472732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sz="2500" b="1" dirty="0" smtClean="0">
                <a:solidFill>
                  <a:srgbClr val="000000"/>
                </a:solidFill>
              </a:rPr>
              <a:t>Methamphetamines</a:t>
            </a:r>
            <a:br>
              <a:rPr lang="en-GB" altLang="en-US" sz="2500" b="1" dirty="0" smtClean="0">
                <a:solidFill>
                  <a:srgbClr val="000000"/>
                </a:solidFill>
              </a:rPr>
            </a:br>
            <a:r>
              <a:rPr lang="en-GB" altLang="en-US" sz="2500" b="1" dirty="0" smtClean="0">
                <a:solidFill>
                  <a:srgbClr val="000000"/>
                </a:solidFill>
              </a:rPr>
              <a:t>CZ </a:t>
            </a:r>
            <a:r>
              <a:rPr lang="en-GB" altLang="en-US" sz="2500" b="1" dirty="0">
                <a:solidFill>
                  <a:srgbClr val="000000"/>
                </a:solidFill>
              </a:rPr>
              <a:t>and SK: </a:t>
            </a:r>
            <a:r>
              <a:rPr lang="en-GB" altLang="en-US" sz="2500" dirty="0">
                <a:solidFill>
                  <a:srgbClr val="000000"/>
                </a:solidFill>
              </a:rPr>
              <a:t>longer term entrenched patterns of use, but treatment up</a:t>
            </a:r>
          </a:p>
          <a:p>
            <a:pPr eaLnBrk="1" hangingPunct="1"/>
            <a:r>
              <a:rPr lang="en-GB" altLang="en-US" sz="2500" b="1" dirty="0" smtClean="0">
                <a:solidFill>
                  <a:srgbClr val="000000"/>
                </a:solidFill>
              </a:rPr>
              <a:t>CZ/DE</a:t>
            </a:r>
            <a:r>
              <a:rPr lang="en-GB" altLang="en-US" sz="2500" b="1" dirty="0">
                <a:solidFill>
                  <a:srgbClr val="000000"/>
                </a:solidFill>
              </a:rPr>
              <a:t>: </a:t>
            </a:r>
            <a:r>
              <a:rPr lang="en-GB" altLang="en-US" sz="2500" dirty="0">
                <a:solidFill>
                  <a:srgbClr val="000000"/>
                </a:solidFill>
              </a:rPr>
              <a:t>cross border markets</a:t>
            </a:r>
          </a:p>
          <a:p>
            <a:pPr eaLnBrk="1" hangingPunct="1"/>
            <a:r>
              <a:rPr lang="en-GB" altLang="en-US" sz="2500" b="1" dirty="0" smtClean="0">
                <a:solidFill>
                  <a:srgbClr val="000000"/>
                </a:solidFill>
              </a:rPr>
              <a:t>North</a:t>
            </a:r>
            <a:r>
              <a:rPr lang="en-GB" altLang="en-US" sz="2500" b="1" dirty="0">
                <a:solidFill>
                  <a:srgbClr val="000000"/>
                </a:solidFill>
              </a:rPr>
              <a:t>: </a:t>
            </a:r>
            <a:r>
              <a:rPr lang="en-GB" altLang="en-US" sz="2500" dirty="0">
                <a:solidFill>
                  <a:srgbClr val="000000"/>
                </a:solidFill>
              </a:rPr>
              <a:t>interlinked with amphetamine </a:t>
            </a:r>
          </a:p>
          <a:p>
            <a:pPr eaLnBrk="1" hangingPunct="1"/>
            <a:endParaRPr lang="en-GB" altLang="en-US" sz="2500" dirty="0">
              <a:solidFill>
                <a:srgbClr val="000000"/>
              </a:solidFill>
            </a:endParaRPr>
          </a:p>
          <a:p>
            <a:pPr eaLnBrk="1" hangingPunct="1"/>
            <a:r>
              <a:rPr lang="en-GB" altLang="en-US" sz="2500" b="1" dirty="0" smtClean="0">
                <a:solidFill>
                  <a:srgbClr val="000000"/>
                </a:solidFill>
              </a:rPr>
              <a:t>New psychoactive Substances</a:t>
            </a:r>
          </a:p>
          <a:p>
            <a:pPr eaLnBrk="1" hangingPunct="1"/>
            <a:r>
              <a:rPr lang="en-GB" altLang="en-US" sz="2500" dirty="0" smtClean="0">
                <a:solidFill>
                  <a:srgbClr val="000000"/>
                </a:solidFill>
              </a:rPr>
              <a:t>more new compounds reported every year, but overall small market size in most countries</a:t>
            </a:r>
            <a:endParaRPr lang="en-GB" altLang="en-US" sz="2500" dirty="0">
              <a:solidFill>
                <a:srgbClr val="000000"/>
              </a:solidFill>
            </a:endParaRPr>
          </a:p>
        </p:txBody>
      </p:sp>
      <p:sp>
        <p:nvSpPr>
          <p:cNvPr id="175108" name="Title 2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r>
              <a:rPr lang="en-GB" altLang="en-US" dirty="0" smtClean="0">
                <a:ea typeface="ＭＳ Ｐゴシック" pitchFamily="34" charset="-128"/>
              </a:rPr>
              <a:t>Further developments </a:t>
            </a:r>
            <a:endParaRPr lang="en-US" altLang="en-US" dirty="0" smtClean="0">
              <a:ea typeface="ＭＳ Ｐゴシック" pitchFamily="34" charset="-128"/>
            </a:endParaRPr>
          </a:p>
        </p:txBody>
      </p:sp>
      <p:pic>
        <p:nvPicPr>
          <p:cNvPr id="175109" name="Picture 1" descr="EDRslide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37" y="1628775"/>
            <a:ext cx="2923437" cy="2736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1" name="Picture Placeholder 3" descr="EDR2014_Fig1-13.png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50" r="-2950"/>
          <a:stretch>
            <a:fillRect/>
          </a:stretch>
        </p:blipFill>
        <p:spPr>
          <a:xfrm>
            <a:off x="358775" y="1484313"/>
            <a:ext cx="4213225" cy="4703762"/>
          </a:xfrm>
        </p:spPr>
      </p:pic>
      <p:sp>
        <p:nvSpPr>
          <p:cNvPr id="107522" name="Title 2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pPr eaLnBrk="1" hangingPunct="1"/>
            <a:r>
              <a:rPr lang="en-GB" altLang="en-US" sz="2400" dirty="0" smtClean="0">
                <a:ea typeface="ＭＳ Ｐゴシック" pitchFamily="34" charset="-128"/>
              </a:rPr>
              <a:t>New psychoactive substances — </a:t>
            </a:r>
            <a:br>
              <a:rPr lang="en-GB" altLang="en-US" sz="2400" dirty="0" smtClean="0">
                <a:ea typeface="ＭＳ Ｐゴシック" pitchFamily="34" charset="-128"/>
              </a:rPr>
            </a:br>
            <a:r>
              <a:rPr lang="en-GB" altLang="en-US" sz="2400" dirty="0" smtClean="0">
                <a:ea typeface="ＭＳ Ｐゴシック" pitchFamily="34" charset="-128"/>
              </a:rPr>
              <a:t>no signs of decline</a:t>
            </a:r>
            <a:endParaRPr lang="en-US" altLang="en-US" sz="2400" dirty="0" smtClean="0">
              <a:ea typeface="ＭＳ Ｐゴシック" pitchFamily="34" charset="-128"/>
            </a:endParaRPr>
          </a:p>
        </p:txBody>
      </p:sp>
      <p:sp>
        <p:nvSpPr>
          <p:cNvPr id="107523" name="Slide Number Placeholder 3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ADA2910B-F42F-4638-BAC2-F24687C19E9C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16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4"/>
          </p:nvPr>
        </p:nvSpPr>
        <p:spPr>
          <a:xfrm>
            <a:off x="4499992" y="1916832"/>
            <a:ext cx="3960117" cy="1026398"/>
          </a:xfrm>
        </p:spPr>
        <p:txBody>
          <a:bodyPr rtlCol="0">
            <a:noAutofit/>
          </a:bodyPr>
          <a:lstStyle/>
          <a:p>
            <a:pPr lvl="1">
              <a:defRPr/>
            </a:pPr>
            <a:r>
              <a:rPr lang="en-US" dirty="0">
                <a:ea typeface="+mn-ea"/>
              </a:rPr>
              <a:t>81 reported to </a:t>
            </a:r>
            <a:r>
              <a:rPr lang="en-US" dirty="0" smtClean="0">
                <a:ea typeface="+mn-ea"/>
              </a:rPr>
              <a:t/>
            </a:r>
            <a:br>
              <a:rPr lang="en-US" dirty="0" smtClean="0">
                <a:ea typeface="+mn-ea"/>
              </a:rPr>
            </a:br>
            <a:r>
              <a:rPr lang="en-US" dirty="0" smtClean="0">
                <a:ea typeface="+mn-ea"/>
              </a:rPr>
              <a:t>EWS </a:t>
            </a:r>
            <a:r>
              <a:rPr lang="en-US" dirty="0">
                <a:ea typeface="+mn-ea"/>
              </a:rPr>
              <a:t>in </a:t>
            </a:r>
            <a:r>
              <a:rPr lang="en-US" dirty="0" smtClean="0">
                <a:ea typeface="+mn-ea"/>
              </a:rPr>
              <a:t>2013</a:t>
            </a:r>
            <a:endParaRPr lang="en-US" dirty="0">
              <a:ea typeface="+mn-ea"/>
            </a:endParaRPr>
          </a:p>
        </p:txBody>
      </p:sp>
      <p:sp>
        <p:nvSpPr>
          <p:cNvPr id="107525" name="TextBox 6"/>
          <p:cNvSpPr txBox="1">
            <a:spLocks noChangeArrowheads="1"/>
          </p:cNvSpPr>
          <p:nvPr/>
        </p:nvSpPr>
        <p:spPr bwMode="auto">
          <a:xfrm>
            <a:off x="4356100" y="3451225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sz="1400">
                <a:solidFill>
                  <a:schemeClr val="accent1"/>
                </a:solidFill>
              </a:rPr>
              <a:t>Largest group – </a:t>
            </a:r>
          </a:p>
          <a:p>
            <a:pPr eaLnBrk="1" hangingPunct="1"/>
            <a:r>
              <a:rPr lang="en-GB" altLang="en-US" sz="1400">
                <a:solidFill>
                  <a:schemeClr val="accent1"/>
                </a:solidFill>
              </a:rPr>
              <a:t>synthetic cannabinoids</a:t>
            </a:r>
          </a:p>
          <a:p>
            <a:pPr eaLnBrk="1" hangingPunct="1"/>
            <a:endParaRPr lang="en-GB" altLang="en-US" sz="2000"/>
          </a:p>
        </p:txBody>
      </p:sp>
      <p:sp>
        <p:nvSpPr>
          <p:cNvPr id="107526" name="TextBox 7"/>
          <p:cNvSpPr txBox="1">
            <a:spLocks noChangeArrowheads="1"/>
          </p:cNvSpPr>
          <p:nvPr/>
        </p:nvSpPr>
        <p:spPr bwMode="auto">
          <a:xfrm>
            <a:off x="4356100" y="4652963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sz="1400">
                <a:solidFill>
                  <a:srgbClr val="7F7F7F"/>
                </a:solidFill>
              </a:rPr>
              <a:t>30 ‘other’ compounds</a:t>
            </a:r>
          </a:p>
          <a:p>
            <a:pPr eaLnBrk="1" hangingPunct="1"/>
            <a:endParaRPr lang="en-GB" altLang="en-US" sz="1600">
              <a:solidFill>
                <a:srgbClr val="7F7F7F"/>
              </a:solidFill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4140200" y="3284538"/>
            <a:ext cx="195263" cy="936625"/>
          </a:xfrm>
          <a:prstGeom prst="rightBrac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ight Brace 9"/>
          <p:cNvSpPr/>
          <p:nvPr/>
        </p:nvSpPr>
        <p:spPr>
          <a:xfrm>
            <a:off x="4140200" y="4292600"/>
            <a:ext cx="165100" cy="1008063"/>
          </a:xfrm>
          <a:prstGeom prst="rightBrac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2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Title 1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r>
              <a:rPr lang="en-GB" altLang="en-US" dirty="0" smtClean="0">
                <a:ea typeface="ＭＳ Ｐゴシック" pitchFamily="34" charset="-128"/>
              </a:rPr>
              <a:t>Overall situation: Situation</a:t>
            </a:r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85346" name="Content Placeholder 2"/>
          <p:cNvSpPr>
            <a:spLocks noGrp="1"/>
          </p:cNvSpPr>
          <p:nvPr>
            <p:ph idx="13"/>
          </p:nvPr>
        </p:nvSpPr>
        <p:spPr>
          <a:xfrm>
            <a:off x="431800" y="1484313"/>
            <a:ext cx="8388350" cy="4680991"/>
          </a:xfrm>
        </p:spPr>
        <p:txBody>
          <a:bodyPr/>
          <a:lstStyle/>
          <a:p>
            <a:pPr marL="342900" lvl="1" indent="-34290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>
                <a:ea typeface="ＭＳ Ｐゴシック" pitchFamily="34" charset="-128"/>
              </a:rPr>
              <a:t>Increasingly complex market — with old/new drug divide becoming less relevant, new products, new channels</a:t>
            </a:r>
          </a:p>
          <a:p>
            <a:pPr marL="342900" lvl="1" indent="-34290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dirty="0" err="1" smtClean="0">
                <a:ea typeface="ＭＳ Ｐゴシック" pitchFamily="34" charset="-128"/>
              </a:rPr>
              <a:t>Polydrug</a:t>
            </a:r>
            <a:r>
              <a:rPr lang="en-US" altLang="en-US" dirty="0" smtClean="0">
                <a:ea typeface="ＭＳ Ｐゴシック" pitchFamily="34" charset="-128"/>
              </a:rPr>
              <a:t> use the norm — boundaries blurred between illicit substances, NPS, medicines, alcohol</a:t>
            </a:r>
          </a:p>
          <a:p>
            <a:pPr marL="342900" lvl="1" indent="-34290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500" b="0" dirty="0" smtClean="0">
                <a:solidFill>
                  <a:schemeClr val="tx1"/>
                </a:solidFill>
                <a:ea typeface="ＭＳ Ｐゴシック" pitchFamily="34" charset="-128"/>
              </a:rPr>
              <a:t>Stagnation </a:t>
            </a:r>
            <a:r>
              <a:rPr lang="en-GB" altLang="en-US" sz="2500" b="0" dirty="0">
                <a:solidFill>
                  <a:schemeClr val="tx1"/>
                </a:solidFill>
                <a:ea typeface="ＭＳ Ｐゴシック" pitchFamily="34" charset="-128"/>
              </a:rPr>
              <a:t>and decline in EU heroin and cocaine indicators, </a:t>
            </a:r>
            <a:br>
              <a:rPr lang="en-GB" altLang="en-US" sz="2500" b="0" dirty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en-GB" altLang="en-US" sz="2500" b="0" dirty="0">
                <a:solidFill>
                  <a:schemeClr val="tx1"/>
                </a:solidFill>
                <a:ea typeface="ＭＳ Ｐゴシック" pitchFamily="34" charset="-128"/>
              </a:rPr>
              <a:t>but replacement substances </a:t>
            </a:r>
            <a:r>
              <a:rPr lang="en-GB" altLang="en-US" sz="2500" b="0" dirty="0" smtClean="0">
                <a:solidFill>
                  <a:schemeClr val="tx1"/>
                </a:solidFill>
                <a:ea typeface="ＭＳ Ｐゴシック" pitchFamily="34" charset="-128"/>
              </a:rPr>
              <a:t>and NPS cause concern</a:t>
            </a:r>
          </a:p>
          <a:p>
            <a:pPr marL="0" indent="0" eaLnBrk="1" hangingPunct="1">
              <a:spcBef>
                <a:spcPct val="0"/>
              </a:spcBef>
            </a:pPr>
            <a:endParaRPr lang="en-GB" altLang="en-US" sz="2500" b="0" dirty="0">
              <a:solidFill>
                <a:schemeClr val="tx1"/>
              </a:solidFill>
              <a:ea typeface="ＭＳ Ｐゴシック" pitchFamily="34" charset="-128"/>
            </a:endParaRPr>
          </a:p>
          <a:p>
            <a:pPr marL="342900" lvl="1" indent="-342900" fontAlgn="base">
              <a:spcBef>
                <a:spcPct val="0"/>
              </a:spcBef>
            </a:pPr>
            <a:endParaRPr lang="en-US" altLang="en-US" dirty="0" smtClean="0">
              <a:ea typeface="ＭＳ Ｐゴシック" pitchFamily="34" charset="-128"/>
            </a:endParaRPr>
          </a:p>
          <a:p>
            <a:pPr marL="342900" lvl="1" indent="-342900" fontAlgn="base">
              <a:spcBef>
                <a:spcPct val="0"/>
              </a:spcBef>
            </a:pPr>
            <a:endParaRPr lang="en-US" altLang="en-US" dirty="0" smtClean="0">
              <a:ea typeface="ＭＳ Ｐゴシック" pitchFamily="34" charset="-128"/>
            </a:endParaRPr>
          </a:p>
          <a:p>
            <a:pPr marL="342900" lvl="1" indent="-342900" fontAlgn="base">
              <a:spcBef>
                <a:spcPct val="0"/>
              </a:spcBef>
            </a:pPr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85347" name="Slide Number Placeholder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37CE67C8-101F-48CD-BB7D-3FE3B46C7A04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17</a:t>
            </a:fld>
            <a:endParaRPr lang="en-GB" altLang="en-US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70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Title 1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r>
              <a:rPr lang="en-GB" altLang="en-US" dirty="0" smtClean="0">
                <a:ea typeface="ＭＳ Ｐゴシック" pitchFamily="34" charset="-128"/>
              </a:rPr>
              <a:t>Overall situation: Responses</a:t>
            </a:r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85346" name="Content Placeholder 2"/>
          <p:cNvSpPr>
            <a:spLocks noGrp="1"/>
          </p:cNvSpPr>
          <p:nvPr>
            <p:ph idx="13"/>
          </p:nvPr>
        </p:nvSpPr>
        <p:spPr>
          <a:xfrm>
            <a:off x="431800" y="1484313"/>
            <a:ext cx="8388350" cy="4680991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500" b="0" dirty="0" smtClean="0">
                <a:solidFill>
                  <a:schemeClr val="tx1"/>
                </a:solidFill>
                <a:ea typeface="ＭＳ Ｐゴシック" pitchFamily="34" charset="-128"/>
              </a:rPr>
              <a:t>Clear </a:t>
            </a:r>
            <a:r>
              <a:rPr lang="en-GB" altLang="en-US" sz="2500" b="0" dirty="0">
                <a:solidFill>
                  <a:schemeClr val="tx1"/>
                </a:solidFill>
                <a:ea typeface="ＭＳ Ｐゴシック" pitchFamily="34" charset="-128"/>
              </a:rPr>
              <a:t>progress made on major public health </a:t>
            </a:r>
            <a:r>
              <a:rPr lang="en-GB" altLang="en-US" sz="2500" b="0" dirty="0" smtClean="0">
                <a:solidFill>
                  <a:schemeClr val="tx1"/>
                </a:solidFill>
                <a:ea typeface="ＭＳ Ｐゴシック" pitchFamily="34" charset="-128"/>
              </a:rPr>
              <a:t>objectives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500" b="0" dirty="0" smtClean="0">
                <a:solidFill>
                  <a:schemeClr val="tx1"/>
                </a:solidFill>
                <a:ea typeface="ＭＳ Ｐゴシック" pitchFamily="34" charset="-128"/>
              </a:rPr>
              <a:t>Availability of treatment and interventions increased over the years</a:t>
            </a:r>
          </a:p>
          <a:p>
            <a:pPr marL="342900" lvl="1" indent="-34290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b="0" dirty="0" smtClean="0">
                <a:solidFill>
                  <a:schemeClr val="tx1"/>
                </a:solidFill>
                <a:ea typeface="ＭＳ Ｐゴシック" pitchFamily="34" charset="-128"/>
              </a:rPr>
              <a:t>National-level </a:t>
            </a:r>
            <a:r>
              <a:rPr lang="en-GB" altLang="en-US" b="0" dirty="0">
                <a:solidFill>
                  <a:schemeClr val="tx1"/>
                </a:solidFill>
                <a:ea typeface="ＭＳ Ｐゴシック" pitchFamily="34" charset="-128"/>
              </a:rPr>
              <a:t>exceptions still a </a:t>
            </a:r>
            <a:r>
              <a:rPr lang="en-GB" altLang="en-US" b="0" dirty="0" smtClean="0">
                <a:solidFill>
                  <a:schemeClr val="tx1"/>
                </a:solidFill>
                <a:ea typeface="ＭＳ Ｐゴシック" pitchFamily="34" charset="-128"/>
              </a:rPr>
              <a:t>challenge</a:t>
            </a:r>
          </a:p>
          <a:p>
            <a:pPr marL="342900" lvl="1" indent="-34290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GB" altLang="en-US" dirty="0">
              <a:ea typeface="ＭＳ Ｐゴシック" pitchFamily="34" charset="-128"/>
            </a:endParaRPr>
          </a:p>
          <a:p>
            <a:pPr marL="342900" lvl="1" indent="-34290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GB" altLang="en-US" b="0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 marL="342900" lvl="1" indent="-34290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>
                <a:ea typeface="ＭＳ Ｐゴシック" pitchFamily="34" charset="-128"/>
              </a:rPr>
              <a:t>Policies </a:t>
            </a:r>
            <a:r>
              <a:rPr lang="en-US" altLang="en-US" dirty="0">
                <a:ea typeface="ＭＳ Ｐゴシック" pitchFamily="34" charset="-128"/>
              </a:rPr>
              <a:t>and responses that target a single substance, losing their traction</a:t>
            </a:r>
          </a:p>
          <a:p>
            <a:pPr marL="457200" indent="-457200" eaLnBrk="1" hangingPunct="1">
              <a:spcBef>
                <a:spcPct val="0"/>
              </a:spcBef>
              <a:buFont typeface="Wingdings" pitchFamily="2" charset="2"/>
              <a:buChar char="§"/>
            </a:pPr>
            <a:endParaRPr lang="en-GB" altLang="en-US" sz="2500" b="0" dirty="0">
              <a:solidFill>
                <a:schemeClr val="tx1"/>
              </a:solidFill>
              <a:ea typeface="ＭＳ Ｐゴシック" pitchFamily="34" charset="-128"/>
            </a:endParaRPr>
          </a:p>
          <a:p>
            <a:pPr marL="342900" lvl="1" indent="-342900" fontAlgn="base">
              <a:spcBef>
                <a:spcPct val="0"/>
              </a:spcBef>
            </a:pPr>
            <a:endParaRPr lang="en-US" altLang="en-US" dirty="0" smtClean="0">
              <a:ea typeface="ＭＳ Ｐゴシック" pitchFamily="34" charset="-128"/>
            </a:endParaRPr>
          </a:p>
          <a:p>
            <a:pPr marL="342900" lvl="1" indent="-342900" fontAlgn="base">
              <a:spcBef>
                <a:spcPct val="0"/>
              </a:spcBef>
            </a:pPr>
            <a:endParaRPr lang="en-US" altLang="en-US" dirty="0" smtClean="0">
              <a:ea typeface="ＭＳ Ｐゴシック" pitchFamily="34" charset="-128"/>
            </a:endParaRPr>
          </a:p>
          <a:p>
            <a:pPr marL="342900" lvl="1" indent="-342900" fontAlgn="base">
              <a:spcBef>
                <a:spcPct val="0"/>
              </a:spcBef>
            </a:pPr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185347" name="Slide Number Placeholder 3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37CE67C8-101F-48CD-BB7D-3FE3B46C7A04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18</a:t>
            </a:fld>
            <a:endParaRPr lang="en-GB" altLang="en-US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84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31800" y="2357438"/>
            <a:ext cx="4140200" cy="2043112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ea typeface="ＭＳ Ｐゴシック" pitchFamily="34" charset="-128"/>
              </a:rPr>
              <a:t>Best Practice in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ea typeface="ＭＳ Ｐゴシック" pitchFamily="34" charset="-128"/>
              </a:rPr>
              <a:t>Prevention</a:t>
            </a:r>
            <a:br>
              <a:rPr lang="en-US" altLang="en-US" dirty="0" smtClean="0">
                <a:ea typeface="ＭＳ Ｐゴシック" pitchFamily="34" charset="-128"/>
              </a:rPr>
            </a:br>
            <a:endParaRPr lang="en-US" altLang="en-US" dirty="0" smtClean="0">
              <a:ea typeface="ＭＳ Ｐゴシック" pitchFamily="34" charset="-12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4" t="15565" r="20476" b="36382"/>
          <a:stretch>
            <a:fillRect/>
          </a:stretch>
        </p:blipFill>
        <p:spPr bwMode="auto">
          <a:xfrm>
            <a:off x="4644008" y="1700808"/>
            <a:ext cx="4400550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498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2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pPr eaLnBrk="1" hangingPunct="1"/>
            <a:r>
              <a:rPr lang="pt-PT" altLang="en-US" sz="2400" dirty="0"/>
              <a:t>Classification of prevention interventions</a:t>
            </a:r>
            <a:endParaRPr lang="en-US" altLang="en-US" sz="2400" dirty="0" smtClean="0">
              <a:ea typeface="ＭＳ Ｐゴシック" pitchFamily="34" charset="-128"/>
            </a:endParaRPr>
          </a:p>
        </p:txBody>
      </p:sp>
      <p:sp>
        <p:nvSpPr>
          <p:cNvPr id="107523" name="Slide Number Placeholder 3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ADA2910B-F42F-4638-BAC2-F24687C19E9C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20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pic>
        <p:nvPicPr>
          <p:cNvPr id="12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74" y="1340768"/>
            <a:ext cx="7859646" cy="5006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98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2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r>
              <a:rPr lang="en-US" altLang="en-US" sz="2400" dirty="0" smtClean="0">
                <a:solidFill>
                  <a:schemeClr val="tx2"/>
                </a:solidFill>
                <a:latin typeface="Arial" pitchFamily="34" charset="0"/>
              </a:rPr>
              <a:t>Prevention: Some basics</a:t>
            </a:r>
            <a:endParaRPr lang="en-US" altLang="en-US" sz="2400" dirty="0">
              <a:solidFill>
                <a:srgbClr val="FF0000"/>
              </a:solidFill>
            </a:endParaRPr>
          </a:p>
        </p:txBody>
      </p:sp>
      <p:sp>
        <p:nvSpPr>
          <p:cNvPr id="107523" name="Slide Number Placeholder 3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ADA2910B-F42F-4638-BAC2-F24687C19E9C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21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39552" y="1556792"/>
            <a:ext cx="5761038" cy="178459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37" tIns="45469" rIns="90937" bIns="45469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500" dirty="0" smtClean="0">
                <a:solidFill>
                  <a:schemeClr val="tx2"/>
                </a:solidFill>
                <a:latin typeface="Arial" pitchFamily="34" charset="0"/>
              </a:rPr>
              <a:t>What </a:t>
            </a:r>
            <a:r>
              <a:rPr lang="en-US" altLang="en-US" sz="2500" dirty="0">
                <a:solidFill>
                  <a:schemeClr val="tx2"/>
                </a:solidFill>
                <a:latin typeface="Arial" pitchFamily="34" charset="0"/>
              </a:rPr>
              <a:t>has proven to be </a:t>
            </a:r>
            <a:r>
              <a:rPr lang="en-US" altLang="en-US" sz="2500" dirty="0" smtClean="0">
                <a:solidFill>
                  <a:srgbClr val="FF0000"/>
                </a:solidFill>
                <a:latin typeface="Arial" pitchFamily="34" charset="0"/>
              </a:rPr>
              <a:t>ineffective</a:t>
            </a:r>
          </a:p>
          <a:p>
            <a:pPr marL="381000" indent="-381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altLang="en-US" sz="2500" dirty="0" smtClean="0">
                <a:latin typeface="Arial" pitchFamily="34" charset="0"/>
              </a:rPr>
              <a:t>Information </a:t>
            </a:r>
            <a:r>
              <a:rPr lang="en-GB" altLang="en-US" sz="2500" dirty="0">
                <a:latin typeface="Arial" pitchFamily="34" charset="0"/>
              </a:rPr>
              <a:t>provision </a:t>
            </a:r>
            <a:r>
              <a:rPr lang="en-GB" altLang="en-US" sz="2500" b="1" dirty="0">
                <a:latin typeface="Arial" pitchFamily="34" charset="0"/>
              </a:rPr>
              <a:t>only</a:t>
            </a:r>
          </a:p>
          <a:p>
            <a:pPr marL="381000" lvl="0" indent="-381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altLang="en-US" sz="2500" dirty="0" smtClean="0">
                <a:latin typeface="Arial" pitchFamily="34" charset="0"/>
              </a:rPr>
              <a:t>Standalone </a:t>
            </a:r>
            <a:r>
              <a:rPr lang="en-GB" altLang="en-US" sz="2500" b="1" dirty="0">
                <a:latin typeface="Arial" pitchFamily="34" charset="0"/>
              </a:rPr>
              <a:t>mass-media</a:t>
            </a:r>
            <a:r>
              <a:rPr lang="en-GB" altLang="en-US" sz="2500" dirty="0">
                <a:latin typeface="Arial" pitchFamily="34" charset="0"/>
              </a:rPr>
              <a:t> campaigns for alcohol </a:t>
            </a:r>
            <a:r>
              <a:rPr lang="en-GB" altLang="en-US" sz="2500" dirty="0" smtClean="0">
                <a:latin typeface="Arial" pitchFamily="34" charset="0"/>
              </a:rPr>
              <a:t>and tobacco consumption</a:t>
            </a:r>
            <a:endParaRPr lang="en-GB" altLang="en-US" sz="2500" dirty="0">
              <a:latin typeface="Arial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11162" y="3851970"/>
            <a:ext cx="7633246" cy="178459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937" tIns="45469" rIns="90937" bIns="45469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500" dirty="0" smtClean="0">
                <a:solidFill>
                  <a:schemeClr val="tx2"/>
                </a:solidFill>
                <a:latin typeface="Arial" pitchFamily="34" charset="0"/>
              </a:rPr>
              <a:t>General approach</a:t>
            </a:r>
            <a:endParaRPr lang="en-US" altLang="en-US" sz="2500" dirty="0" smtClean="0">
              <a:solidFill>
                <a:srgbClr val="FF0000"/>
              </a:solidFill>
              <a:latin typeface="Arial" pitchFamily="34" charset="0"/>
            </a:endParaRPr>
          </a:p>
          <a:p>
            <a:pPr marL="381000" indent="-381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altLang="en-US" sz="2500" dirty="0" smtClean="0">
                <a:latin typeface="Arial" pitchFamily="34" charset="0"/>
              </a:rPr>
              <a:t>Early start</a:t>
            </a:r>
          </a:p>
          <a:p>
            <a:pPr marL="381000" indent="-3810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altLang="en-US" sz="2500" dirty="0" smtClean="0">
                <a:latin typeface="Arial" pitchFamily="34" charset="0"/>
              </a:rPr>
              <a:t>Overall approach targeting use of different substances</a:t>
            </a:r>
            <a:endParaRPr lang="en-GB" altLang="en-US" sz="25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84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2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r>
              <a:rPr lang="en-US" altLang="en-US" sz="2400" dirty="0">
                <a:solidFill>
                  <a:schemeClr val="tx2"/>
                </a:solidFill>
                <a:latin typeface="Arial" pitchFamily="34" charset="0"/>
              </a:rPr>
              <a:t>Prevention for community members</a:t>
            </a:r>
            <a:endParaRPr lang="en-US" altLang="en-US" sz="2400" dirty="0"/>
          </a:p>
        </p:txBody>
      </p:sp>
      <p:sp>
        <p:nvSpPr>
          <p:cNvPr id="107523" name="Slide Number Placeholder 3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ADA2910B-F42F-4638-BAC2-F24687C19E9C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22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187624" y="2276872"/>
            <a:ext cx="6984057" cy="297723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937" tIns="45469" rIns="90937" bIns="45469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500" dirty="0" smtClean="0"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GB" altLang="en-US" sz="2500" b="1" dirty="0">
                <a:latin typeface="Arial" pitchFamily="34" charset="0"/>
                <a:ea typeface="ＭＳ Ｐゴシック" pitchFamily="34" charset="-128"/>
              </a:rPr>
              <a:t>Comprehensive</a:t>
            </a:r>
            <a:r>
              <a:rPr lang="en-GB" altLang="en-US" sz="2500" dirty="0">
                <a:latin typeface="Arial" pitchFamily="34" charset="0"/>
                <a:ea typeface="ＭＳ Ｐゴシック" pitchFamily="34" charset="-128"/>
              </a:rPr>
              <a:t> community based programmes are more effective than interventions targeting community or school only in reducing licit and illicit drug use among high risk young </a:t>
            </a:r>
            <a:r>
              <a:rPr lang="en-GB" altLang="en-US" sz="2500" dirty="0" smtClean="0">
                <a:latin typeface="Arial" pitchFamily="34" charset="0"/>
                <a:ea typeface="ＭＳ Ｐゴシック" pitchFamily="34" charset="-128"/>
              </a:rPr>
              <a:t>individuals</a:t>
            </a:r>
            <a:endParaRPr lang="en-GB" altLang="en-US" sz="2500" dirty="0">
              <a:latin typeface="Arial" pitchFamily="34" charset="0"/>
              <a:ea typeface="ＭＳ Ｐゴシック" pitchFamily="34" charset="-128"/>
            </a:endParaRP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500" dirty="0"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GB" altLang="en-US" sz="2500" b="1" dirty="0">
                <a:latin typeface="Arial" pitchFamily="34" charset="0"/>
                <a:ea typeface="ＭＳ Ｐゴシック" pitchFamily="34" charset="-128"/>
              </a:rPr>
              <a:t>Multicomponent</a:t>
            </a:r>
            <a:r>
              <a:rPr lang="en-GB" altLang="en-US" sz="2500" dirty="0">
                <a:latin typeface="Arial" pitchFamily="34" charset="0"/>
                <a:ea typeface="ＭＳ Ｐゴシック" pitchFamily="34" charset="-128"/>
              </a:rPr>
              <a:t> and </a:t>
            </a:r>
            <a:r>
              <a:rPr lang="en-GB" altLang="en-US" sz="2500" b="1" dirty="0">
                <a:latin typeface="Arial" pitchFamily="34" charset="0"/>
                <a:ea typeface="ＭＳ Ｐゴシック" pitchFamily="34" charset="-128"/>
              </a:rPr>
              <a:t>interactive</a:t>
            </a:r>
            <a:r>
              <a:rPr lang="en-GB" altLang="en-US" sz="2500" dirty="0">
                <a:latin typeface="Arial" pitchFamily="34" charset="0"/>
                <a:ea typeface="ＭＳ Ｐゴシック" pitchFamily="34" charset="-128"/>
              </a:rPr>
              <a:t> programs are effective in reducing licit drug </a:t>
            </a:r>
            <a:r>
              <a:rPr lang="en-GB" altLang="en-US" sz="2500" dirty="0" smtClean="0">
                <a:latin typeface="Arial" pitchFamily="34" charset="0"/>
                <a:ea typeface="ＭＳ Ｐゴシック" pitchFamily="34" charset="-128"/>
              </a:rPr>
              <a:t>use </a:t>
            </a:r>
            <a:endParaRPr lang="en-GB" altLang="en-US" sz="2500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229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2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solidFill>
                  <a:schemeClr val="tx2"/>
                </a:solidFill>
                <a:latin typeface="Arial" pitchFamily="34" charset="0"/>
              </a:rPr>
              <a:t>Prevention interventions for school students</a:t>
            </a:r>
            <a:endParaRPr lang="en-US" altLang="en-US" sz="2400" dirty="0" smtClean="0">
              <a:ea typeface="ＭＳ Ｐゴシック" pitchFamily="34" charset="-128"/>
            </a:endParaRPr>
          </a:p>
        </p:txBody>
      </p:sp>
      <p:sp>
        <p:nvSpPr>
          <p:cNvPr id="107523" name="Slide Number Placeholder 3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ADA2910B-F42F-4638-BAC2-F24687C19E9C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23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619250" y="1773238"/>
            <a:ext cx="6553150" cy="336195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937" tIns="45469" rIns="90937" bIns="45469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500" dirty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GB" altLang="en-US" sz="2500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School based interventions based on </a:t>
            </a:r>
            <a:r>
              <a:rPr lang="en-GB" altLang="en-US" sz="2500" b="1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social influence</a:t>
            </a:r>
            <a:r>
              <a:rPr lang="en-GB" altLang="en-US" sz="2500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 and/or on </a:t>
            </a:r>
            <a:r>
              <a:rPr lang="en-GB" altLang="en-US" sz="2500" b="1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skill-based</a:t>
            </a:r>
            <a:r>
              <a:rPr lang="en-GB" altLang="en-US" sz="2500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 interventions have been proven to be effective in reducing licit and illicit drug </a:t>
            </a:r>
            <a:r>
              <a:rPr lang="en-GB" altLang="en-US" sz="2500" dirty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use </a:t>
            </a:r>
            <a:br>
              <a:rPr lang="en-GB" altLang="en-US" sz="2500" dirty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</a:br>
            <a:endParaRPr lang="en-GB" altLang="en-US" sz="250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500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 interventions aimed at </a:t>
            </a:r>
            <a:r>
              <a:rPr lang="en-GB" altLang="en-US" sz="2500" b="1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disadvantaged students</a:t>
            </a:r>
            <a:r>
              <a:rPr lang="en-GB" altLang="en-US" sz="2500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 and interventions peer-lead have shown promising results</a:t>
            </a:r>
          </a:p>
        </p:txBody>
      </p:sp>
    </p:spTree>
    <p:extLst>
      <p:ext uri="{BB962C8B-B14F-4D97-AF65-F5344CB8AC3E}">
        <p14:creationId xmlns:p14="http://schemas.microsoft.com/office/powerpoint/2010/main" val="234229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2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solidFill>
                  <a:schemeClr val="tx2"/>
                </a:solidFill>
                <a:latin typeface="Arial" pitchFamily="34" charset="0"/>
              </a:rPr>
              <a:t>Prevention interventions for families</a:t>
            </a:r>
            <a:endParaRPr lang="en-US" altLang="en-US" sz="2400" dirty="0" smtClean="0">
              <a:ea typeface="ＭＳ Ｐゴシック" pitchFamily="34" charset="-128"/>
            </a:endParaRPr>
          </a:p>
        </p:txBody>
      </p:sp>
      <p:sp>
        <p:nvSpPr>
          <p:cNvPr id="107523" name="Slide Number Placeholder 3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ADA2910B-F42F-4638-BAC2-F24687C19E9C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24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403648" y="1988840"/>
            <a:ext cx="6768752" cy="297723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937" tIns="45469" rIns="90937" bIns="45469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500" b="1" dirty="0" smtClean="0">
                <a:latin typeface="Arial" pitchFamily="34" charset="0"/>
                <a:ea typeface="ＭＳ Ｐゴシック" pitchFamily="34" charset="-128"/>
              </a:rPr>
              <a:t>Comprehensive</a:t>
            </a:r>
            <a:r>
              <a:rPr lang="en-GB" altLang="en-US" sz="2500" dirty="0" smtClean="0">
                <a:latin typeface="Arial" pitchFamily="34" charset="0"/>
                <a:ea typeface="ＭＳ Ｐゴシック" pitchFamily="34" charset="-128"/>
              </a:rPr>
              <a:t> </a:t>
            </a:r>
            <a:r>
              <a:rPr lang="en-GB" altLang="en-US" sz="2500" dirty="0">
                <a:latin typeface="Arial" pitchFamily="34" charset="0"/>
                <a:ea typeface="ＭＳ Ｐゴシック" pitchFamily="34" charset="-128"/>
              </a:rPr>
              <a:t>family-oriented prevention interventions proved to be effective in reducing substance use (licit and illicit</a:t>
            </a:r>
            <a:r>
              <a:rPr lang="en-GB" altLang="en-US" sz="2500" dirty="0" smtClean="0">
                <a:latin typeface="Arial" pitchFamily="34" charset="0"/>
                <a:ea typeface="ＭＳ Ｐゴシック" pitchFamily="34" charset="-128"/>
              </a:rPr>
              <a:t>)</a:t>
            </a:r>
            <a:br>
              <a:rPr lang="en-GB" altLang="en-US" sz="2500" dirty="0" smtClean="0">
                <a:latin typeface="Arial" pitchFamily="34" charset="0"/>
                <a:ea typeface="ＭＳ Ｐゴシック" pitchFamily="34" charset="-128"/>
              </a:rPr>
            </a:br>
            <a:endParaRPr lang="en-GB" altLang="en-US" sz="2500" dirty="0">
              <a:latin typeface="Arial" pitchFamily="34" charset="0"/>
              <a:ea typeface="ＭＳ Ｐゴシック" pitchFamily="34" charset="-128"/>
            </a:endParaRP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500" b="1" dirty="0" smtClean="0">
                <a:latin typeface="Arial" pitchFamily="34" charset="0"/>
                <a:ea typeface="ＭＳ Ｐゴシック" pitchFamily="34" charset="-128"/>
              </a:rPr>
              <a:t>Home </a:t>
            </a:r>
            <a:r>
              <a:rPr lang="en-GB" altLang="en-US" sz="2500" b="1" dirty="0">
                <a:latin typeface="Arial" pitchFamily="34" charset="0"/>
                <a:ea typeface="ＭＳ Ｐゴシック" pitchFamily="34" charset="-128"/>
              </a:rPr>
              <a:t>visitation</a:t>
            </a:r>
            <a:r>
              <a:rPr lang="en-GB" altLang="en-US" sz="2500" dirty="0">
                <a:latin typeface="Arial" pitchFamily="34" charset="0"/>
                <a:ea typeface="ＭＳ Ｐゴシック" pitchFamily="34" charset="-128"/>
              </a:rPr>
              <a:t> for disadvantaged families showed effects in reducing licit substance </a:t>
            </a:r>
            <a:r>
              <a:rPr lang="en-GB" altLang="en-US" sz="2500" dirty="0" smtClean="0">
                <a:latin typeface="Arial" pitchFamily="34" charset="0"/>
                <a:ea typeface="ＭＳ Ｐゴシック" pitchFamily="34" charset="-128"/>
              </a:rPr>
              <a:t>use</a:t>
            </a:r>
            <a:endParaRPr lang="en-GB" altLang="en-US" sz="2500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229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52413"/>
            <a:ext cx="8172450" cy="7731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ea typeface="+mj-ea"/>
                <a:cs typeface="+mj-cs"/>
              </a:rPr>
              <a:t>Some practical examples</a:t>
            </a:r>
            <a:endParaRPr lang="en-GB" dirty="0">
              <a:ea typeface="+mj-ea"/>
              <a:cs typeface="+mj-cs"/>
            </a:endParaRPr>
          </a:p>
        </p:txBody>
      </p:sp>
      <p:sp>
        <p:nvSpPr>
          <p:cNvPr id="181250" name="Slide Number Placeholder 2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B58DC82-DA07-4D87-808E-1D50204F1885}" type="slidenum">
              <a:rPr lang="en-GB" altLang="en-US" sz="1200">
                <a:solidFill>
                  <a:srgbClr val="898989"/>
                </a:solidFill>
              </a:rPr>
              <a:pPr eaLnBrk="1" hangingPunct="1"/>
              <a:t>25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181251" name="Rectangle 4"/>
          <p:cNvSpPr>
            <a:spLocks noChangeArrowheads="1"/>
          </p:cNvSpPr>
          <p:nvPr/>
        </p:nvSpPr>
        <p:spPr bwMode="auto">
          <a:xfrm>
            <a:off x="323850" y="1916113"/>
            <a:ext cx="662441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en-GB" altLang="en-US" sz="2500" dirty="0" smtClean="0"/>
              <a:t>School policy development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38867" y="3371800"/>
            <a:ext cx="7031159" cy="1971675"/>
            <a:chOff x="338867" y="3371800"/>
            <a:chExt cx="7031159" cy="197167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3101" y="3371800"/>
              <a:ext cx="2066925" cy="1971675"/>
            </a:xfrm>
            <a:prstGeom prst="rect">
              <a:avLst/>
            </a:prstGeom>
          </p:spPr>
        </p:pic>
        <p:sp>
          <p:nvSpPr>
            <p:cNvPr id="23" name="Rectangle 4"/>
            <p:cNvSpPr>
              <a:spLocks noChangeArrowheads="1"/>
            </p:cNvSpPr>
            <p:nvPr/>
          </p:nvSpPr>
          <p:spPr bwMode="auto">
            <a:xfrm>
              <a:off x="338867" y="3717032"/>
              <a:ext cx="6624414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marL="342900" indent="-342900" eaLnBrk="1" hangingPunct="1">
                <a:buFont typeface="Wingdings" panose="05000000000000000000" pitchFamily="2" charset="2"/>
                <a:buChar char="Ø"/>
              </a:pPr>
              <a:r>
                <a:rPr lang="en-GB" altLang="en-US" sz="2500" dirty="0" smtClean="0"/>
                <a:t>Internet based programmes</a:t>
              </a:r>
              <a:endParaRPr lang="en-GB" altLang="en-US" sz="25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34361" y="698336"/>
            <a:ext cx="7243113" cy="2281691"/>
            <a:chOff x="334361" y="698336"/>
            <a:chExt cx="7243113" cy="2281691"/>
          </a:xfrm>
        </p:grpSpPr>
        <p:grpSp>
          <p:nvGrpSpPr>
            <p:cNvPr id="7" name="Group 6"/>
            <p:cNvGrpSpPr/>
            <p:nvPr/>
          </p:nvGrpSpPr>
          <p:grpSpPr>
            <a:xfrm>
              <a:off x="5596274" y="698336"/>
              <a:ext cx="1981200" cy="1958975"/>
              <a:chOff x="3505200" y="0"/>
              <a:chExt cx="5627688" cy="6226175"/>
            </a:xfrm>
          </p:grpSpPr>
          <p:pic>
            <p:nvPicPr>
              <p:cNvPr id="8" name="Picture 2" descr="EU+Norway+Candidate-3groups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5200" y="0"/>
                <a:ext cx="5627688" cy="6226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7-Point Star 8"/>
              <p:cNvSpPr/>
              <p:nvPr/>
            </p:nvSpPr>
            <p:spPr bwMode="auto">
              <a:xfrm>
                <a:off x="4495800" y="3733800"/>
                <a:ext cx="304800" cy="304800"/>
              </a:xfrm>
              <a:prstGeom prst="star7">
                <a:avLst/>
              </a:prstGeom>
              <a:solidFill>
                <a:srgbClr val="FF3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457200"/>
                <a:endParaRPr lang="en-US" sz="2400">
                  <a:latin typeface="Arial" pitchFamily="34" charset="0"/>
                </a:endParaRPr>
              </a:p>
            </p:txBody>
          </p:sp>
          <p:sp>
            <p:nvSpPr>
              <p:cNvPr id="10" name="7-Point Star 9"/>
              <p:cNvSpPr/>
              <p:nvPr/>
            </p:nvSpPr>
            <p:spPr bwMode="auto">
              <a:xfrm>
                <a:off x="5029200" y="3810000"/>
                <a:ext cx="304800" cy="304800"/>
              </a:xfrm>
              <a:prstGeom prst="star7">
                <a:avLst/>
              </a:prstGeom>
              <a:solidFill>
                <a:srgbClr val="FF3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457200"/>
                <a:endParaRPr lang="en-US" sz="2400">
                  <a:latin typeface="Arial" pitchFamily="34" charset="0"/>
                </a:endParaRPr>
              </a:p>
            </p:txBody>
          </p:sp>
          <p:sp>
            <p:nvSpPr>
              <p:cNvPr id="11" name="7-Point Star 10"/>
              <p:cNvSpPr/>
              <p:nvPr/>
            </p:nvSpPr>
            <p:spPr bwMode="auto">
              <a:xfrm>
                <a:off x="5486400" y="3962400"/>
                <a:ext cx="304800" cy="304800"/>
              </a:xfrm>
              <a:prstGeom prst="star7">
                <a:avLst/>
              </a:prstGeom>
              <a:solidFill>
                <a:srgbClr val="FF3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457200"/>
                <a:endParaRPr lang="en-US" sz="2400">
                  <a:latin typeface="Arial" pitchFamily="34" charset="0"/>
                </a:endParaRPr>
              </a:p>
            </p:txBody>
          </p:sp>
          <p:sp>
            <p:nvSpPr>
              <p:cNvPr id="12" name="7-Point Star 11"/>
              <p:cNvSpPr/>
              <p:nvPr/>
            </p:nvSpPr>
            <p:spPr bwMode="auto">
              <a:xfrm>
                <a:off x="6324600" y="3733800"/>
                <a:ext cx="304800" cy="304800"/>
              </a:xfrm>
              <a:prstGeom prst="star7">
                <a:avLst/>
              </a:prstGeom>
              <a:solidFill>
                <a:srgbClr val="FF3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457200"/>
                <a:endParaRPr lang="en-US" sz="2400">
                  <a:latin typeface="Arial" pitchFamily="34" charset="0"/>
                </a:endParaRPr>
              </a:p>
            </p:txBody>
          </p:sp>
          <p:sp>
            <p:nvSpPr>
              <p:cNvPr id="13" name="7-Point Star 12"/>
              <p:cNvSpPr/>
              <p:nvPr/>
            </p:nvSpPr>
            <p:spPr bwMode="auto">
              <a:xfrm>
                <a:off x="6019800" y="1905000"/>
                <a:ext cx="304800" cy="304800"/>
              </a:xfrm>
              <a:prstGeom prst="star7">
                <a:avLst/>
              </a:prstGeom>
              <a:solidFill>
                <a:srgbClr val="FF3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457200"/>
                <a:endParaRPr lang="en-US" sz="2400">
                  <a:latin typeface="Arial" pitchFamily="34" charset="0"/>
                </a:endParaRPr>
              </a:p>
            </p:txBody>
          </p:sp>
          <p:sp>
            <p:nvSpPr>
              <p:cNvPr id="14" name="7-Point Star 13"/>
              <p:cNvSpPr/>
              <p:nvPr/>
            </p:nvSpPr>
            <p:spPr bwMode="auto">
              <a:xfrm>
                <a:off x="6019800" y="4648200"/>
                <a:ext cx="304800" cy="304800"/>
              </a:xfrm>
              <a:prstGeom prst="star7">
                <a:avLst/>
              </a:prstGeom>
              <a:solidFill>
                <a:srgbClr val="FF3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457200"/>
                <a:endParaRPr lang="en-US" sz="2400">
                  <a:latin typeface="Arial" pitchFamily="34" charset="0"/>
                </a:endParaRPr>
              </a:p>
            </p:txBody>
          </p:sp>
          <p:sp>
            <p:nvSpPr>
              <p:cNvPr id="15" name="7-Point Star 14"/>
              <p:cNvSpPr/>
              <p:nvPr/>
            </p:nvSpPr>
            <p:spPr bwMode="auto">
              <a:xfrm>
                <a:off x="4876800" y="5410200"/>
                <a:ext cx="304800" cy="304800"/>
              </a:xfrm>
              <a:prstGeom prst="star7">
                <a:avLst/>
              </a:prstGeom>
              <a:solidFill>
                <a:srgbClr val="FF3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457200"/>
                <a:endParaRPr lang="en-US" sz="2400">
                  <a:latin typeface="Arial" pitchFamily="34" charset="0"/>
                </a:endParaRPr>
              </a:p>
            </p:txBody>
          </p:sp>
          <p:sp>
            <p:nvSpPr>
              <p:cNvPr id="16" name="7-Point Star 15"/>
              <p:cNvSpPr/>
              <p:nvPr/>
            </p:nvSpPr>
            <p:spPr bwMode="auto">
              <a:xfrm>
                <a:off x="3733800" y="5334000"/>
                <a:ext cx="304800" cy="304800"/>
              </a:xfrm>
              <a:prstGeom prst="star7">
                <a:avLst/>
              </a:prstGeom>
              <a:solidFill>
                <a:srgbClr val="FF3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457200"/>
                <a:endParaRPr lang="en-US" sz="2400">
                  <a:latin typeface="Arial" pitchFamily="34" charset="0"/>
                </a:endParaRPr>
              </a:p>
            </p:txBody>
          </p:sp>
          <p:sp>
            <p:nvSpPr>
              <p:cNvPr id="17" name="7-Point Star 16"/>
              <p:cNvSpPr/>
              <p:nvPr/>
            </p:nvSpPr>
            <p:spPr bwMode="auto">
              <a:xfrm>
                <a:off x="6705600" y="5562600"/>
                <a:ext cx="304800" cy="304800"/>
              </a:xfrm>
              <a:prstGeom prst="star7">
                <a:avLst/>
              </a:prstGeom>
              <a:solidFill>
                <a:srgbClr val="FF3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457200"/>
                <a:endParaRPr lang="en-US" sz="2400">
                  <a:latin typeface="Arial" pitchFamily="34" charset="0"/>
                </a:endParaRPr>
              </a:p>
            </p:txBody>
          </p:sp>
          <p:sp>
            <p:nvSpPr>
              <p:cNvPr id="18" name="7-Point Star 17"/>
              <p:cNvSpPr/>
              <p:nvPr/>
            </p:nvSpPr>
            <p:spPr bwMode="auto">
              <a:xfrm>
                <a:off x="3810000" y="3657600"/>
                <a:ext cx="304800" cy="304800"/>
              </a:xfrm>
              <a:prstGeom prst="star7">
                <a:avLst/>
              </a:prstGeom>
              <a:solidFill>
                <a:srgbClr val="FF3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457200"/>
                <a:endParaRPr lang="en-US" sz="2400">
                  <a:latin typeface="Arial" pitchFamily="34" charset="0"/>
                </a:endParaRPr>
              </a:p>
            </p:txBody>
          </p:sp>
          <p:sp>
            <p:nvSpPr>
              <p:cNvPr id="19" name="7-Point Star 12"/>
              <p:cNvSpPr/>
              <p:nvPr/>
            </p:nvSpPr>
            <p:spPr bwMode="auto">
              <a:xfrm>
                <a:off x="4191000" y="5638800"/>
                <a:ext cx="304800" cy="304800"/>
              </a:xfrm>
              <a:prstGeom prst="star7">
                <a:avLst/>
              </a:prstGeom>
              <a:solidFill>
                <a:srgbClr val="FF3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457200"/>
                <a:endParaRPr lang="en-US" sz="2400">
                  <a:latin typeface="Arial" pitchFamily="34" charset="0"/>
                </a:endParaRPr>
              </a:p>
            </p:txBody>
          </p:sp>
          <p:sp>
            <p:nvSpPr>
              <p:cNvPr id="20" name="7-Point Star 12"/>
              <p:cNvSpPr/>
              <p:nvPr/>
            </p:nvSpPr>
            <p:spPr bwMode="auto">
              <a:xfrm>
                <a:off x="3962400" y="5029200"/>
                <a:ext cx="304800" cy="304800"/>
              </a:xfrm>
              <a:prstGeom prst="star7">
                <a:avLst/>
              </a:prstGeom>
              <a:solidFill>
                <a:srgbClr val="FF3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457200"/>
                <a:endParaRPr lang="en-US" sz="2400">
                  <a:latin typeface="Arial" pitchFamily="34" charset="0"/>
                </a:endParaRPr>
              </a:p>
            </p:txBody>
          </p:sp>
          <p:sp>
            <p:nvSpPr>
              <p:cNvPr id="21" name="7-Point Star 12"/>
              <p:cNvSpPr/>
              <p:nvPr/>
            </p:nvSpPr>
            <p:spPr bwMode="auto">
              <a:xfrm>
                <a:off x="4267200" y="5029200"/>
                <a:ext cx="304800" cy="304800"/>
              </a:xfrm>
              <a:prstGeom prst="star7">
                <a:avLst/>
              </a:prstGeom>
              <a:solidFill>
                <a:srgbClr val="FF33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457200"/>
                <a:endParaRPr lang="en-US" sz="2400">
                  <a:latin typeface="Arial" pitchFamily="34" charset="0"/>
                </a:endParaRPr>
              </a:p>
            </p:txBody>
          </p:sp>
          <p:sp>
            <p:nvSpPr>
              <p:cNvPr id="22" name="7-Point Star 21"/>
              <p:cNvSpPr/>
              <p:nvPr/>
            </p:nvSpPr>
            <p:spPr bwMode="auto">
              <a:xfrm>
                <a:off x="5105400" y="4800600"/>
                <a:ext cx="304800" cy="304800"/>
              </a:xfrm>
              <a:prstGeom prst="star7">
                <a:avLst/>
              </a:prstGeom>
              <a:solidFill>
                <a:srgbClr val="800000"/>
              </a:solidFill>
              <a:ln w="9525" cap="flat" cmpd="sng" algn="ctr">
                <a:solidFill>
                  <a:srgbClr val="8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defTabSz="457200"/>
                <a:endParaRPr lang="en-US" sz="2400">
                  <a:latin typeface="Arial" pitchFamily="34" charset="0"/>
                </a:endParaRPr>
              </a:p>
            </p:txBody>
          </p:sp>
        </p:grp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334361" y="2502973"/>
              <a:ext cx="6624414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marL="342900" indent="-342900" eaLnBrk="1" hangingPunct="1">
                <a:buFont typeface="Wingdings" panose="05000000000000000000" pitchFamily="2" charset="2"/>
                <a:buChar char="Ø"/>
              </a:pPr>
              <a:r>
                <a:rPr lang="en-GB" altLang="en-US" sz="2500" dirty="0" smtClean="0"/>
                <a:t>Strengthening </a:t>
              </a:r>
              <a:r>
                <a:rPr lang="en-GB" altLang="en-US" sz="2500" dirty="0"/>
                <a:t>Families Programme</a:t>
              </a:r>
            </a:p>
          </p:txBody>
        </p:sp>
      </p:grp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323528" y="3140968"/>
            <a:ext cx="662441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en-GB" altLang="en-US" sz="2500" dirty="0"/>
              <a:t>Safer Nightlife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1" grpId="0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31800" y="3276600"/>
            <a:ext cx="8172450" cy="439738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ea typeface="ＭＳ Ｐゴシック" pitchFamily="34" charset="-128"/>
              </a:rPr>
              <a:t>Thank you very much for your attention</a:t>
            </a:r>
          </a:p>
        </p:txBody>
      </p:sp>
      <p:sp>
        <p:nvSpPr>
          <p:cNvPr id="187395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31800" y="2349500"/>
            <a:ext cx="8172450" cy="785813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ＭＳ Ｐゴシック" pitchFamily="34" charset="-128"/>
              </a:rPr>
              <a:t>emcdda.europa.eu/edr2014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LANGUAGE" val="English UK"/>
</p:tagLst>
</file>

<file path=ppt/theme/theme1.xml><?xml version="1.0" encoding="utf-8"?>
<a:theme xmlns:a="http://schemas.openxmlformats.org/drawingml/2006/main" name="PPT-EN_v4.0">
  <a:themeElements>
    <a:clrScheme name="emcdda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7DA7D9"/>
      </a:accent1>
      <a:accent2>
        <a:srgbClr val="B3D455"/>
      </a:accent2>
      <a:accent3>
        <a:srgbClr val="F58466"/>
      </a:accent3>
      <a:accent4>
        <a:srgbClr val="87D3E1"/>
      </a:accent4>
      <a:accent5>
        <a:srgbClr val="FEC357"/>
      </a:accent5>
      <a:accent6>
        <a:srgbClr val="034EA2"/>
      </a:accent6>
      <a:hlink>
        <a:srgbClr val="0000FF"/>
      </a:hlink>
      <a:folHlink>
        <a:srgbClr val="800080"/>
      </a:folHlink>
    </a:clrScheme>
    <a:fontScheme name="emcdd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>
        <a:normAutofit/>
      </a:bodyPr>
      <a:lstStyle>
        <a:defPPr>
          <a:defRPr sz="20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EMCDDA green">
  <a:themeElements>
    <a:clrScheme name="emcdda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7DA7D9"/>
      </a:accent1>
      <a:accent2>
        <a:srgbClr val="B3D455"/>
      </a:accent2>
      <a:accent3>
        <a:srgbClr val="F58466"/>
      </a:accent3>
      <a:accent4>
        <a:srgbClr val="87D3E1"/>
      </a:accent4>
      <a:accent5>
        <a:srgbClr val="FEC357"/>
      </a:accent5>
      <a:accent6>
        <a:srgbClr val="034EA2"/>
      </a:accent6>
      <a:hlink>
        <a:srgbClr val="0000FF"/>
      </a:hlink>
      <a:folHlink>
        <a:srgbClr val="800080"/>
      </a:folHlink>
    </a:clrScheme>
    <a:fontScheme name="emcdd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>
        <a:normAutofit/>
      </a:bodyPr>
      <a:lstStyle>
        <a:defPPr>
          <a:defRPr sz="200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EMCDDA yellow">
  <a:themeElements>
    <a:clrScheme name="emcdda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7DA7D9"/>
      </a:accent1>
      <a:accent2>
        <a:srgbClr val="B3D455"/>
      </a:accent2>
      <a:accent3>
        <a:srgbClr val="F58466"/>
      </a:accent3>
      <a:accent4>
        <a:srgbClr val="87D3E1"/>
      </a:accent4>
      <a:accent5>
        <a:srgbClr val="FEC357"/>
      </a:accent5>
      <a:accent6>
        <a:srgbClr val="034EA2"/>
      </a:accent6>
      <a:hlink>
        <a:srgbClr val="0000FF"/>
      </a:hlink>
      <a:folHlink>
        <a:srgbClr val="800080"/>
      </a:folHlink>
    </a:clrScheme>
    <a:fontScheme name="emcdd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>
        <a:normAutofit/>
      </a:bodyPr>
      <a:lstStyle>
        <a:defPPr>
          <a:defRPr sz="2000" dirty="0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EMCDDA dark blue">
  <a:themeElements>
    <a:clrScheme name="emcdda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7DA7D9"/>
      </a:accent1>
      <a:accent2>
        <a:srgbClr val="B3D455"/>
      </a:accent2>
      <a:accent3>
        <a:srgbClr val="F58466"/>
      </a:accent3>
      <a:accent4>
        <a:srgbClr val="87D3E1"/>
      </a:accent4>
      <a:accent5>
        <a:srgbClr val="FEC357"/>
      </a:accent5>
      <a:accent6>
        <a:srgbClr val="034EA2"/>
      </a:accent6>
      <a:hlink>
        <a:srgbClr val="0000FF"/>
      </a:hlink>
      <a:folHlink>
        <a:srgbClr val="800080"/>
      </a:folHlink>
    </a:clrScheme>
    <a:fontScheme name="emcdd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>
        <a:normAutofit/>
      </a:bodyPr>
      <a:lstStyle>
        <a:defPPr>
          <a:defRPr sz="2000" dirty="0"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EMCDDA green.thmx</Template>
  <TotalTime>2807</TotalTime>
  <Words>500</Words>
  <Application>Microsoft Office PowerPoint</Application>
  <PresentationFormat>Demonstracija ekrane (4:3)</PresentationFormat>
  <Paragraphs>167</Paragraphs>
  <Slides>26</Slides>
  <Notes>26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Skaidrių pavadinimai</vt:lpstr>
      </vt:variant>
      <vt:variant>
        <vt:i4>26</vt:i4>
      </vt:variant>
    </vt:vector>
  </HeadingPairs>
  <TitlesOfParts>
    <vt:vector size="30" baseType="lpstr">
      <vt:lpstr>PPT-EN_v4.0</vt:lpstr>
      <vt:lpstr>EMCDDA green</vt:lpstr>
      <vt:lpstr>EMCDDA yellow</vt:lpstr>
      <vt:lpstr>EMCDDA dark blue</vt:lpstr>
      <vt:lpstr>PowerPoint pristatymas</vt:lpstr>
      <vt:lpstr>European Drug Report (EDR) package</vt:lpstr>
      <vt:lpstr>EDR: country overviews</vt:lpstr>
      <vt:lpstr>PowerPoint pristatymas</vt:lpstr>
      <vt:lpstr>PowerPoint pristatymas</vt:lpstr>
      <vt:lpstr>Cannabis: Europe’s most commonly used drug</vt:lpstr>
      <vt:lpstr>Cannabis: divergent national trends</vt:lpstr>
      <vt:lpstr>Cannabis-related problems continue</vt:lpstr>
      <vt:lpstr>Cannabis supply</vt:lpstr>
      <vt:lpstr>Acute emergencies for cannabinoids rare,  but increasing</vt:lpstr>
      <vt:lpstr>PowerPoint pristatymas</vt:lpstr>
      <vt:lpstr>A geographically divided stimulant market</vt:lpstr>
      <vt:lpstr>Cocaine: continued signs of decline</vt:lpstr>
      <vt:lpstr>Cocaine: continued signs of decline</vt:lpstr>
      <vt:lpstr>Further developments </vt:lpstr>
      <vt:lpstr>New psychoactive substances —  no signs of decline</vt:lpstr>
      <vt:lpstr>Overall situation: Situation</vt:lpstr>
      <vt:lpstr>Overall situation: Responses</vt:lpstr>
      <vt:lpstr>PowerPoint pristatymas</vt:lpstr>
      <vt:lpstr>Classification of prevention interventions</vt:lpstr>
      <vt:lpstr>Prevention: Some basics</vt:lpstr>
      <vt:lpstr>Prevention for community members</vt:lpstr>
      <vt:lpstr>Prevention interventions for school students</vt:lpstr>
      <vt:lpstr>Prevention interventions for families</vt:lpstr>
      <vt:lpstr>Some practical examples</vt:lpstr>
      <vt:lpstr>PowerPoint pristatymas</vt:lpstr>
    </vt:vector>
  </TitlesOfParts>
  <Manager>EMCDDA</Manager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EMCDDA</dc:creator>
  <cp:lastModifiedBy>KUODIENĖ Leonarda</cp:lastModifiedBy>
  <cp:revision>331</cp:revision>
  <cp:lastPrinted>2014-05-21T10:50:59Z</cp:lastPrinted>
  <dcterms:created xsi:type="dcterms:W3CDTF">2014-04-03T15:26:19Z</dcterms:created>
  <dcterms:modified xsi:type="dcterms:W3CDTF">2014-11-17T09:26:54Z</dcterms:modified>
  <cp:category>Presentation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ditor">
    <vt:lpwstr>EMCDDA</vt:lpwstr>
  </property>
  <property fmtid="{D5CDD505-2E9C-101B-9397-08002B2CF9AE}" pid="3" name="Organisation">
    <vt:lpwstr>EMCDDA</vt:lpwstr>
  </property>
  <property fmtid="{D5CDD505-2E9C-101B-9397-08002B2CF9AE}" pid="4" name="Category">
    <vt:lpwstr>Presentation</vt:lpwstr>
  </property>
</Properties>
</file>