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0" r:id="rId1"/>
  </p:sldMasterIdLst>
  <p:notesMasterIdLst>
    <p:notesMasterId r:id="rId20"/>
  </p:notesMasterIdLst>
  <p:handoutMasterIdLst>
    <p:handoutMasterId r:id="rId21"/>
  </p:handoutMasterIdLst>
  <p:sldIdLst>
    <p:sldId id="417" r:id="rId2"/>
    <p:sldId id="528" r:id="rId3"/>
    <p:sldId id="507" r:id="rId4"/>
    <p:sldId id="479" r:id="rId5"/>
    <p:sldId id="500" r:id="rId6"/>
    <p:sldId id="511" r:id="rId7"/>
    <p:sldId id="514" r:id="rId8"/>
    <p:sldId id="512" r:id="rId9"/>
    <p:sldId id="513" r:id="rId10"/>
    <p:sldId id="510" r:id="rId11"/>
    <p:sldId id="520" r:id="rId12"/>
    <p:sldId id="515" r:id="rId13"/>
    <p:sldId id="509" r:id="rId14"/>
    <p:sldId id="508" r:id="rId15"/>
    <p:sldId id="501" r:id="rId16"/>
    <p:sldId id="519" r:id="rId17"/>
    <p:sldId id="529" r:id="rId18"/>
    <p:sldId id="391" r:id="rId19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66666"/>
    <a:srgbClr val="000000"/>
    <a:srgbClr val="5F5F5F"/>
    <a:srgbClr val="009900"/>
    <a:srgbClr val="FFFFFF"/>
    <a:srgbClr val="73C167"/>
    <a:srgbClr val="2046A4"/>
    <a:srgbClr val="426482"/>
    <a:srgbClr val="AF28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 autoAdjust="0"/>
    <p:restoredTop sz="93199" autoAdjust="0"/>
  </p:normalViewPr>
  <p:slideViewPr>
    <p:cSldViewPr snapToGrid="0" showGuides="1">
      <p:cViewPr varScale="1">
        <p:scale>
          <a:sx n="101" d="100"/>
          <a:sy n="101" d="100"/>
        </p:scale>
        <p:origin x="-1856" y="-112"/>
      </p:cViewPr>
      <p:guideLst>
        <p:guide orient="horz" pos="2517"/>
        <p:guide pos="25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8"/>
    </p:cViewPr>
  </p:sorterViewPr>
  <p:notesViewPr>
    <p:cSldViewPr snapToGrid="0" showGuides="1">
      <p:cViewPr varScale="1">
        <p:scale>
          <a:sx n="57" d="100"/>
          <a:sy n="57" d="100"/>
        </p:scale>
        <p:origin x="-1632" y="-84"/>
      </p:cViewPr>
      <p:guideLst>
        <p:guide orient="horz" pos="110"/>
        <p:guide pos="4180"/>
        <p:guide pos="18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13853" y="8953500"/>
            <a:ext cx="3064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F65B6-1DED-4BB3-85B7-01A8FEA87DE0}" type="slidenum">
              <a:rPr lang="en-US" sz="800" smtClean="0">
                <a:latin typeface="MetaNormalLF-Roman" pitchFamily="34" charset="0"/>
                <a:cs typeface="Arial" pitchFamily="34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latin typeface="MetaNormalLF-Roman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450" y="174625"/>
            <a:ext cx="6337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 smtClean="0">
                <a:latin typeface="MetaNormalLF-Roman" pitchFamily="34" charset="0"/>
                <a:cs typeface="Arial" pitchFamily="34" charset="0"/>
              </a:rPr>
              <a:t>Title</a:t>
            </a:r>
          </a:p>
          <a:p>
            <a:pPr algn="ctr"/>
            <a:r>
              <a:rPr lang="en-US" sz="1000" i="0" dirty="0" smtClean="0">
                <a:latin typeface="MetaNormalLF-Roman" pitchFamily="34" charset="0"/>
                <a:cs typeface="Arial" pitchFamily="34" charset="0"/>
              </a:rPr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3016363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95500" y="692150"/>
            <a:ext cx="2800350" cy="2100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98450" y="2997200"/>
            <a:ext cx="6337300" cy="5842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13853" y="8953500"/>
            <a:ext cx="3064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F65B6-1DED-4BB3-85B7-01A8FEA87DE0}" type="slidenum">
              <a:rPr lang="en-US" sz="800" smtClean="0">
                <a:latin typeface="MetaNormalLF-Roman" pitchFamily="34" charset="0"/>
                <a:cs typeface="Arial" pitchFamily="34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latin typeface="MetaNormalLF-Roman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450" y="174625"/>
            <a:ext cx="6337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dirty="0" smtClean="0">
                <a:latin typeface="MetaNormalLF-Roman" pitchFamily="34" charset="0"/>
                <a:cs typeface="Arial" pitchFamily="34" charset="0"/>
              </a:rPr>
              <a:t>Title</a:t>
            </a:r>
          </a:p>
          <a:p>
            <a:pPr algn="ctr"/>
            <a:r>
              <a:rPr lang="en-US" sz="1000" i="0" dirty="0" smtClean="0">
                <a:latin typeface="MetaNormalLF-Roman" pitchFamily="34" charset="0"/>
                <a:cs typeface="Arial" pitchFamily="34" charset="0"/>
              </a:rPr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237479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200"/>
      </a:spcBef>
      <a:buFont typeface="Arial" pitchFamily="34" charset="0"/>
      <a:buNone/>
      <a:defRPr sz="1100" kern="1200">
        <a:solidFill>
          <a:schemeClr val="tx1"/>
        </a:solidFill>
        <a:latin typeface="MetaNormalLF-Roman" pitchFamily="34" charset="0"/>
        <a:ea typeface="+mn-ea"/>
        <a:cs typeface="Arial" pitchFamily="34" charset="0"/>
      </a:defRPr>
    </a:lvl1pPr>
    <a:lvl2pPr marL="400050" indent="-174625" algn="l" defTabSz="914400" rtl="0" eaLnBrk="1" latinLnBrk="0" hangingPunct="1">
      <a:spcBef>
        <a:spcPts val="600"/>
      </a:spcBef>
      <a:buFont typeface="Arial" pitchFamily="34" charset="0"/>
      <a:buChar char="•"/>
      <a:defRPr sz="1100" kern="1200">
        <a:solidFill>
          <a:schemeClr val="tx1"/>
        </a:solidFill>
        <a:latin typeface="MetaNormalLF-Roman" pitchFamily="34" charset="0"/>
        <a:ea typeface="+mn-ea"/>
        <a:cs typeface="Arial" pitchFamily="34" charset="0"/>
      </a:defRPr>
    </a:lvl2pPr>
    <a:lvl3pPr marL="627063" indent="-227013" algn="l" defTabSz="914400" rtl="0" eaLnBrk="1" latinLnBrk="0" hangingPunct="1">
      <a:spcBef>
        <a:spcPts val="600"/>
      </a:spcBef>
      <a:buFont typeface="Arial" pitchFamily="34" charset="0"/>
      <a:buChar char="–"/>
      <a:defRPr sz="1100" kern="1200">
        <a:solidFill>
          <a:schemeClr val="tx1"/>
        </a:solidFill>
        <a:latin typeface="MetaNormalLF-Roman" pitchFamily="34" charset="0"/>
        <a:ea typeface="+mn-ea"/>
        <a:cs typeface="Arial" pitchFamily="34" charset="0"/>
      </a:defRPr>
    </a:lvl3pPr>
    <a:lvl4pPr marL="801688" indent="-174625" algn="l" defTabSz="914400" rtl="0" eaLnBrk="1" latinLnBrk="0" hangingPunct="1">
      <a:spcBef>
        <a:spcPts val="600"/>
      </a:spcBef>
      <a:buFont typeface="Wingdings" pitchFamily="2" charset="2"/>
      <a:buChar char="§"/>
      <a:defRPr sz="1100" kern="1200">
        <a:solidFill>
          <a:schemeClr val="tx1"/>
        </a:solidFill>
        <a:latin typeface="MetaNormalLF-Roman" pitchFamily="34" charset="0"/>
        <a:ea typeface="+mn-ea"/>
        <a:cs typeface="Arial" pitchFamily="34" charset="0"/>
      </a:defRPr>
    </a:lvl4pPr>
    <a:lvl5pPr marL="1027113" indent="-225425" algn="l" defTabSz="914400" rtl="0" eaLnBrk="1" latinLnBrk="0" hangingPunct="1">
      <a:spcBef>
        <a:spcPts val="600"/>
      </a:spcBef>
      <a:buFont typeface="Arial" pitchFamily="34" charset="0"/>
      <a:buChar char="—"/>
      <a:defRPr sz="1100" kern="1200">
        <a:solidFill>
          <a:schemeClr val="tx1"/>
        </a:solidFill>
        <a:latin typeface="MetaNormalLF-Roman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95500" y="692150"/>
            <a:ext cx="2800350" cy="2100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2156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893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/>
          <a:lstStyle/>
          <a:p>
            <a:fld id="{4C8B5362-D142-4D84-B357-FD5C62B03A7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/>
          <a:lstStyle/>
          <a:p>
            <a:fld id="{4C8B5362-D142-4D84-B357-FD5C62B03A7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05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/>
          <a:lstStyle/>
          <a:p>
            <a:fld id="{54A19974-0FAB-4E95-B91D-D4E551FF2CD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/>
          <a:lstStyle/>
          <a:p>
            <a:fld id="{54A19974-0FAB-4E95-B91D-D4E551FF2CD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/>
          <a:lstStyle/>
          <a:p>
            <a:fld id="{54A19974-0FAB-4E95-B91D-D4E551FF2CD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27185" y="8757303"/>
            <a:ext cx="3005448" cy="461326"/>
          </a:xfrm>
          <a:prstGeom prst="rect">
            <a:avLst/>
          </a:prstGeom>
        </p:spPr>
        <p:txBody>
          <a:bodyPr lIns="90565" tIns="45283" rIns="90565" bIns="45283"/>
          <a:lstStyle/>
          <a:p>
            <a:pPr>
              <a:defRPr/>
            </a:pPr>
            <a:fld id="{B84354F0-2D39-47AE-A223-35056649DA5F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812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07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74813" y="692150"/>
            <a:ext cx="3584575" cy="26892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452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0087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167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424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54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95500" y="692150"/>
            <a:ext cx="2800350" cy="21002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28913" y="1200149"/>
            <a:ext cx="6048376" cy="1485901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28913" y="3025775"/>
            <a:ext cx="6048375" cy="838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MetaNormalLF-Roma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28913" y="1200150"/>
            <a:ext cx="6048376" cy="14859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28913" y="1200150"/>
            <a:ext cx="6048376" cy="14859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728913" y="3025775"/>
            <a:ext cx="6048375" cy="2803525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tx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2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66713" y="1355725"/>
            <a:ext cx="8410575" cy="45878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spcBef>
                <a:spcPts val="12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3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accent1"/>
                </a:solidFill>
              </a:defRPr>
            </a:lvl4pPr>
            <a:lvl5pPr>
              <a:spcBef>
                <a:spcPts val="300"/>
              </a:spcBef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66713" y="1355725"/>
            <a:ext cx="8410575" cy="45878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1200"/>
              </a:spcBef>
              <a:buClr>
                <a:schemeClr val="tx2"/>
              </a:buClr>
              <a:buFont typeface="+mj-lt"/>
              <a:buNone/>
              <a:defRPr sz="4000">
                <a:solidFill>
                  <a:schemeClr val="tx1"/>
                </a:solidFill>
              </a:defRPr>
            </a:lvl1pPr>
            <a:lvl2pPr marL="457200" indent="0" algn="r">
              <a:spcBef>
                <a:spcPts val="600"/>
              </a:spcBef>
              <a:buClr>
                <a:schemeClr val="tx2"/>
              </a:buClr>
              <a:buNone/>
              <a:defRPr>
                <a:solidFill>
                  <a:schemeClr val="accent1"/>
                </a:solidFill>
              </a:defRPr>
            </a:lvl2pPr>
            <a:lvl3pPr>
              <a:spcBef>
                <a:spcPts val="600"/>
              </a:spcBef>
              <a:buClr>
                <a:schemeClr val="tx2"/>
              </a:buClr>
              <a:defRPr>
                <a:solidFill>
                  <a:schemeClr val="bg2"/>
                </a:solidFill>
              </a:defRPr>
            </a:lvl3pPr>
            <a:lvl4pPr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bg2"/>
                </a:solidFill>
              </a:defRPr>
            </a:lvl4pPr>
            <a:lvl5pPr>
              <a:spcBef>
                <a:spcPts val="600"/>
              </a:spcBef>
              <a:buClr>
                <a:schemeClr val="tx2"/>
              </a:buCl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123951"/>
            <a:ext cx="8410575" cy="4032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tabLst>
                <a:tab pos="800100" algn="l"/>
              </a:tabLst>
              <a:defRPr sz="2400" b="0">
                <a:solidFill>
                  <a:schemeClr val="accent1"/>
                </a:solidFill>
                <a:latin typeface="MetaNormalLF-Roman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712" y="1758950"/>
            <a:ext cx="8410575" cy="4183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graphic area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2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728913" y="1355725"/>
            <a:ext cx="6048375" cy="45878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spcBef>
                <a:spcPts val="12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6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accent1"/>
                </a:solidFill>
              </a:defRPr>
            </a:lvl4pPr>
            <a:lvl5pPr>
              <a:spcBef>
                <a:spcPts val="600"/>
              </a:spcBef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66713" y="1355725"/>
            <a:ext cx="2073275" cy="4587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, and Content with graphic area a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123950"/>
            <a:ext cx="8410575" cy="4032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tabLst>
                <a:tab pos="800100" algn="l"/>
              </a:tabLst>
              <a:defRPr lang="en-US" sz="2400" b="0" kern="1200" smtClean="0">
                <a:solidFill>
                  <a:schemeClr val="accent1"/>
                </a:solidFill>
                <a:latin typeface="MetaNormalLF-Roman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rgbClr val="2C95DD"/>
              </a:buClr>
              <a:buFont typeface="Arial" pitchFamily="34" charset="0"/>
              <a:buNone/>
              <a:tabLst>
                <a:tab pos="800100" algn="l"/>
              </a:tabLst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8913" y="1758950"/>
            <a:ext cx="6048374" cy="4194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366713" y="1771650"/>
            <a:ext cx="2073275" cy="417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713" y="1355724"/>
            <a:ext cx="403860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buNone/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8688" y="1355724"/>
            <a:ext cx="4038600" cy="46085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355725"/>
            <a:ext cx="4040188" cy="3587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400" b="0">
                <a:solidFill>
                  <a:schemeClr val="tx1"/>
                </a:solidFill>
                <a:latin typeface="MetaMediumLF-Roman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713" y="1758950"/>
            <a:ext cx="4040188" cy="4205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5513" y="1355725"/>
            <a:ext cx="4041775" cy="35877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400" b="0">
                <a:solidFill>
                  <a:schemeClr val="tx1"/>
                </a:solidFill>
                <a:latin typeface="MetaMediumLF-Roman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5513" y="1758950"/>
            <a:ext cx="4041775" cy="4205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123951"/>
            <a:ext cx="8410575" cy="4032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tabLst>
                <a:tab pos="800100" algn="l"/>
              </a:tabLst>
              <a:defRPr sz="2400" b="0">
                <a:solidFill>
                  <a:schemeClr val="accent1"/>
                </a:solidFill>
                <a:latin typeface="MetaNormalLF-Roman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43500"/>
            <a:ext cx="5486400" cy="566738"/>
          </a:xfrm>
          <a:prstGeom prst="rect">
            <a:avLst/>
          </a:prstGeom>
        </p:spPr>
        <p:txBody>
          <a:bodyPr anchor="t" anchorCtr="0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4"/>
            <a:ext cx="5486400" cy="4359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 ba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28038" y="2460793"/>
            <a:ext cx="38879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THANK YOU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628038" y="2460793"/>
            <a:ext cx="38879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THANK YOU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28913" y="1200149"/>
            <a:ext cx="6048376" cy="1485901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>
              <a:defRPr sz="440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28913" y="3025775"/>
            <a:ext cx="6048375" cy="838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accent1"/>
                </a:solidFill>
                <a:latin typeface="MetaNormalLF-Roman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hf sldNum="0"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28913" y="1200150"/>
            <a:ext cx="6048376" cy="14859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28913" y="1200150"/>
            <a:ext cx="6048376" cy="1485900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728913" y="3025775"/>
            <a:ext cx="6048375" cy="2803525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chemeClr val="tx1"/>
              </a:buClr>
              <a:defRPr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2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3600"/>
              </a:lnSpc>
              <a:defRPr sz="3600">
                <a:solidFill>
                  <a:schemeClr val="tx1"/>
                </a:solidFill>
                <a:latin typeface="MetaNormalLF-Roman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66713" y="1355725"/>
            <a:ext cx="8410575" cy="45878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spcBef>
                <a:spcPts val="12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3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3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3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accent1"/>
                </a:solidFill>
              </a:defRPr>
            </a:lvl4pPr>
            <a:lvl5pPr>
              <a:spcBef>
                <a:spcPts val="300"/>
              </a:spcBef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366713" y="1355725"/>
            <a:ext cx="8410575" cy="458787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1200"/>
              </a:spcBef>
              <a:buClr>
                <a:schemeClr val="tx2"/>
              </a:buClr>
              <a:buFont typeface="+mj-lt"/>
              <a:buNone/>
              <a:defRPr sz="4000">
                <a:solidFill>
                  <a:schemeClr val="tx1"/>
                </a:solidFill>
              </a:defRPr>
            </a:lvl1pPr>
            <a:lvl2pPr marL="457200" indent="0" algn="r">
              <a:spcBef>
                <a:spcPts val="600"/>
              </a:spcBef>
              <a:buClr>
                <a:schemeClr val="tx2"/>
              </a:buClr>
              <a:buNone/>
              <a:defRPr>
                <a:solidFill>
                  <a:schemeClr val="accent1"/>
                </a:solidFill>
              </a:defRPr>
            </a:lvl2pPr>
            <a:lvl3pPr>
              <a:spcBef>
                <a:spcPts val="600"/>
              </a:spcBef>
              <a:buClr>
                <a:schemeClr val="tx2"/>
              </a:buClr>
              <a:defRPr>
                <a:solidFill>
                  <a:schemeClr val="bg2"/>
                </a:solidFill>
              </a:defRPr>
            </a:lvl3pPr>
            <a:lvl4pPr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bg2"/>
                </a:solidFill>
              </a:defRPr>
            </a:lvl4pPr>
            <a:lvl5pPr>
              <a:spcBef>
                <a:spcPts val="600"/>
              </a:spcBef>
              <a:buClr>
                <a:schemeClr val="tx2"/>
              </a:buCl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123951"/>
            <a:ext cx="8410575" cy="4032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tabLst>
                <a:tab pos="800100" algn="l"/>
              </a:tabLst>
              <a:defRPr sz="2400" b="0">
                <a:solidFill>
                  <a:schemeClr val="accent1"/>
                </a:solidFill>
                <a:latin typeface="MetaNormalLF-Roman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712" y="1758950"/>
            <a:ext cx="8410575" cy="4183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, graphic area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2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728913" y="1355725"/>
            <a:ext cx="6048375" cy="45878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spcBef>
                <a:spcPts val="12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2pPr>
            <a:lvl3pPr>
              <a:spcBef>
                <a:spcPts val="600"/>
              </a:spcBef>
              <a:buClr>
                <a:schemeClr val="tx1"/>
              </a:buClr>
              <a:defRPr>
                <a:solidFill>
                  <a:schemeClr val="accent1"/>
                </a:solidFill>
              </a:defRPr>
            </a:lvl3pPr>
            <a:lvl4pPr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§"/>
              <a:defRPr>
                <a:solidFill>
                  <a:schemeClr val="accent1"/>
                </a:solidFill>
              </a:defRPr>
            </a:lvl4pPr>
            <a:lvl5pPr>
              <a:spcBef>
                <a:spcPts val="600"/>
              </a:spcBef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66713" y="1355725"/>
            <a:ext cx="2073275" cy="4587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and Content with graphic area a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123950"/>
            <a:ext cx="8410575" cy="403225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tabLst>
                <a:tab pos="800100" algn="l"/>
              </a:tabLst>
              <a:defRPr lang="en-US" sz="2400" b="0" kern="1200" smtClean="0">
                <a:solidFill>
                  <a:schemeClr val="accent1"/>
                </a:solidFill>
                <a:latin typeface="MetaNormalLF-Roman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Clr>
                <a:srgbClr val="2C95DD"/>
              </a:buClr>
              <a:buFont typeface="Arial" pitchFamily="34" charset="0"/>
              <a:buNone/>
              <a:tabLst>
                <a:tab pos="800100" algn="l"/>
              </a:tabLst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8913" y="1758950"/>
            <a:ext cx="6048374" cy="4194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buClr>
                <a:schemeClr val="tx1"/>
              </a:buClr>
              <a:defRPr sz="2400">
                <a:solidFill>
                  <a:schemeClr val="accent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accent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accent1"/>
                </a:solidFill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1600">
                <a:solidFill>
                  <a:schemeClr val="accent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accent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366713" y="1771650"/>
            <a:ext cx="2073275" cy="4171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3" y="203200"/>
            <a:ext cx="8410575" cy="92075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tx1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713" y="1123951"/>
            <a:ext cx="8410575" cy="40322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tabLst>
                <a:tab pos="800100" algn="l"/>
              </a:tabLst>
              <a:defRPr sz="2400" b="0">
                <a:solidFill>
                  <a:schemeClr val="accent1"/>
                </a:solidFill>
                <a:latin typeface="MetaNormalLF-Roman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43500"/>
            <a:ext cx="5486400" cy="566738"/>
          </a:xfrm>
          <a:prstGeom prst="rect">
            <a:avLst/>
          </a:prstGeom>
        </p:spPr>
        <p:txBody>
          <a:bodyPr anchor="t" anchorCtr="0"/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4"/>
            <a:ext cx="5486400" cy="4359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oter ba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628038" y="2460793"/>
            <a:ext cx="38879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tx1"/>
                </a:solidFill>
              </a:rPr>
              <a:t>THANK YOU</a:t>
            </a:r>
            <a:endParaRPr lang="en-US" sz="6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SA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0" y="6172201"/>
            <a:ext cx="9144000" cy="514351"/>
          </a:xfrm>
          <a:prstGeom prst="rect">
            <a:avLst/>
          </a:prstGeom>
          <a:solidFill>
            <a:srgbClr val="9495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dirty="0">
              <a:latin typeface="Verdana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 bwMode="gray">
          <a:xfrm>
            <a:off x="366714" y="203200"/>
            <a:ext cx="8410575" cy="920751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lang="en-US" sz="3600" kern="1200" dirty="0">
                <a:solidFill>
                  <a:schemeClr val="accent6"/>
                </a:solidFill>
                <a:latin typeface="Verdana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 descr="EMC logo white-lg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gray">
          <a:xfrm>
            <a:off x="7848600" y="6280319"/>
            <a:ext cx="928688" cy="292447"/>
          </a:xfrm>
          <a:prstGeom prst="rect">
            <a:avLst/>
          </a:prstGeom>
        </p:spPr>
      </p:pic>
      <p:pic>
        <p:nvPicPr>
          <p:cNvPr id="8" name="Picture 7" descr="RSA_Division_EMC_logo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gray">
          <a:xfrm>
            <a:off x="366712" y="6261113"/>
            <a:ext cx="731520" cy="3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66910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 bwMode="gray">
          <a:xfrm>
            <a:off x="366714" y="433918"/>
            <a:ext cx="8410575" cy="613833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>
              <a:lnSpc>
                <a:spcPct val="90000"/>
              </a:lnSpc>
              <a:defRPr sz="320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7362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U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591110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SA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75918" y="304801"/>
            <a:ext cx="8458200" cy="609600"/>
          </a:xfrm>
          <a:prstGeom prst="rect">
            <a:avLst/>
          </a:prstGeom>
        </p:spPr>
        <p:txBody>
          <a:bodyPr/>
          <a:lstStyle/>
          <a:p>
            <a:endParaRPr lang="en-US" sz="36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020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 flipH="1">
            <a:off x="8501412" y="6710720"/>
            <a:ext cx="53340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F684CE-B7BB-4223-BA2B-B47808B845F1}" type="slidenum">
              <a:rPr lang="en-US" sz="800" smtClean="0">
                <a:solidFill>
                  <a:schemeClr val="accent1"/>
                </a:solidFill>
                <a:latin typeface="MetaNormalLF-Roman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dirty="0" smtClean="0">
              <a:solidFill>
                <a:schemeClr val="accent1"/>
              </a:solidFill>
              <a:latin typeface="MetaNormalLF-Roman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2827" y="6710720"/>
            <a:ext cx="2404504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800" dirty="0" smtClean="0">
                <a:solidFill>
                  <a:schemeClr val="accent1"/>
                </a:solidFill>
                <a:latin typeface="MetaNormalLF-Roman" pitchFamily="34" charset="0"/>
              </a:rPr>
              <a:t>© </a:t>
            </a:r>
            <a:r>
              <a:rPr lang="en-US" sz="800" smtClean="0">
                <a:solidFill>
                  <a:schemeClr val="accent1"/>
                </a:solidFill>
                <a:latin typeface="MetaNormalLF-Roman" pitchFamily="34" charset="0"/>
              </a:rPr>
              <a:t>Copyright 2014 </a:t>
            </a:r>
            <a:r>
              <a:rPr lang="en-US" sz="800" dirty="0" smtClean="0">
                <a:solidFill>
                  <a:schemeClr val="accent1"/>
                </a:solidFill>
                <a:latin typeface="MetaNormalLF-Roman" pitchFamily="34" charset="0"/>
              </a:rPr>
              <a:t>EMC Corporation. All rights reserved.</a:t>
            </a:r>
            <a:endParaRPr lang="en-US" sz="800" dirty="0">
              <a:solidFill>
                <a:schemeClr val="accent1"/>
              </a:solidFill>
              <a:latin typeface="MetaNormalLF-Roman" pitchFamily="34" charset="0"/>
            </a:endParaRPr>
          </a:p>
        </p:txBody>
      </p:sp>
      <p:pic>
        <p:nvPicPr>
          <p:cNvPr id="5" name="Picture 4" descr="footer_bar_2011.jpg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0" y="6168261"/>
            <a:ext cx="9144000" cy="51328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49" r:id="rId16"/>
    <p:sldLayoutId id="2147483660" r:id="rId17"/>
    <p:sldLayoutId id="2147483662" r:id="rId18"/>
    <p:sldLayoutId id="2147483665" r:id="rId19"/>
    <p:sldLayoutId id="2147483668" r:id="rId20"/>
    <p:sldLayoutId id="2147483667" r:id="rId21"/>
    <p:sldLayoutId id="2147483650" r:id="rId22"/>
    <p:sldLayoutId id="2147483663" r:id="rId23"/>
    <p:sldLayoutId id="2147483654" r:id="rId24"/>
    <p:sldLayoutId id="2147483657" r:id="rId25"/>
    <p:sldLayoutId id="2147483664" r:id="rId26"/>
    <p:sldLayoutId id="2147483659" r:id="rId27"/>
    <p:sldLayoutId id="2147483686" r:id="rId28"/>
    <p:sldLayoutId id="2147483716" r:id="rId29"/>
    <p:sldLayoutId id="2147483721" r:id="rId30"/>
    <p:sldLayoutId id="2147483722" r:id="rId31"/>
  </p:sldLayoutIdLst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2C95DD"/>
          </a:solidFill>
          <a:latin typeface="MetaNormalLF-Roman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ct val="20000"/>
        </a:spcBef>
        <a:buClr>
          <a:srgbClr val="2C95DD"/>
        </a:buClr>
        <a:buFont typeface="Arial" pitchFamily="34" charset="0"/>
        <a:buChar char="•"/>
        <a:defRPr sz="2800" kern="1200">
          <a:solidFill>
            <a:schemeClr val="tx1"/>
          </a:solidFill>
          <a:latin typeface="MetaNormalLF-Roman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2C95DD"/>
        </a:buClr>
        <a:buFont typeface="Arial" pitchFamily="34" charset="0"/>
        <a:buChar char="–"/>
        <a:defRPr sz="2400" kern="1200">
          <a:solidFill>
            <a:schemeClr val="tx1"/>
          </a:solidFill>
          <a:latin typeface="MetaNormalLF-Roman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2C95DD"/>
        </a:buClr>
        <a:buFont typeface="Arial" pitchFamily="34" charset="0"/>
        <a:buChar char="•"/>
        <a:defRPr sz="2000" kern="1200">
          <a:solidFill>
            <a:schemeClr val="tx1"/>
          </a:solidFill>
          <a:latin typeface="MetaNormalLF-Roman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2C95DD"/>
        </a:buClr>
        <a:buFont typeface="Arial" pitchFamily="34" charset="0"/>
        <a:buChar char="–"/>
        <a:defRPr sz="1800" kern="1200">
          <a:solidFill>
            <a:schemeClr val="tx1"/>
          </a:solidFill>
          <a:latin typeface="MetaNormalLF-Roman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2C95DD"/>
        </a:buClr>
        <a:buFont typeface="Arial" pitchFamily="34" charset="0"/>
        <a:buChar char="»"/>
        <a:defRPr sz="1800" kern="1200">
          <a:solidFill>
            <a:schemeClr val="tx1"/>
          </a:solidFill>
          <a:latin typeface="MetaNormalLF-Roman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hyperlink" Target="mailto:Gintaras.pelenis@emc.co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gif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9" Type="http://schemas.openxmlformats.org/officeDocument/2006/relationships/image" Target="../media/image11.jpeg"/><Relationship Id="rId10" Type="http://schemas.openxmlformats.org/officeDocument/2006/relationships/image" Target="../media/image12.jpeg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jpeg"/><Relationship Id="rId12" Type="http://schemas.openxmlformats.org/officeDocument/2006/relationships/image" Target="../media/image20.jpeg"/><Relationship Id="rId13" Type="http://schemas.openxmlformats.org/officeDocument/2006/relationships/image" Target="../media/image21.png"/><Relationship Id="rId14" Type="http://schemas.microsoft.com/office/2007/relationships/hdphoto" Target="../media/hdphoto3.wdp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microsoft.com/office/2007/relationships/hdphoto" Target="../media/hdphoto1.wdp"/><Relationship Id="rId6" Type="http://schemas.openxmlformats.org/officeDocument/2006/relationships/image" Target="../media/image15.png"/><Relationship Id="rId7" Type="http://schemas.microsoft.com/office/2007/relationships/hdphoto" Target="../media/hdphoto2.wdp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g"/><Relationship Id="rId5" Type="http://schemas.openxmlformats.org/officeDocument/2006/relationships/image" Target="../media/image51.jpg"/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nonBridge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2" r="23111" b="10082"/>
          <a:stretch/>
        </p:blipFill>
        <p:spPr>
          <a:xfrm>
            <a:off x="0" y="0"/>
            <a:ext cx="2430258" cy="61665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728913" y="1374317"/>
            <a:ext cx="6048376" cy="1485901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3892D0"/>
                </a:solidFill>
                <a:latin typeface="Verdana"/>
              </a:rPr>
              <a:t>Securing the Cloud</a:t>
            </a:r>
            <a:endParaRPr lang="en-US" sz="3100" dirty="0"/>
          </a:p>
        </p:txBody>
      </p:sp>
      <p:sp>
        <p:nvSpPr>
          <p:cNvPr id="5" name="TextBox 4"/>
          <p:cNvSpPr txBox="1"/>
          <p:nvPr/>
        </p:nvSpPr>
        <p:spPr>
          <a:xfrm>
            <a:off x="2670627" y="3294752"/>
            <a:ext cx="615405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Gintaras Pelenis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Field Technologist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RSA, the Security Division of EMC</a:t>
            </a:r>
          </a:p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en-US" dirty="0" smtClean="0">
                <a:solidFill>
                  <a:srgbClr val="002060"/>
                </a:solidFill>
                <a:hlinkClick r:id="rId4"/>
              </a:rPr>
              <a:t>Gintaras.pelenis@emc.com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</a:p>
          <a:p>
            <a:endParaRPr lang="en-US" i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7654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 bwMode="gray">
          <a:xfrm flipH="1" flipV="1">
            <a:off x="-7938" y="3019507"/>
            <a:ext cx="9151938" cy="129678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7000">
                <a:schemeClr val="bg2">
                  <a:lumMod val="40000"/>
                  <a:lumOff val="60000"/>
                </a:schemeClr>
              </a:gs>
              <a:gs pos="57000">
                <a:schemeClr val="bg2">
                  <a:lumMod val="20000"/>
                  <a:lumOff val="80000"/>
                </a:schemeClr>
              </a:gs>
              <a:gs pos="100000">
                <a:srgbClr val="FFFFFF"/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>
              <a:latin typeface="+mn-lt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66714" y="564544"/>
            <a:ext cx="8410575" cy="613833"/>
          </a:xfrm>
        </p:spPr>
        <p:txBody>
          <a:bodyPr/>
          <a:lstStyle/>
          <a:p>
            <a:r>
              <a:rPr lang="en-US" sz="2800" b="1" dirty="0" smtClean="0"/>
              <a:t>No </a:t>
            </a:r>
            <a:r>
              <a:rPr lang="en-US" sz="2800" b="1" dirty="0"/>
              <a:t>Shortage of Hard Security </a:t>
            </a:r>
            <a:r>
              <a:rPr lang="en-US" sz="2800" b="1" dirty="0" smtClean="0"/>
              <a:t>Challenges!</a:t>
            </a:r>
            <a:endParaRPr lang="en-US" sz="2800" b="1" dirty="0">
              <a:solidFill>
                <a:schemeClr val="accent6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09008" y="4339305"/>
            <a:ext cx="2862072" cy="779863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ctr" defTabSz="914400" eaLnBrk="1" latinLnBrk="0" hangingPunct="1">
              <a:lnSpc>
                <a:spcPct val="100000"/>
              </a:lnSpc>
              <a:buClr>
                <a:srgbClr val="2C95DD"/>
              </a:buClr>
              <a:buSzTx/>
              <a:buFont typeface="Arial" charset="0"/>
              <a:buNone/>
              <a:tabLst/>
              <a:defRPr/>
            </a:pPr>
            <a:r>
              <a:rPr lang="en-US" sz="2200" dirty="0" smtClean="0">
                <a:solidFill>
                  <a:schemeClr val="bg1"/>
                </a:solidFill>
                <a:latin typeface="+mn-lt"/>
                <a:cs typeface="+mn-cs"/>
              </a:rPr>
              <a:t>Infrastructure Transformation</a:t>
            </a:r>
            <a:endParaRPr lang="en-US" sz="2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24140" y="2452619"/>
            <a:ext cx="2518874" cy="1427663"/>
            <a:chOff x="324140" y="1814003"/>
            <a:chExt cx="2518874" cy="1427663"/>
          </a:xfrm>
        </p:grpSpPr>
        <p:grpSp>
          <p:nvGrpSpPr>
            <p:cNvPr id="17" name="Group 28"/>
            <p:cNvGrpSpPr/>
            <p:nvPr/>
          </p:nvGrpSpPr>
          <p:grpSpPr>
            <a:xfrm>
              <a:off x="324140" y="1817141"/>
              <a:ext cx="1458756" cy="1409599"/>
              <a:chOff x="352926" y="3075323"/>
              <a:chExt cx="1933073" cy="2282742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352926" y="5053265"/>
                <a:ext cx="914400" cy="3048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41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grpSp>
            <p:nvGrpSpPr>
              <p:cNvPr id="19" name="Group 27"/>
              <p:cNvGrpSpPr/>
              <p:nvPr/>
            </p:nvGrpSpPr>
            <p:grpSpPr>
              <a:xfrm>
                <a:off x="517740" y="3075323"/>
                <a:ext cx="1547193" cy="2153248"/>
                <a:chOff x="517740" y="3075323"/>
                <a:chExt cx="1547193" cy="2153248"/>
              </a:xfrm>
            </p:grpSpPr>
            <p:pic>
              <p:nvPicPr>
                <p:cNvPr id="21" name="Picture 20" descr="ipad2.png"/>
                <p:cNvPicPr>
                  <a:picLocks noChangeAspect="1"/>
                </p:cNvPicPr>
                <p:nvPr/>
              </p:nvPicPr>
              <p:blipFill>
                <a:blip r:embed="rId3" cstate="print"/>
                <a:srcRect l="3374"/>
                <a:stretch>
                  <a:fillRect/>
                </a:stretch>
              </p:blipFill>
              <p:spPr bwMode="auto">
                <a:xfrm>
                  <a:off x="903927" y="3609474"/>
                  <a:ext cx="1161006" cy="1439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22" name="TextBox 21"/>
                <p:cNvSpPr txBox="1"/>
                <p:nvPr/>
              </p:nvSpPr>
              <p:spPr>
                <a:xfrm>
                  <a:off x="773710" y="3075323"/>
                  <a:ext cx="766844" cy="34889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Mobile</a:t>
                  </a:r>
                </a:p>
              </p:txBody>
            </p:sp>
            <p:pic>
              <p:nvPicPr>
                <p:cNvPr id="23" name="Picture 79" descr="bberry.png"/>
                <p:cNvPicPr>
                  <a:picLocks noChangeAspect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17740" y="3994383"/>
                  <a:ext cx="595781" cy="12341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sp>
            <p:nvSpPr>
              <p:cNvPr id="20" name="Oval 19"/>
              <p:cNvSpPr/>
              <p:nvPr/>
            </p:nvSpPr>
            <p:spPr>
              <a:xfrm>
                <a:off x="545431" y="4852739"/>
                <a:ext cx="1740568" cy="360946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41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</p:grpSp>
        <p:grpSp>
          <p:nvGrpSpPr>
            <p:cNvPr id="24" name="Group 29"/>
            <p:cNvGrpSpPr/>
            <p:nvPr/>
          </p:nvGrpSpPr>
          <p:grpSpPr>
            <a:xfrm>
              <a:off x="1658644" y="1814003"/>
              <a:ext cx="1184370" cy="1427663"/>
              <a:chOff x="2534651" y="3346191"/>
              <a:chExt cx="1636295" cy="2043956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3010768" y="3346191"/>
                <a:ext cx="704264" cy="3084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dirty="0" smtClean="0">
                    <a:solidFill>
                      <a:schemeClr val="bg2"/>
                    </a:solidFill>
                    <a:latin typeface="+mj-lt"/>
                  </a:rPr>
                  <a:t>Cloud</a:t>
                </a: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2534651" y="5053265"/>
                <a:ext cx="1636295" cy="33688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41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+mj-lt"/>
                </a:endParaRPr>
              </a:p>
            </p:txBody>
          </p:sp>
          <p:pic>
            <p:nvPicPr>
              <p:cNvPr id="27" name="Picture 26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836" r="3947" b="2153"/>
              <a:stretch/>
            </p:blipFill>
            <p:spPr>
              <a:xfrm>
                <a:off x="2628546" y="3771655"/>
                <a:ext cx="1509410" cy="1505497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  <a:effectLst>
                <a:innerShdw blurRad="114300">
                  <a:prstClr val="black"/>
                </a:innerShdw>
              </a:effectLst>
            </p:spPr>
          </p:pic>
        </p:grpSp>
      </p:grpSp>
      <p:sp>
        <p:nvSpPr>
          <p:cNvPr id="35" name="Rectangle 34"/>
          <p:cNvSpPr/>
          <p:nvPr/>
        </p:nvSpPr>
        <p:spPr>
          <a:xfrm>
            <a:off x="208064" y="5258669"/>
            <a:ext cx="2862072" cy="794511"/>
          </a:xfrm>
          <a:prstGeom prst="rect">
            <a:avLst/>
          </a:prstGeom>
          <a:noFill/>
          <a:ln w="127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en-US" sz="1600" dirty="0" smtClean="0">
                <a:solidFill>
                  <a:schemeClr val="bg2"/>
                </a:solidFill>
              </a:rPr>
              <a:t>Less control over access device and back-end infrastructure</a:t>
            </a:r>
            <a:endParaRPr lang="en-US" sz="1600" b="1" dirty="0" smtClean="0">
              <a:solidFill>
                <a:schemeClr val="bg2"/>
              </a:solidFill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5947911" y="2260381"/>
            <a:ext cx="2975327" cy="3792799"/>
            <a:chOff x="5947911" y="1621765"/>
            <a:chExt cx="2975327" cy="3792799"/>
          </a:xfrm>
        </p:grpSpPr>
        <p:sp>
          <p:nvSpPr>
            <p:cNvPr id="8" name="Content Placeholder 2"/>
            <p:cNvSpPr txBox="1">
              <a:spLocks/>
            </p:cNvSpPr>
            <p:nvPr/>
          </p:nvSpPr>
          <p:spPr bwMode="gray">
            <a:xfrm>
              <a:off x="6061166" y="3700689"/>
              <a:ext cx="2862072" cy="779863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R="0" lvl="0" algn="ctr" defTabSz="914400" eaLnBrk="1" latinLnBrk="0" hangingPunct="1">
                <a:lnSpc>
                  <a:spcPct val="100000"/>
                </a:lnSpc>
                <a:buClr>
                  <a:schemeClr val="tx2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+mn-lt"/>
                  <a:cs typeface="+mn-cs"/>
                </a:rPr>
                <a:t>Threat Landscape</a:t>
              </a:r>
              <a:br>
                <a:rPr lang="en-US" sz="2200" dirty="0" smtClean="0">
                  <a:solidFill>
                    <a:schemeClr val="bg1"/>
                  </a:solidFill>
                  <a:latin typeface="+mn-lt"/>
                  <a:cs typeface="+mn-cs"/>
                </a:rPr>
              </a:br>
              <a:r>
                <a:rPr lang="en-US" sz="2200" dirty="0" smtClean="0">
                  <a:solidFill>
                    <a:schemeClr val="bg1"/>
                  </a:solidFill>
                  <a:latin typeface="+mn-lt"/>
                  <a:cs typeface="+mn-cs"/>
                </a:rPr>
                <a:t>Transformation</a:t>
              </a:r>
              <a:endParaRPr lang="en-US" sz="2200" dirty="0">
                <a:solidFill>
                  <a:schemeClr val="bg1"/>
                </a:solidFill>
                <a:latin typeface="+mn-lt"/>
                <a:cs typeface="+mn-cs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6124461" y="1621765"/>
              <a:ext cx="2790851" cy="1708036"/>
              <a:chOff x="3124811" y="1535500"/>
              <a:chExt cx="2790851" cy="1708036"/>
            </a:xfrm>
          </p:grpSpPr>
          <p:grpSp>
            <p:nvGrpSpPr>
              <p:cNvPr id="9" name="Group 31"/>
              <p:cNvGrpSpPr/>
              <p:nvPr/>
            </p:nvGrpSpPr>
            <p:grpSpPr>
              <a:xfrm>
                <a:off x="3124811" y="2037860"/>
                <a:ext cx="1274661" cy="1188433"/>
                <a:chOff x="5123485" y="3831142"/>
                <a:chExt cx="1611478" cy="150246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5123485" y="5093369"/>
                  <a:ext cx="1611478" cy="24023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41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pic>
              <p:nvPicPr>
                <p:cNvPr id="11" name="Picture 2" descr="http://www.computerweekly.com/assets/getasset.aspx?itemid=39971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l="12874" t="5399" r="13362"/>
                <a:stretch>
                  <a:fillRect/>
                </a:stretch>
              </p:blipFill>
              <p:spPr bwMode="auto">
                <a:xfrm>
                  <a:off x="5295386" y="4199395"/>
                  <a:ext cx="1199645" cy="991854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solidFill>
                    <a:schemeClr val="bg1"/>
                  </a:solidFill>
                </a:ln>
                <a:effectLst/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577541" y="3831142"/>
                  <a:ext cx="702521" cy="36015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/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APTs</a:t>
                  </a:r>
                </a:p>
              </p:txBody>
            </p:sp>
          </p:grpSp>
          <p:grpSp>
            <p:nvGrpSpPr>
              <p:cNvPr id="13" name="Group 30"/>
              <p:cNvGrpSpPr/>
              <p:nvPr/>
            </p:nvGrpSpPr>
            <p:grpSpPr>
              <a:xfrm>
                <a:off x="4313210" y="1535500"/>
                <a:ext cx="1602452" cy="1708036"/>
                <a:chOff x="6738121" y="3075378"/>
                <a:chExt cx="2426192" cy="2586045"/>
              </a:xfrm>
            </p:grpSpPr>
            <p:sp>
              <p:nvSpPr>
                <p:cNvPr id="14" name="Oval 13"/>
                <p:cNvSpPr/>
                <p:nvPr/>
              </p:nvSpPr>
              <p:spPr>
                <a:xfrm>
                  <a:off x="7000805" y="5341871"/>
                  <a:ext cx="1826618" cy="319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41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pic>
              <p:nvPicPr>
                <p:cNvPr id="15" name="Picture 14" descr="shutterstock_34887202.jpg"/>
                <p:cNvPicPr>
                  <a:picLocks noChangeAspect="1"/>
                </p:cNvPicPr>
                <p:nvPr/>
              </p:nvPicPr>
              <p:blipFill>
                <a:blip r:embed="rId7" cstate="print"/>
                <a:srcRect l="20060" r="17253" b="57812"/>
                <a:stretch>
                  <a:fillRect/>
                </a:stretch>
              </p:blipFill>
              <p:spPr>
                <a:xfrm>
                  <a:off x="7138732" y="3838649"/>
                  <a:ext cx="1569274" cy="1580986"/>
                </a:xfrm>
                <a:prstGeom prst="roundRect">
                  <a:avLst>
                    <a:gd name="adj" fmla="val 6275"/>
                  </a:avLst>
                </a:prstGeom>
                <a:noFill/>
                <a:ln w="19050">
                  <a:solidFill>
                    <a:schemeClr val="bg1"/>
                  </a:solidFill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6" name="TextBox 15"/>
                <p:cNvSpPr txBox="1"/>
                <p:nvPr/>
              </p:nvSpPr>
              <p:spPr>
                <a:xfrm>
                  <a:off x="6738121" y="3075378"/>
                  <a:ext cx="2426192" cy="5871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Sophisticated</a:t>
                  </a:r>
                  <a:b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</a:b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Fraud</a:t>
                  </a:r>
                </a:p>
              </p:txBody>
            </p:sp>
          </p:grpSp>
        </p:grpSp>
        <p:sp>
          <p:nvSpPr>
            <p:cNvPr id="37" name="Rectangle 36"/>
            <p:cNvSpPr/>
            <p:nvPr/>
          </p:nvSpPr>
          <p:spPr>
            <a:xfrm>
              <a:off x="5947911" y="4620053"/>
              <a:ext cx="2971800" cy="794511"/>
            </a:xfrm>
            <a:prstGeom prst="rect">
              <a:avLst/>
            </a:prstGeom>
            <a:noFill/>
            <a:ln w="12700"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anchorCtr="0"/>
            <a:lstStyle/>
            <a:p>
              <a:pPr algn="ctr"/>
              <a:r>
                <a:rPr lang="en-US" sz="1600" dirty="0" smtClean="0">
                  <a:solidFill>
                    <a:schemeClr val="bg2"/>
                  </a:solidFill>
                </a:rPr>
                <a:t>Fundamentally</a:t>
              </a:r>
              <a:br>
                <a:rPr lang="en-US" sz="1600" dirty="0" smtClean="0">
                  <a:solidFill>
                    <a:schemeClr val="bg2"/>
                  </a:solidFill>
                </a:rPr>
              </a:br>
              <a:r>
                <a:rPr lang="en-US" sz="1600" dirty="0" smtClean="0">
                  <a:solidFill>
                    <a:schemeClr val="bg2"/>
                  </a:solidFill>
                </a:rPr>
                <a:t>different tactics, more formidable than ever</a:t>
              </a:r>
              <a:endParaRPr lang="en-US" sz="1600" b="1" dirty="0" smtClean="0">
                <a:solidFill>
                  <a:schemeClr val="bg2"/>
                </a:solidFill>
              </a:endParaRPr>
            </a:p>
          </p:txBody>
        </p:sp>
      </p:grpSp>
      <p:sp>
        <p:nvSpPr>
          <p:cNvPr id="43" name="Line 12"/>
          <p:cNvSpPr>
            <a:spLocks noChangeAspect="1" noChangeShapeType="1"/>
          </p:cNvSpPr>
          <p:nvPr/>
        </p:nvSpPr>
        <p:spPr bwMode="auto">
          <a:xfrm>
            <a:off x="3071717" y="5136541"/>
            <a:ext cx="0" cy="1401277"/>
          </a:xfrm>
          <a:prstGeom prst="line">
            <a:avLst/>
          </a:prstGeom>
          <a:noFill/>
          <a:ln w="12700">
            <a:solidFill>
              <a:schemeClr val="bg2">
                <a:lumMod val="60000"/>
                <a:lumOff val="40000"/>
              </a:schemeClr>
            </a:solidFill>
            <a:prstDash val="sysDot"/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>
              <a:solidFill>
                <a:schemeClr val="accent6"/>
              </a:solidFill>
              <a:latin typeface="Verdana"/>
              <a:cs typeface="Verdana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3071743" y="1963390"/>
            <a:ext cx="2987014" cy="4570073"/>
            <a:chOff x="3071743" y="1324774"/>
            <a:chExt cx="2987014" cy="4570073"/>
          </a:xfrm>
        </p:grpSpPr>
        <p:sp>
          <p:nvSpPr>
            <p:cNvPr id="44" name="Line 12"/>
            <p:cNvSpPr>
              <a:spLocks noChangeAspect="1" noChangeShapeType="1"/>
            </p:cNvSpPr>
            <p:nvPr/>
          </p:nvSpPr>
          <p:spPr bwMode="auto">
            <a:xfrm>
              <a:off x="6058757" y="4493570"/>
              <a:ext cx="0" cy="1401277"/>
            </a:xfrm>
            <a:prstGeom prst="line">
              <a:avLst/>
            </a:prstGeom>
            <a:noFill/>
            <a:ln w="12700">
              <a:solidFill>
                <a:schemeClr val="bg2">
                  <a:lumMod val="60000"/>
                  <a:lumOff val="40000"/>
                </a:schemeClr>
              </a:solidFill>
              <a:prstDash val="sysDot"/>
              <a:round/>
              <a:headEnd type="none" w="sm" len="sm"/>
              <a:tailEnd type="none" w="sm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accent6"/>
                </a:solidFill>
                <a:latin typeface="Verdana"/>
                <a:cs typeface="Verdana"/>
              </a:endParaRPr>
            </a:p>
          </p:txBody>
        </p:sp>
        <p:sp>
          <p:nvSpPr>
            <p:cNvPr id="7" name="Content Placeholder 3"/>
            <p:cNvSpPr txBox="1">
              <a:spLocks/>
            </p:cNvSpPr>
            <p:nvPr/>
          </p:nvSpPr>
          <p:spPr>
            <a:xfrm>
              <a:off x="3076304" y="3700689"/>
              <a:ext cx="2971800" cy="779863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bg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R="0" lvl="0" algn="ctr" defTabSz="914400" eaLnBrk="1" latinLnBrk="0" hangingPunct="1">
                <a:lnSpc>
                  <a:spcPct val="100000"/>
                </a:lnSpc>
                <a:buClr>
                  <a:srgbClr val="2C95DD"/>
                </a:buClr>
                <a:buSzTx/>
                <a:buFont typeface="Arial" charset="0"/>
                <a:buNone/>
                <a:tabLst/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+mn-lt"/>
                  <a:cs typeface="+mn-cs"/>
                </a:rPr>
                <a:t>Business</a:t>
              </a:r>
            </a:p>
            <a:p>
              <a:pPr marR="0" lvl="0" algn="ctr" defTabSz="914400" eaLnBrk="1" latinLnBrk="0" hangingPunct="1">
                <a:lnSpc>
                  <a:spcPct val="100000"/>
                </a:lnSpc>
                <a:buClr>
                  <a:srgbClr val="2C95DD"/>
                </a:buClr>
                <a:buSzTx/>
                <a:buFont typeface="Arial" charset="0"/>
                <a:buNone/>
                <a:tabLst/>
                <a:defRPr/>
              </a:pPr>
              <a:r>
                <a:rPr lang="en-US" sz="2200" dirty="0" smtClean="0">
                  <a:solidFill>
                    <a:schemeClr val="bg1"/>
                  </a:solidFill>
                  <a:latin typeface="+mn-lt"/>
                  <a:cs typeface="+mn-cs"/>
                </a:rPr>
                <a:t>Transformation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071743" y="4654558"/>
              <a:ext cx="2862072" cy="794511"/>
            </a:xfrm>
            <a:prstGeom prst="rect">
              <a:avLst/>
            </a:prstGeom>
            <a:noFill/>
            <a:ln w="12700"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anchorCtr="0"/>
            <a:lstStyle/>
            <a:p>
              <a:pPr algn="ctr"/>
              <a:r>
                <a:rPr lang="en-US" sz="1600" dirty="0" smtClean="0">
                  <a:solidFill>
                    <a:schemeClr val="bg2"/>
                  </a:solidFill>
                </a:rPr>
                <a:t>More hyper-extended, </a:t>
              </a:r>
              <a:br>
                <a:rPr lang="en-US" sz="1600" dirty="0" smtClean="0">
                  <a:solidFill>
                    <a:schemeClr val="bg2"/>
                  </a:solidFill>
                </a:rPr>
              </a:br>
              <a:r>
                <a:rPr lang="en-US" sz="1600" dirty="0" smtClean="0">
                  <a:solidFill>
                    <a:schemeClr val="bg2"/>
                  </a:solidFill>
                </a:rPr>
                <a:t>more digital</a:t>
              </a:r>
              <a:endParaRPr lang="en-US" sz="1600" b="1" dirty="0" smtClean="0">
                <a:solidFill>
                  <a:schemeClr val="bg2"/>
                </a:solidFill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090221" y="1324774"/>
              <a:ext cx="2921573" cy="2173553"/>
              <a:chOff x="6040455" y="1186751"/>
              <a:chExt cx="2921573" cy="2173553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6863043" y="1186751"/>
                <a:ext cx="1184369" cy="1596073"/>
                <a:chOff x="6707766" y="1048727"/>
                <a:chExt cx="1184369" cy="1596073"/>
              </a:xfrm>
            </p:grpSpPr>
            <p:sp>
              <p:nvSpPr>
                <p:cNvPr id="41" name="TextBox 40"/>
                <p:cNvSpPr txBox="1"/>
                <p:nvPr/>
              </p:nvSpPr>
              <p:spPr>
                <a:xfrm>
                  <a:off x="6850057" y="1048727"/>
                  <a:ext cx="909736" cy="3877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Extended</a:t>
                  </a:r>
                  <a:b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</a:b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Workforce</a:t>
                  </a:r>
                </a:p>
              </p:txBody>
            </p:sp>
            <p:grpSp>
              <p:nvGrpSpPr>
                <p:cNvPr id="49" name="Group 29"/>
                <p:cNvGrpSpPr/>
                <p:nvPr/>
              </p:nvGrpSpPr>
              <p:grpSpPr>
                <a:xfrm>
                  <a:off x="6707766" y="1466492"/>
                  <a:ext cx="1184369" cy="1178308"/>
                  <a:chOff x="2534651" y="3703188"/>
                  <a:chExt cx="1636295" cy="1686959"/>
                </a:xfrm>
              </p:grpSpPr>
              <p:sp>
                <p:nvSpPr>
                  <p:cNvPr id="51" name="Oval 50"/>
                  <p:cNvSpPr/>
                  <p:nvPr/>
                </p:nvSpPr>
                <p:spPr>
                  <a:xfrm>
                    <a:off x="2534651" y="5053265"/>
                    <a:ext cx="1636295" cy="33688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>
                          <a:alpha val="41000"/>
                        </a:schemeClr>
                      </a:gs>
                      <a:gs pos="100000">
                        <a:schemeClr val="tx1">
                          <a:alpha val="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latin typeface="+mj-lt"/>
                    </a:endParaRPr>
                  </a:p>
                </p:txBody>
              </p:sp>
              <p:pic>
                <p:nvPicPr>
                  <p:cNvPr id="52" name="Picture 51"/>
                  <p:cNvPicPr>
                    <a:picLocks/>
                  </p:cNvPicPr>
                  <p:nvPr/>
                </p:nvPicPr>
                <p:blipFill>
                  <a:blip r:embed="rId8" cstate="print"/>
                  <a:srcRect l="17582" r="17582"/>
                  <a:stretch>
                    <a:fillRect/>
                  </a:stretch>
                </p:blipFill>
                <p:spPr>
                  <a:xfrm>
                    <a:off x="2665148" y="3703188"/>
                    <a:ext cx="1453437" cy="1505496"/>
                  </a:xfrm>
                  <a:prstGeom prst="ellipse">
                    <a:avLst/>
                  </a:prstGeom>
                  <a:ln w="38100">
                    <a:solidFill>
                      <a:schemeClr val="bg1"/>
                    </a:solidFill>
                  </a:ln>
                  <a:effectLst>
                    <a:innerShdw blurRad="114300">
                      <a:prstClr val="black"/>
                    </a:innerShdw>
                  </a:effectLst>
                </p:spPr>
              </p:pic>
            </p:grpSp>
          </p:grpSp>
          <p:grpSp>
            <p:nvGrpSpPr>
              <p:cNvPr id="57" name="Group 56"/>
              <p:cNvGrpSpPr/>
              <p:nvPr/>
            </p:nvGrpSpPr>
            <p:grpSpPr>
              <a:xfrm>
                <a:off x="7737391" y="1604514"/>
                <a:ext cx="1224637" cy="1755790"/>
                <a:chOff x="7720138" y="1293960"/>
                <a:chExt cx="1224637" cy="1755790"/>
              </a:xfrm>
            </p:grpSpPr>
            <p:sp>
              <p:nvSpPr>
                <p:cNvPr id="42" name="TextBox 41"/>
                <p:cNvSpPr txBox="1"/>
                <p:nvPr/>
              </p:nvSpPr>
              <p:spPr>
                <a:xfrm>
                  <a:off x="7975087" y="1293960"/>
                  <a:ext cx="969688" cy="5816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Networked</a:t>
                  </a:r>
                  <a:b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</a:b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Value</a:t>
                  </a:r>
                  <a:b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</a:b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Chains</a:t>
                  </a:r>
                </a:p>
              </p:txBody>
            </p:sp>
            <p:grpSp>
              <p:nvGrpSpPr>
                <p:cNvPr id="53" name="Group 29"/>
                <p:cNvGrpSpPr/>
                <p:nvPr/>
              </p:nvGrpSpPr>
              <p:grpSpPr>
                <a:xfrm>
                  <a:off x="7720138" y="1897810"/>
                  <a:ext cx="1184370" cy="1151940"/>
                  <a:chOff x="2534651" y="3740938"/>
                  <a:chExt cx="1636295" cy="1649209"/>
                </a:xfrm>
              </p:grpSpPr>
              <p:sp>
                <p:nvSpPr>
                  <p:cNvPr id="55" name="Oval 54"/>
                  <p:cNvSpPr/>
                  <p:nvPr/>
                </p:nvSpPr>
                <p:spPr>
                  <a:xfrm>
                    <a:off x="2534651" y="5053265"/>
                    <a:ext cx="1636295" cy="33688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1">
                          <a:alpha val="41000"/>
                        </a:schemeClr>
                      </a:gs>
                      <a:gs pos="100000">
                        <a:schemeClr val="tx1">
                          <a:alpha val="0"/>
                        </a:scheme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400">
                      <a:latin typeface="+mj-lt"/>
                    </a:endParaRPr>
                  </a:p>
                </p:txBody>
              </p:sp>
              <p:pic>
                <p:nvPicPr>
                  <p:cNvPr id="56" name="Picture 55"/>
                  <p:cNvPicPr>
                    <a:picLocks/>
                  </p:cNvPicPr>
                  <p:nvPr/>
                </p:nvPicPr>
                <p:blipFill>
                  <a:blip r:embed="rId9" cstate="print"/>
                  <a:stretch>
                    <a:fillRect/>
                  </a:stretch>
                </p:blipFill>
                <p:spPr>
                  <a:xfrm>
                    <a:off x="2652382" y="3740938"/>
                    <a:ext cx="1452808" cy="1505497"/>
                  </a:xfrm>
                  <a:prstGeom prst="ellipse">
                    <a:avLst/>
                  </a:prstGeom>
                  <a:ln w="38100">
                    <a:solidFill>
                      <a:schemeClr val="bg1"/>
                    </a:solidFill>
                  </a:ln>
                  <a:effectLst>
                    <a:innerShdw blurRad="114300">
                      <a:prstClr val="black"/>
                    </a:innerShdw>
                  </a:effectLst>
                </p:spPr>
              </p:pic>
            </p:grpSp>
          </p:grpSp>
          <p:grpSp>
            <p:nvGrpSpPr>
              <p:cNvPr id="45" name="Group 29"/>
              <p:cNvGrpSpPr/>
              <p:nvPr/>
            </p:nvGrpSpPr>
            <p:grpSpPr>
              <a:xfrm>
                <a:off x="6040455" y="1777363"/>
                <a:ext cx="1184370" cy="1582940"/>
                <a:chOff x="2534651" y="3123882"/>
                <a:chExt cx="1636295" cy="2266265"/>
              </a:xfrm>
            </p:grpSpPr>
            <p:sp>
              <p:nvSpPr>
                <p:cNvPr id="46" name="TextBox 45"/>
                <p:cNvSpPr txBox="1"/>
                <p:nvPr/>
              </p:nvSpPr>
              <p:spPr>
                <a:xfrm>
                  <a:off x="2891586" y="3123882"/>
                  <a:ext cx="584673" cy="55520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Big</a:t>
                  </a:r>
                  <a:b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</a:br>
                  <a:r>
                    <a:rPr lang="en-US" sz="1400" dirty="0" smtClean="0">
                      <a:solidFill>
                        <a:schemeClr val="bg2"/>
                      </a:solidFill>
                      <a:latin typeface="+mj-lt"/>
                    </a:rPr>
                    <a:t>Data</a:t>
                  </a:r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2534651" y="5053265"/>
                  <a:ext cx="1636295" cy="33688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41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latin typeface="+mj-lt"/>
                  </a:endParaRPr>
                </a:p>
              </p:txBody>
            </p:sp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10" cstate="print"/>
                <a:stretch>
                  <a:fillRect/>
                </a:stretch>
              </p:blipFill>
              <p:spPr>
                <a:xfrm>
                  <a:off x="2603453" y="3771656"/>
                  <a:ext cx="1464248" cy="1505498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  <a:effectLst>
                  <a:innerShdw blurRad="114300">
                    <a:prstClr val="black"/>
                  </a:innerShdw>
                </a:effec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1428739512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71"/>
          <p:cNvGrpSpPr/>
          <p:nvPr/>
        </p:nvGrpSpPr>
        <p:grpSpPr bwMode="gray">
          <a:xfrm>
            <a:off x="6" y="4181791"/>
            <a:ext cx="9134475" cy="1343023"/>
            <a:chOff x="0" y="2752727"/>
            <a:chExt cx="9144000" cy="1790698"/>
          </a:xfrm>
        </p:grpSpPr>
        <p:sp>
          <p:nvSpPr>
            <p:cNvPr id="144" name="Oval 143"/>
            <p:cNvSpPr/>
            <p:nvPr/>
          </p:nvSpPr>
          <p:spPr bwMode="gray">
            <a:xfrm rot="5400000">
              <a:off x="3810000" y="-981073"/>
              <a:ext cx="1447800" cy="89154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9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gray">
            <a:xfrm>
              <a:off x="0" y="3095625"/>
              <a:ext cx="9144000" cy="14478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gray">
            <a:xfrm>
              <a:off x="0" y="3139557"/>
              <a:ext cx="9144000" cy="751177"/>
            </a:xfrm>
            <a:prstGeom prst="rect">
              <a:avLst/>
            </a:prstGeom>
            <a:gradFill flip="none" rotWithShape="1">
              <a:gsLst>
                <a:gs pos="0">
                  <a:srgbClr val="3A4D59">
                    <a:alpha val="40000"/>
                  </a:srgbClr>
                </a:gs>
                <a:gs pos="11000">
                  <a:srgbClr val="3A4D59">
                    <a:alpha val="20000"/>
                  </a:srgbClr>
                </a:gs>
                <a:gs pos="100000">
                  <a:srgbClr val="FFFFFF"/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 eaLnBrk="0" hangingPunct="0">
                <a:defRPr/>
              </a:pPr>
              <a:endParaRPr lang="en-US" sz="2000" b="1" kern="0" dirty="0" smtClea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47" name="Group 71"/>
          <p:cNvGrpSpPr/>
          <p:nvPr/>
        </p:nvGrpSpPr>
        <p:grpSpPr bwMode="gray">
          <a:xfrm>
            <a:off x="9524" y="2408909"/>
            <a:ext cx="9134475" cy="1343023"/>
            <a:chOff x="0" y="2752727"/>
            <a:chExt cx="9144000" cy="1790698"/>
          </a:xfrm>
        </p:grpSpPr>
        <p:sp>
          <p:nvSpPr>
            <p:cNvPr id="148" name="Oval 147"/>
            <p:cNvSpPr/>
            <p:nvPr/>
          </p:nvSpPr>
          <p:spPr bwMode="gray">
            <a:xfrm rot="5400000">
              <a:off x="3810000" y="-981073"/>
              <a:ext cx="1447800" cy="89154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90000">
                  <a:srgbClr val="FFFFFF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gray">
            <a:xfrm>
              <a:off x="0" y="3095625"/>
              <a:ext cx="9144000" cy="14478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gray">
            <a:xfrm>
              <a:off x="0" y="3139557"/>
              <a:ext cx="9144000" cy="599163"/>
            </a:xfrm>
            <a:prstGeom prst="rect">
              <a:avLst/>
            </a:prstGeom>
            <a:gradFill flip="none" rotWithShape="1">
              <a:gsLst>
                <a:gs pos="0">
                  <a:srgbClr val="3A4D59">
                    <a:alpha val="40000"/>
                  </a:srgbClr>
                </a:gs>
                <a:gs pos="11000">
                  <a:srgbClr val="3A4D59">
                    <a:alpha val="20000"/>
                  </a:srgbClr>
                </a:gs>
                <a:gs pos="100000">
                  <a:srgbClr val="FFFFFF"/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 eaLnBrk="0" hangingPunct="0">
                <a:defRPr/>
              </a:pPr>
              <a:endParaRPr lang="en-US" sz="2000" b="1" kern="0" dirty="0" smtClean="0">
                <a:solidFill>
                  <a:sysClr val="windowText" lastClr="000000"/>
                </a:solidFill>
              </a:endParaRPr>
            </a:p>
          </p:txBody>
        </p:sp>
      </p:grpSp>
      <p:pic>
        <p:nvPicPr>
          <p:cNvPr id="151" name="Picture 150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rcRect l="2286"/>
          <a:stretch/>
        </p:blipFill>
        <p:spPr>
          <a:xfrm>
            <a:off x="3851961" y="4886938"/>
            <a:ext cx="1554393" cy="725645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702"/>
          <a:stretch/>
        </p:blipFill>
        <p:spPr>
          <a:xfrm>
            <a:off x="3214034" y="3029026"/>
            <a:ext cx="2830232" cy="966339"/>
          </a:xfrm>
          <a:prstGeom prst="rect">
            <a:avLst/>
          </a:prstGeom>
        </p:spPr>
      </p:pic>
      <p:pic>
        <p:nvPicPr>
          <p:cNvPr id="153" name="Picture 15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1364" y="577604"/>
            <a:ext cx="4855572" cy="1478017"/>
          </a:xfrm>
          <a:prstGeom prst="rect">
            <a:avLst/>
          </a:prstGeom>
          <a:noFill/>
        </p:spPr>
      </p:pic>
      <p:sp>
        <p:nvSpPr>
          <p:cNvPr id="154" name="TextBox 153"/>
          <p:cNvSpPr txBox="1"/>
          <p:nvPr/>
        </p:nvSpPr>
        <p:spPr>
          <a:xfrm>
            <a:off x="2776620" y="5552818"/>
            <a:ext cx="3705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Mainframe, Mini Computer</a:t>
            </a:r>
          </a:p>
          <a:p>
            <a:pPr algn="ctr"/>
            <a:r>
              <a:rPr lang="en-US" b="1" dirty="0" smtClean="0">
                <a:solidFill>
                  <a:schemeClr val="accent6"/>
                </a:solidFill>
              </a:rPr>
              <a:t>Terminals</a:t>
            </a:r>
            <a:endParaRPr lang="en-US" sz="1400" b="1" dirty="0" smtClean="0">
              <a:solidFill>
                <a:schemeClr val="accent6"/>
              </a:solidFill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143257" y="3888389"/>
            <a:ext cx="29717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LAN/Internet    Client/Server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b="1" dirty="0" smtClean="0">
                <a:solidFill>
                  <a:schemeClr val="accent6"/>
                </a:solidFill>
              </a:rPr>
              <a:t>PC</a:t>
            </a:r>
            <a:endParaRPr lang="en-US" sz="1200" b="1" dirty="0" smtClean="0">
              <a:solidFill>
                <a:schemeClr val="accent6"/>
              </a:solidFill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2471797" y="2017074"/>
            <a:ext cx="4474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Mobile    Cloud     Big Data    Social</a:t>
            </a:r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b="1" dirty="0" smtClean="0">
                <a:solidFill>
                  <a:schemeClr val="accent6"/>
                </a:solidFill>
              </a:rPr>
              <a:t>Mobile Devices</a:t>
            </a:r>
            <a:endParaRPr lang="en-US" sz="1200" b="1" dirty="0" smtClean="0">
              <a:solidFill>
                <a:schemeClr val="accent6"/>
              </a:solidFill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3657600" y="4884535"/>
            <a:ext cx="1943100" cy="2616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/>
            <a:r>
              <a:rPr lang="en-US" sz="1100" b="1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1</a:t>
            </a:r>
            <a:r>
              <a:rPr lang="en-US" sz="1100" b="1" baseline="30000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ST</a:t>
            </a:r>
            <a:r>
              <a:rPr lang="en-US" sz="1100" b="1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PLATFORM</a:t>
            </a:r>
            <a:endParaRPr lang="en-US" sz="1100" b="1" dirty="0">
              <a:ln w="0" cmpd="sng">
                <a:noFill/>
                <a:prstDash val="solid"/>
                <a:miter lim="800000"/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4536785" y="4559996"/>
            <a:ext cx="184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US" sz="1600" dirty="0" err="1" smtClean="0">
              <a:solidFill>
                <a:srgbClr val="4D4D4D"/>
              </a:solidFill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3314700" y="3000670"/>
            <a:ext cx="262890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/>
            <a:r>
              <a:rPr lang="en-US" b="1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2</a:t>
            </a:r>
            <a:r>
              <a:rPr lang="en-US" b="1" baseline="30000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ND</a:t>
            </a:r>
            <a:r>
              <a:rPr lang="en-US" b="1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PLATFORM</a:t>
            </a:r>
            <a:endParaRPr lang="en-US" b="1" dirty="0">
              <a:ln w="0" cmpd="sng">
                <a:noFill/>
                <a:prstDash val="solid"/>
                <a:miter lim="800000"/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3028950" y="860628"/>
            <a:ext cx="3200400" cy="461665"/>
          </a:xfrm>
          <a:prstGeom prst="rect">
            <a:avLst/>
          </a:prstGeom>
          <a:noFill/>
          <a:ln w="28575" cmpd="sng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pPr algn="ctr"/>
            <a:r>
              <a:rPr lang="en-US" sz="2400" b="1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3</a:t>
            </a:r>
            <a:r>
              <a:rPr lang="en-US" sz="2400" b="1" baseline="30000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RD</a:t>
            </a:r>
            <a:r>
              <a:rPr lang="en-US" sz="2400" b="1" dirty="0" smtClean="0">
                <a:ln w="0" cmpd="sng">
                  <a:noFill/>
                  <a:prstDash val="solid"/>
                  <a:miter lim="800000"/>
                </a:ln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PLATFORM</a:t>
            </a:r>
            <a:endParaRPr lang="en-US" sz="2400" b="1" dirty="0">
              <a:ln w="0" cmpd="sng">
                <a:noFill/>
                <a:prstDash val="solid"/>
                <a:miter lim="800000"/>
              </a:ln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pSp>
        <p:nvGrpSpPr>
          <p:cNvPr id="161" name="Group 17"/>
          <p:cNvGrpSpPr/>
          <p:nvPr/>
        </p:nvGrpSpPr>
        <p:grpSpPr>
          <a:xfrm>
            <a:off x="1606021" y="4821471"/>
            <a:ext cx="6174334" cy="1504424"/>
            <a:chOff x="1606021" y="3468886"/>
            <a:chExt cx="6174334" cy="1128318"/>
          </a:xfrm>
        </p:grpSpPr>
        <p:grpSp>
          <p:nvGrpSpPr>
            <p:cNvPr id="162" name="Group 6"/>
            <p:cNvGrpSpPr/>
            <p:nvPr/>
          </p:nvGrpSpPr>
          <p:grpSpPr>
            <a:xfrm>
              <a:off x="1606021" y="3468886"/>
              <a:ext cx="1677522" cy="1128318"/>
              <a:chOff x="1606021" y="3468886"/>
              <a:chExt cx="1677522" cy="1128318"/>
            </a:xfrm>
          </p:grpSpPr>
          <p:pic>
            <p:nvPicPr>
              <p:cNvPr id="168" name="Picture 167"/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828800" y="3770530"/>
                <a:ext cx="1257300" cy="826674"/>
              </a:xfrm>
              <a:prstGeom prst="rect">
                <a:avLst/>
              </a:prstGeom>
            </p:spPr>
          </p:pic>
          <p:sp>
            <p:nvSpPr>
              <p:cNvPr id="169" name="TextBox 168"/>
              <p:cNvSpPr txBox="1"/>
              <p:nvPr/>
            </p:nvSpPr>
            <p:spPr>
              <a:xfrm>
                <a:off x="1606021" y="3468886"/>
                <a:ext cx="1677522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tx2"/>
                    </a:solidFill>
                  </a:rPr>
                  <a:t>MILLIONS </a:t>
                </a:r>
              </a:p>
              <a:p>
                <a:pPr algn="ctr"/>
                <a:r>
                  <a:rPr lang="en-US" sz="1200" dirty="0" smtClean="0">
                    <a:solidFill>
                      <a:schemeClr val="tx2"/>
                    </a:solidFill>
                  </a:rPr>
                  <a:t>OF USERS</a:t>
                </a:r>
              </a:p>
            </p:txBody>
          </p:sp>
        </p:grpSp>
        <p:grpSp>
          <p:nvGrpSpPr>
            <p:cNvPr id="163" name="Group 8"/>
            <p:cNvGrpSpPr/>
            <p:nvPr/>
          </p:nvGrpSpPr>
          <p:grpSpPr>
            <a:xfrm>
              <a:off x="6144631" y="3468886"/>
              <a:ext cx="1635724" cy="1018985"/>
              <a:chOff x="6144631" y="3468886"/>
              <a:chExt cx="1635724" cy="1018985"/>
            </a:xfrm>
          </p:grpSpPr>
          <p:sp>
            <p:nvSpPr>
              <p:cNvPr id="164" name="TextBox 163"/>
              <p:cNvSpPr txBox="1"/>
              <p:nvPr/>
            </p:nvSpPr>
            <p:spPr>
              <a:xfrm>
                <a:off x="6144631" y="3468886"/>
                <a:ext cx="1635724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tx2"/>
                    </a:solidFill>
                  </a:rPr>
                  <a:t>THOUSANDS</a:t>
                </a:r>
              </a:p>
              <a:p>
                <a:pPr algn="ctr"/>
                <a:r>
                  <a:rPr lang="en-US" sz="1200" dirty="0" smtClean="0">
                    <a:solidFill>
                      <a:schemeClr val="tx2"/>
                    </a:solidFill>
                  </a:rPr>
                  <a:t>OF APPS</a:t>
                </a:r>
              </a:p>
            </p:txBody>
          </p:sp>
          <p:pic>
            <p:nvPicPr>
              <p:cNvPr id="165" name="Picture 164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506446" y="3908695"/>
                <a:ext cx="412750" cy="412750"/>
              </a:xfrm>
              <a:prstGeom prst="rect">
                <a:avLst/>
              </a:prstGeom>
            </p:spPr>
          </p:pic>
          <p:pic>
            <p:nvPicPr>
              <p:cNvPr id="166" name="Picture 165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739509" y="3991908"/>
                <a:ext cx="412750" cy="412750"/>
              </a:xfrm>
              <a:prstGeom prst="rect">
                <a:avLst/>
              </a:prstGeom>
            </p:spPr>
          </p:pic>
          <p:pic>
            <p:nvPicPr>
              <p:cNvPr id="167" name="Picture 166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6972572" y="4075121"/>
                <a:ext cx="412750" cy="412750"/>
              </a:xfrm>
              <a:prstGeom prst="rect">
                <a:avLst/>
              </a:prstGeom>
            </p:spPr>
          </p:pic>
        </p:grpSp>
      </p:grpSp>
      <p:grpSp>
        <p:nvGrpSpPr>
          <p:cNvPr id="170" name="Group 18"/>
          <p:cNvGrpSpPr/>
          <p:nvPr/>
        </p:nvGrpSpPr>
        <p:grpSpPr>
          <a:xfrm>
            <a:off x="433143" y="2870007"/>
            <a:ext cx="7908757" cy="1549171"/>
            <a:chOff x="433137" y="2026563"/>
            <a:chExt cx="7908757" cy="1161878"/>
          </a:xfrm>
        </p:grpSpPr>
        <p:grpSp>
          <p:nvGrpSpPr>
            <p:cNvPr id="171" name="Group 1"/>
            <p:cNvGrpSpPr/>
            <p:nvPr/>
          </p:nvGrpSpPr>
          <p:grpSpPr>
            <a:xfrm>
              <a:off x="433137" y="2026563"/>
              <a:ext cx="2965979" cy="1155669"/>
              <a:chOff x="433137" y="2026563"/>
              <a:chExt cx="2965979" cy="1155669"/>
            </a:xfrm>
          </p:grpSpPr>
          <p:sp>
            <p:nvSpPr>
              <p:cNvPr id="176" name="TextBox 175"/>
              <p:cNvSpPr txBox="1"/>
              <p:nvPr/>
            </p:nvSpPr>
            <p:spPr>
              <a:xfrm>
                <a:off x="433137" y="2026563"/>
                <a:ext cx="2965979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rgbClr val="3892D0"/>
                    </a:solidFill>
                  </a:rPr>
                  <a:t>HUNDREDS OF MILLIONS </a:t>
                </a:r>
              </a:p>
              <a:p>
                <a:pPr algn="ctr"/>
                <a:r>
                  <a:rPr lang="en-US" sz="1200" dirty="0" smtClean="0">
                    <a:solidFill>
                      <a:srgbClr val="3892D0"/>
                    </a:solidFill>
                  </a:rPr>
                  <a:t>OF USERS</a:t>
                </a:r>
              </a:p>
            </p:txBody>
          </p:sp>
          <p:pic>
            <p:nvPicPr>
              <p:cNvPr id="177" name="Picture 176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40473" y="2343150"/>
                <a:ext cx="800100" cy="526066"/>
              </a:xfrm>
              <a:prstGeom prst="rect">
                <a:avLst/>
              </a:prstGeom>
            </p:spPr>
          </p:pic>
          <p:pic>
            <p:nvPicPr>
              <p:cNvPr id="178" name="Picture 177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61252" y="2343150"/>
                <a:ext cx="800100" cy="526066"/>
              </a:xfrm>
              <a:prstGeom prst="rect">
                <a:avLst/>
              </a:prstGeom>
            </p:spPr>
          </p:pic>
          <p:pic>
            <p:nvPicPr>
              <p:cNvPr id="179" name="Picture 178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56116" y="2656166"/>
                <a:ext cx="800100" cy="526066"/>
              </a:xfrm>
              <a:prstGeom prst="rect">
                <a:avLst/>
              </a:prstGeom>
            </p:spPr>
          </p:pic>
          <p:pic>
            <p:nvPicPr>
              <p:cNvPr id="180" name="Picture 179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76895" y="2656166"/>
                <a:ext cx="800100" cy="526066"/>
              </a:xfrm>
              <a:prstGeom prst="rect">
                <a:avLst/>
              </a:prstGeom>
            </p:spPr>
          </p:pic>
        </p:grpSp>
        <p:grpSp>
          <p:nvGrpSpPr>
            <p:cNvPr id="172" name="Group 2"/>
            <p:cNvGrpSpPr/>
            <p:nvPr/>
          </p:nvGrpSpPr>
          <p:grpSpPr>
            <a:xfrm>
              <a:off x="5963011" y="2026563"/>
              <a:ext cx="2378883" cy="1161878"/>
              <a:chOff x="5963011" y="2026563"/>
              <a:chExt cx="2378883" cy="1161878"/>
            </a:xfrm>
          </p:grpSpPr>
          <p:sp>
            <p:nvSpPr>
              <p:cNvPr id="173" name="TextBox 172"/>
              <p:cNvSpPr txBox="1"/>
              <p:nvPr/>
            </p:nvSpPr>
            <p:spPr>
              <a:xfrm>
                <a:off x="5963011" y="2026563"/>
                <a:ext cx="2378883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rgbClr val="3892D0"/>
                    </a:solidFill>
                  </a:rPr>
                  <a:t>TENS OF THOUSANDS</a:t>
                </a:r>
              </a:p>
              <a:p>
                <a:pPr algn="ctr"/>
                <a:r>
                  <a:rPr lang="en-US" sz="1200" dirty="0" smtClean="0">
                    <a:solidFill>
                      <a:srgbClr val="3892D0"/>
                    </a:solidFill>
                  </a:rPr>
                  <a:t>OF APPS</a:t>
                </a:r>
              </a:p>
            </p:txBody>
          </p:sp>
          <p:pic>
            <p:nvPicPr>
              <p:cNvPr id="174" name="Picture 173"/>
              <p:cNvPicPr>
                <a:picLocks noChangeAspect="1"/>
              </p:cNvPicPr>
              <p:nvPr/>
            </p:nvPicPr>
            <p:blipFill>
              <a:blip r:embed="rId11" cstate="print">
                <a:grayscl/>
              </a:blip>
              <a:stretch>
                <a:fillRect/>
              </a:stretch>
            </p:blipFill>
            <p:spPr>
              <a:xfrm>
                <a:off x="7056455" y="2495806"/>
                <a:ext cx="830240" cy="536844"/>
              </a:xfrm>
              <a:prstGeom prst="rect">
                <a:avLst/>
              </a:prstGeom>
              <a:scene3d>
                <a:camera prst="isometricOffAxis2Left"/>
                <a:lightRig rig="threePt" dir="t"/>
              </a:scene3d>
            </p:spPr>
          </p:pic>
          <p:pic>
            <p:nvPicPr>
              <p:cNvPr id="175" name="Picture 174"/>
              <p:cNvPicPr>
                <a:picLocks noChangeAspect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grayscl/>
              </a:blip>
              <a:stretch>
                <a:fillRect/>
              </a:stretch>
            </p:blipFill>
            <p:spPr>
              <a:xfrm>
                <a:off x="6400795" y="2397303"/>
                <a:ext cx="1223512" cy="791138"/>
              </a:xfrm>
              <a:prstGeom prst="rect">
                <a:avLst/>
              </a:prstGeom>
              <a:scene3d>
                <a:camera prst="isometricOffAxis2Left"/>
                <a:lightRig rig="threePt" dir="t"/>
              </a:scene3d>
            </p:spPr>
          </p:pic>
        </p:grpSp>
      </p:grpSp>
      <p:grpSp>
        <p:nvGrpSpPr>
          <p:cNvPr id="181" name="Group 180"/>
          <p:cNvGrpSpPr/>
          <p:nvPr/>
        </p:nvGrpSpPr>
        <p:grpSpPr>
          <a:xfrm>
            <a:off x="120591" y="579841"/>
            <a:ext cx="8618513" cy="1972252"/>
            <a:chOff x="120584" y="167687"/>
            <a:chExt cx="8618513" cy="1479191"/>
          </a:xfrm>
        </p:grpSpPr>
        <p:grpSp>
          <p:nvGrpSpPr>
            <p:cNvPr id="182" name="Group 4"/>
            <p:cNvGrpSpPr/>
            <p:nvPr/>
          </p:nvGrpSpPr>
          <p:grpSpPr>
            <a:xfrm>
              <a:off x="120584" y="167687"/>
              <a:ext cx="1882240" cy="1444229"/>
              <a:chOff x="120584" y="167687"/>
              <a:chExt cx="1882240" cy="1444229"/>
            </a:xfrm>
          </p:grpSpPr>
          <p:sp>
            <p:nvSpPr>
              <p:cNvPr id="186" name="TextBox 185"/>
              <p:cNvSpPr txBox="1"/>
              <p:nvPr/>
            </p:nvSpPr>
            <p:spPr>
              <a:xfrm>
                <a:off x="211002" y="167687"/>
                <a:ext cx="1791822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tx2"/>
                    </a:solidFill>
                  </a:rPr>
                  <a:t>BILLIONS</a:t>
                </a:r>
              </a:p>
              <a:p>
                <a:pPr algn="ctr"/>
                <a:r>
                  <a:rPr lang="en-US" sz="1200" dirty="0" smtClean="0">
                    <a:solidFill>
                      <a:schemeClr val="tx2"/>
                    </a:solidFill>
                  </a:rPr>
                  <a:t>OF USERS</a:t>
                </a:r>
              </a:p>
            </p:txBody>
          </p:sp>
          <p:pic>
            <p:nvPicPr>
              <p:cNvPr id="187" name="Picture 186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20584" y="400048"/>
                <a:ext cx="973945" cy="640369"/>
              </a:xfrm>
              <a:prstGeom prst="rect">
                <a:avLst/>
              </a:prstGeom>
            </p:spPr>
          </p:pic>
          <p:pic>
            <p:nvPicPr>
              <p:cNvPr id="188" name="Picture 187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4429" y="800100"/>
                <a:ext cx="800100" cy="526066"/>
              </a:xfrm>
              <a:prstGeom prst="rect">
                <a:avLst/>
              </a:prstGeom>
            </p:spPr>
          </p:pic>
          <p:pic>
            <p:nvPicPr>
              <p:cNvPr id="189" name="Picture 188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94429" y="1085850"/>
                <a:ext cx="800100" cy="526066"/>
              </a:xfrm>
              <a:prstGeom prst="rect">
                <a:avLst/>
              </a:prstGeom>
            </p:spPr>
          </p:pic>
          <p:pic>
            <p:nvPicPr>
              <p:cNvPr id="190" name="Picture 189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98271" y="400048"/>
                <a:ext cx="973945" cy="640369"/>
              </a:xfrm>
              <a:prstGeom prst="rect">
                <a:avLst/>
              </a:prstGeom>
            </p:spPr>
          </p:pic>
          <p:pic>
            <p:nvPicPr>
              <p:cNvPr id="191" name="Picture 190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2116" y="800100"/>
                <a:ext cx="800100" cy="526066"/>
              </a:xfrm>
              <a:prstGeom prst="rect">
                <a:avLst/>
              </a:prstGeom>
            </p:spPr>
          </p:pic>
          <p:pic>
            <p:nvPicPr>
              <p:cNvPr id="192" name="Picture 191"/>
              <p:cNvPicPr>
                <a:picLocks noChangeAspect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2116" y="1085850"/>
                <a:ext cx="800100" cy="526066"/>
              </a:xfrm>
              <a:prstGeom prst="rect">
                <a:avLst/>
              </a:prstGeom>
            </p:spPr>
          </p:pic>
        </p:grpSp>
        <p:grpSp>
          <p:nvGrpSpPr>
            <p:cNvPr id="183" name="Group 5"/>
            <p:cNvGrpSpPr/>
            <p:nvPr/>
          </p:nvGrpSpPr>
          <p:grpSpPr>
            <a:xfrm>
              <a:off x="7103373" y="167687"/>
              <a:ext cx="1635724" cy="1479191"/>
              <a:chOff x="7103373" y="167687"/>
              <a:chExt cx="1635724" cy="1479191"/>
            </a:xfrm>
          </p:grpSpPr>
          <p:sp>
            <p:nvSpPr>
              <p:cNvPr id="184" name="TextBox 183"/>
              <p:cNvSpPr txBox="1"/>
              <p:nvPr/>
            </p:nvSpPr>
            <p:spPr>
              <a:xfrm>
                <a:off x="7103373" y="167687"/>
                <a:ext cx="1635724" cy="346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tx2"/>
                    </a:solidFill>
                  </a:rPr>
                  <a:t>MILLIONS</a:t>
                </a:r>
              </a:p>
              <a:p>
                <a:pPr algn="ctr"/>
                <a:r>
                  <a:rPr lang="en-US" sz="1200" dirty="0" smtClean="0">
                    <a:solidFill>
                      <a:schemeClr val="tx2"/>
                    </a:solidFill>
                  </a:rPr>
                  <a:t>OF APPS</a:t>
                </a:r>
              </a:p>
            </p:txBody>
          </p:sp>
          <p:pic>
            <p:nvPicPr>
              <p:cNvPr id="185" name="Picture 184"/>
              <p:cNvPicPr>
                <a:picLocks noChangeAspect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297602" y="596661"/>
                <a:ext cx="1308100" cy="1050217"/>
              </a:xfrm>
              <a:prstGeom prst="rect">
                <a:avLst/>
              </a:prstGeom>
            </p:spPr>
          </p:pic>
        </p:grpSp>
      </p:grpSp>
      <p:sp>
        <p:nvSpPr>
          <p:cNvPr id="193" name="TextBox 192"/>
          <p:cNvSpPr txBox="1"/>
          <p:nvPr/>
        </p:nvSpPr>
        <p:spPr>
          <a:xfrm>
            <a:off x="-39624" y="5892859"/>
            <a:ext cx="163982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>
                <a:solidFill>
                  <a:srgbClr val="4D4D4D"/>
                </a:solidFill>
              </a:rPr>
              <a:t>Source: IDC, 2012 </a:t>
            </a:r>
          </a:p>
        </p:txBody>
      </p:sp>
      <p:sp>
        <p:nvSpPr>
          <p:cNvPr id="194" name="Rectangle 193"/>
          <p:cNvSpPr/>
          <p:nvPr/>
        </p:nvSpPr>
        <p:spPr>
          <a:xfrm>
            <a:off x="4250682" y="1280951"/>
            <a:ext cx="756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2010 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4250682" y="3276663"/>
            <a:ext cx="756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</a:rPr>
              <a:t>1990 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4346064" y="5078853"/>
            <a:ext cx="56618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solidFill>
                  <a:schemeClr val="bg2"/>
                </a:solidFill>
              </a:rPr>
              <a:t>1970 </a:t>
            </a:r>
          </a:p>
        </p:txBody>
      </p:sp>
      <p:sp>
        <p:nvSpPr>
          <p:cNvPr id="56" name="Title 4"/>
          <p:cNvSpPr>
            <a:spLocks noGrp="1"/>
          </p:cNvSpPr>
          <p:nvPr>
            <p:ph type="title"/>
          </p:nvPr>
        </p:nvSpPr>
        <p:spPr>
          <a:xfrm>
            <a:off x="366714" y="419404"/>
            <a:ext cx="8410575" cy="61383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Emergence of the Third Platform</a:t>
            </a:r>
            <a:r>
              <a:rPr lang="en-US" dirty="0"/>
              <a:t/>
            </a:r>
            <a:br>
              <a:rPr lang="en-US" dirty="0"/>
            </a:br>
            <a:endParaRPr lang="en-US" sz="28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0926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0" y="833803"/>
            <a:ext cx="9144000" cy="1497012"/>
            <a:chOff x="0" y="3351212"/>
            <a:chExt cx="9144000" cy="1497013"/>
          </a:xfrm>
        </p:grpSpPr>
        <p:sp>
          <p:nvSpPr>
            <p:cNvPr id="46" name="Rectangle 5"/>
            <p:cNvSpPr>
              <a:spLocks noChangeArrowheads="1"/>
            </p:cNvSpPr>
            <p:nvPr/>
          </p:nvSpPr>
          <p:spPr bwMode="gray">
            <a:xfrm>
              <a:off x="0" y="3362325"/>
              <a:ext cx="9144000" cy="1447800"/>
            </a:xfrm>
            <a:prstGeom prst="rect">
              <a:avLst/>
            </a:prstGeom>
            <a:solidFill>
              <a:srgbClr val="FFFFFF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 algn="ctr" eaLnBrk="0" hangingPunct="0"/>
              <a:endParaRPr lang="en-US" sz="2400" b="1"/>
            </a:p>
          </p:txBody>
        </p:sp>
        <p:cxnSp>
          <p:nvCxnSpPr>
            <p:cNvPr id="47" name="Straight Connector 46"/>
            <p:cNvCxnSpPr/>
            <p:nvPr/>
          </p:nvCxnSpPr>
          <p:spPr bwMode="gray">
            <a:xfrm>
              <a:off x="0" y="3351212"/>
              <a:ext cx="9144000" cy="158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48" name="Rectangle 47"/>
            <p:cNvSpPr/>
            <p:nvPr/>
          </p:nvSpPr>
          <p:spPr bwMode="gray">
            <a:xfrm>
              <a:off x="0" y="3400424"/>
              <a:ext cx="9144000" cy="1447801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rgbClr val="FFFFFF"/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algn="ctr" eaLnBrk="0" hangingPunct="0">
                <a:defRPr/>
              </a:pPr>
              <a:endParaRPr lang="en-US" sz="2400" b="1">
                <a:cs typeface="+mn-cs"/>
              </a:endParaRP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6714" y="177801"/>
            <a:ext cx="8410575" cy="613833"/>
          </a:xfrm>
        </p:spPr>
        <p:txBody>
          <a:bodyPr/>
          <a:lstStyle/>
          <a:p>
            <a:r>
              <a:rPr lang="en-US" sz="3200" dirty="0" smtClean="0"/>
              <a:t>Emergence of New Attackers</a:t>
            </a:r>
            <a:endParaRPr lang="en-US" sz="3200" dirty="0"/>
          </a:p>
        </p:txBody>
      </p:sp>
      <p:grpSp>
        <p:nvGrpSpPr>
          <p:cNvPr id="3" name="Group 57"/>
          <p:cNvGrpSpPr/>
          <p:nvPr/>
        </p:nvGrpSpPr>
        <p:grpSpPr>
          <a:xfrm>
            <a:off x="-8389" y="2575683"/>
            <a:ext cx="9144000" cy="1664408"/>
            <a:chOff x="0" y="2609239"/>
            <a:chExt cx="9144000" cy="1664408"/>
          </a:xfrm>
        </p:grpSpPr>
        <p:grpSp>
          <p:nvGrpSpPr>
            <p:cNvPr id="5" name="Group 61"/>
            <p:cNvGrpSpPr>
              <a:grpSpLocks/>
            </p:cNvGrpSpPr>
            <p:nvPr/>
          </p:nvGrpSpPr>
          <p:grpSpPr bwMode="auto">
            <a:xfrm>
              <a:off x="0" y="2684375"/>
              <a:ext cx="9144000" cy="1497012"/>
              <a:chOff x="0" y="3351212"/>
              <a:chExt cx="9144000" cy="1497013"/>
            </a:xfrm>
          </p:grpSpPr>
          <p:sp>
            <p:nvSpPr>
              <p:cNvPr id="50" name="Rectangle 5"/>
              <p:cNvSpPr>
                <a:spLocks noChangeArrowheads="1"/>
              </p:cNvSpPr>
              <p:nvPr/>
            </p:nvSpPr>
            <p:spPr bwMode="gray">
              <a:xfrm>
                <a:off x="0" y="3362325"/>
                <a:ext cx="9144000" cy="144780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pPr algn="ctr" eaLnBrk="0" hangingPunct="0"/>
                <a:endParaRPr lang="en-US" sz="2400" b="1"/>
              </a:p>
            </p:txBody>
          </p:sp>
          <p:cxnSp>
            <p:nvCxnSpPr>
              <p:cNvPr id="51" name="Straight Connector 50"/>
              <p:cNvCxnSpPr/>
              <p:nvPr/>
            </p:nvCxnSpPr>
            <p:spPr bwMode="gray">
              <a:xfrm>
                <a:off x="0" y="3351212"/>
                <a:ext cx="9144000" cy="15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dash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2" name="Rectangle 51"/>
              <p:cNvSpPr/>
              <p:nvPr/>
            </p:nvSpPr>
            <p:spPr bwMode="gray">
              <a:xfrm>
                <a:off x="0" y="3400424"/>
                <a:ext cx="9144000" cy="14478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rgbClr val="FFFFFF"/>
                  </a:gs>
                </a:gsLst>
                <a:lin ang="5400000" scaled="1"/>
                <a:tileRect/>
              </a:gradFill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algn="ctr" eaLnBrk="0" hangingPunct="0">
                  <a:defRPr/>
                </a:pPr>
                <a:endParaRPr lang="en-US" sz="2400" b="1">
                  <a:cs typeface="+mn-cs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11875" y="3182591"/>
              <a:ext cx="185255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 smtClean="0"/>
                <a:t>Nation state actors</a:t>
              </a:r>
              <a:endParaRPr lang="en-US" sz="2400" b="1" dirty="0"/>
            </a:p>
          </p:txBody>
        </p:sp>
        <p:grpSp>
          <p:nvGrpSpPr>
            <p:cNvPr id="6" name="Group 34"/>
            <p:cNvGrpSpPr/>
            <p:nvPr/>
          </p:nvGrpSpPr>
          <p:grpSpPr>
            <a:xfrm>
              <a:off x="2039756" y="2857669"/>
              <a:ext cx="1445169" cy="1415978"/>
              <a:chOff x="4326195" y="943897"/>
              <a:chExt cx="1718653" cy="1683938"/>
            </a:xfrm>
          </p:grpSpPr>
          <p:pic>
            <p:nvPicPr>
              <p:cNvPr id="2050" name="Picture 2" descr="\\maho3fp3a\SDrive\Creative Dev - Icons\PNG files for PowerPoint\globe_asia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6673" y="943897"/>
                <a:ext cx="788175" cy="793132"/>
              </a:xfrm>
              <a:prstGeom prst="rect">
                <a:avLst/>
              </a:prstGeom>
              <a:noFill/>
            </p:spPr>
          </p:pic>
          <p:pic>
            <p:nvPicPr>
              <p:cNvPr id="2051" name="Picture 3" descr="\\maho3fp3a\SDrive\Creative Dev - Icons\PNG files for PowerPoint\People\_people10.pn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6195" y="1329451"/>
                <a:ext cx="1710812" cy="1298384"/>
              </a:xfrm>
              <a:prstGeom prst="rect">
                <a:avLst/>
              </a:prstGeom>
              <a:noFill/>
            </p:spPr>
          </p:pic>
        </p:grpSp>
        <p:sp>
          <p:nvSpPr>
            <p:cNvPr id="39" name="Rectangle 38"/>
            <p:cNvSpPr/>
            <p:nvPr/>
          </p:nvSpPr>
          <p:spPr>
            <a:xfrm flipV="1">
              <a:off x="0" y="2609239"/>
              <a:ext cx="9144000" cy="8646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536870" y="3293144"/>
              <a:ext cx="4164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/>
                <a:t>PII, government, defense industrial base, IP rich organizations</a:t>
              </a:r>
              <a:endParaRPr lang="en-US" sz="1600" i="1" dirty="0"/>
            </a:p>
          </p:txBody>
        </p:sp>
      </p:grpSp>
      <p:grpSp>
        <p:nvGrpSpPr>
          <p:cNvPr id="7" name="Group 58"/>
          <p:cNvGrpSpPr/>
          <p:nvPr/>
        </p:nvGrpSpPr>
        <p:grpSpPr>
          <a:xfrm>
            <a:off x="64932" y="872910"/>
            <a:ext cx="9179617" cy="1737655"/>
            <a:chOff x="106875" y="856130"/>
            <a:chExt cx="9179617" cy="1737655"/>
          </a:xfrm>
        </p:grpSpPr>
        <p:sp>
          <p:nvSpPr>
            <p:cNvPr id="22" name="TextBox 21"/>
            <p:cNvSpPr txBox="1"/>
            <p:nvPr/>
          </p:nvSpPr>
          <p:spPr>
            <a:xfrm>
              <a:off x="106875" y="1545287"/>
              <a:ext cx="1736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000" b="1" dirty="0" smtClean="0"/>
                <a:t>Criminals</a:t>
              </a:r>
              <a:endParaRPr lang="en-US" sz="2000" b="1" dirty="0"/>
            </a:p>
          </p:txBody>
        </p:sp>
        <p:grpSp>
          <p:nvGrpSpPr>
            <p:cNvPr id="8" name="Group 33"/>
            <p:cNvGrpSpPr/>
            <p:nvPr/>
          </p:nvGrpSpPr>
          <p:grpSpPr>
            <a:xfrm>
              <a:off x="1530550" y="880705"/>
              <a:ext cx="2549994" cy="1686058"/>
              <a:chOff x="1847084" y="4395670"/>
              <a:chExt cx="3032556" cy="2005128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847084" y="4395670"/>
                <a:ext cx="3032556" cy="439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B5121B"/>
                    </a:solidFill>
                  </a:rPr>
                  <a:t>Petty criminals</a:t>
                </a:r>
                <a:endParaRPr lang="en-US" dirty="0">
                  <a:solidFill>
                    <a:srgbClr val="B5121B"/>
                  </a:solidFill>
                </a:endParaRPr>
              </a:p>
            </p:txBody>
          </p:sp>
          <p:pic>
            <p:nvPicPr>
              <p:cNvPr id="2054" name="Picture 6" descr="\\maho3fp3a\SDrive\Creative Dev - Icons\PNG files for PowerPoint\People\_people2.png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50537" y="5144773"/>
                <a:ext cx="1654997" cy="1256025"/>
              </a:xfrm>
              <a:prstGeom prst="rect">
                <a:avLst/>
              </a:prstGeom>
              <a:noFill/>
            </p:spPr>
          </p:pic>
        </p:grpSp>
        <p:grpSp>
          <p:nvGrpSpPr>
            <p:cNvPr id="9" name="Group 32"/>
            <p:cNvGrpSpPr/>
            <p:nvPr/>
          </p:nvGrpSpPr>
          <p:grpSpPr>
            <a:xfrm>
              <a:off x="4337310" y="856130"/>
              <a:ext cx="2791234" cy="1737655"/>
              <a:chOff x="4298898" y="4359402"/>
              <a:chExt cx="3319448" cy="2066490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4298898" y="4359402"/>
                <a:ext cx="3319448" cy="439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B5121B"/>
                    </a:solidFill>
                  </a:rPr>
                  <a:t>Organized crime</a:t>
                </a:r>
                <a:endParaRPr lang="en-US" dirty="0">
                  <a:solidFill>
                    <a:srgbClr val="B5121B"/>
                  </a:solidFill>
                </a:endParaRPr>
              </a:p>
            </p:txBody>
          </p:sp>
          <p:pic>
            <p:nvPicPr>
              <p:cNvPr id="2055" name="Picture 7" descr="\\maho3fp3a\SDrive\Creative Dev - Icons\PNG files for PowerPoint\People\_people12.png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34282" y="5121444"/>
                <a:ext cx="1718802" cy="1304448"/>
              </a:xfrm>
              <a:prstGeom prst="rect">
                <a:avLst/>
              </a:prstGeom>
              <a:noFill/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6198908" y="1472546"/>
              <a:ext cx="308758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/>
                <a:t>Organized, sophisticated supply chains (PII, financial services, retail)</a:t>
              </a:r>
              <a:endParaRPr lang="en-US" sz="1600" i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154878" y="1717965"/>
              <a:ext cx="19396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/>
                <a:t>Unsophisticated</a:t>
              </a:r>
              <a:endParaRPr lang="en-US" sz="1600" i="1" dirty="0"/>
            </a:p>
          </p:txBody>
        </p:sp>
      </p:grpSp>
      <p:grpSp>
        <p:nvGrpSpPr>
          <p:cNvPr id="10" name="Group 56"/>
          <p:cNvGrpSpPr/>
          <p:nvPr/>
        </p:nvGrpSpPr>
        <p:grpSpPr>
          <a:xfrm>
            <a:off x="-1" y="4317301"/>
            <a:ext cx="9353382" cy="1823768"/>
            <a:chOff x="-1" y="4317302"/>
            <a:chExt cx="9353382" cy="1823768"/>
          </a:xfrm>
        </p:grpSpPr>
        <p:grpSp>
          <p:nvGrpSpPr>
            <p:cNvPr id="11" name="Group 61"/>
            <p:cNvGrpSpPr>
              <a:grpSpLocks/>
            </p:cNvGrpSpPr>
            <p:nvPr/>
          </p:nvGrpSpPr>
          <p:grpSpPr bwMode="auto">
            <a:xfrm>
              <a:off x="0" y="4323169"/>
              <a:ext cx="9144000" cy="1497012"/>
              <a:chOff x="0" y="3351212"/>
              <a:chExt cx="9144000" cy="1497013"/>
            </a:xfrm>
          </p:grpSpPr>
          <p:sp>
            <p:nvSpPr>
              <p:cNvPr id="54" name="Rectangle 5"/>
              <p:cNvSpPr>
                <a:spLocks noChangeArrowheads="1"/>
              </p:cNvSpPr>
              <p:nvPr/>
            </p:nvSpPr>
            <p:spPr bwMode="gray">
              <a:xfrm>
                <a:off x="0" y="3362325"/>
                <a:ext cx="9144000" cy="1447800"/>
              </a:xfrm>
              <a:prstGeom prst="rect">
                <a:avLst/>
              </a:prstGeom>
              <a:solidFill>
                <a:srgbClr val="FFFFFF"/>
              </a:solidFill>
              <a:ln w="9525" algn="ctr">
                <a:noFill/>
                <a:miter lim="800000"/>
                <a:headEnd/>
                <a:tailEnd/>
              </a:ln>
            </p:spPr>
            <p:txBody>
              <a:bodyPr wrap="none"/>
              <a:lstStyle/>
              <a:p>
                <a:pPr algn="ctr" eaLnBrk="0" hangingPunct="0"/>
                <a:endParaRPr lang="en-US" sz="2400" b="1"/>
              </a:p>
            </p:txBody>
          </p:sp>
          <p:cxnSp>
            <p:nvCxnSpPr>
              <p:cNvPr id="55" name="Straight Connector 54"/>
              <p:cNvCxnSpPr/>
              <p:nvPr/>
            </p:nvCxnSpPr>
            <p:spPr bwMode="gray">
              <a:xfrm>
                <a:off x="0" y="3351212"/>
                <a:ext cx="9144000" cy="1587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accent1">
                    <a:lumMod val="60000"/>
                    <a:lumOff val="40000"/>
                  </a:schemeClr>
                </a:solidFill>
                <a:prstDash val="dash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6" name="Rectangle 55"/>
              <p:cNvSpPr/>
              <p:nvPr/>
            </p:nvSpPr>
            <p:spPr bwMode="gray">
              <a:xfrm>
                <a:off x="0" y="3400424"/>
                <a:ext cx="9144000" cy="144780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20000"/>
                      <a:lumOff val="80000"/>
                    </a:schemeClr>
                  </a:gs>
                  <a:gs pos="50000">
                    <a:srgbClr val="FFFFFF"/>
                  </a:gs>
                </a:gsLst>
                <a:lin ang="5400000" scaled="1"/>
                <a:tileRect/>
              </a:gradFill>
              <a:ln w="9525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 algn="ctr" eaLnBrk="0" hangingPunct="0">
                  <a:defRPr/>
                </a:pPr>
                <a:endParaRPr lang="en-US" sz="2400" b="1">
                  <a:cs typeface="+mn-cs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-1" y="5023262"/>
              <a:ext cx="19119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b="1" dirty="0" smtClean="0"/>
                <a:t>Non-state actors</a:t>
              </a:r>
              <a:endParaRPr lang="en-US" sz="2400" b="1" dirty="0"/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1529227" y="4546600"/>
              <a:ext cx="2433173" cy="1568966"/>
              <a:chOff x="1738659" y="2415918"/>
              <a:chExt cx="2893629" cy="1865878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738659" y="2415918"/>
                <a:ext cx="2893629" cy="439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B5121B"/>
                    </a:solidFill>
                  </a:rPr>
                  <a:t>Terrorists</a:t>
                </a:r>
                <a:endParaRPr lang="en-US" dirty="0">
                  <a:solidFill>
                    <a:srgbClr val="B5121B"/>
                  </a:solidFill>
                </a:endParaRPr>
              </a:p>
            </p:txBody>
          </p:sp>
          <p:pic>
            <p:nvPicPr>
              <p:cNvPr id="2052" name="Picture 4" descr="\\maho3fp3a\SDrive\Creative Dev - Icons\PNG files for PowerPoint\People\_people8.png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1623" y="3018504"/>
                <a:ext cx="1664573" cy="1263292"/>
              </a:xfrm>
              <a:prstGeom prst="rect">
                <a:avLst/>
              </a:prstGeom>
              <a:noFill/>
            </p:spPr>
          </p:pic>
        </p:grpSp>
        <p:grpSp>
          <p:nvGrpSpPr>
            <p:cNvPr id="13" name="Group 31"/>
            <p:cNvGrpSpPr/>
            <p:nvPr/>
          </p:nvGrpSpPr>
          <p:grpSpPr>
            <a:xfrm>
              <a:off x="4343400" y="4546601"/>
              <a:ext cx="4174358" cy="1594469"/>
              <a:chOff x="4338642" y="2516889"/>
              <a:chExt cx="4964315" cy="1896208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4338642" y="2516889"/>
                <a:ext cx="4964315" cy="439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rgbClr val="B5121B"/>
                    </a:solidFill>
                  </a:rPr>
                  <a:t>Anti-establishment vigilantes</a:t>
                </a:r>
                <a:endParaRPr lang="en-US" dirty="0">
                  <a:solidFill>
                    <a:srgbClr val="B5121B"/>
                  </a:solidFill>
                </a:endParaRPr>
              </a:p>
            </p:txBody>
          </p:sp>
          <p:pic>
            <p:nvPicPr>
              <p:cNvPr id="2053" name="Picture 5" descr="\\maho3fp3a\SDrive\Creative Dev - Icons\PNG files for PowerPoint\People\_people5.png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50335" y="3146349"/>
                <a:ext cx="1669127" cy="1266748"/>
              </a:xfrm>
              <a:prstGeom prst="rect">
                <a:avLst/>
              </a:prstGeom>
              <a:noFill/>
            </p:spPr>
          </p:pic>
        </p:grpSp>
        <p:sp>
          <p:nvSpPr>
            <p:cNvPr id="30" name="TextBox 29"/>
            <p:cNvSpPr txBox="1"/>
            <p:nvPr/>
          </p:nvSpPr>
          <p:spPr>
            <a:xfrm>
              <a:off x="6618913" y="5043053"/>
              <a:ext cx="27344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/>
                <a:t>“</a:t>
              </a:r>
              <a:r>
                <a:rPr lang="en-US" sz="1600" i="1" dirty="0" err="1" smtClean="0"/>
                <a:t>Hacktivists</a:t>
              </a:r>
              <a:r>
                <a:rPr lang="en-US" sz="1600" i="1" dirty="0" smtClean="0"/>
                <a:t>”</a:t>
              </a:r>
              <a:br>
                <a:rPr lang="en-US" sz="1600" i="1" dirty="0" smtClean="0"/>
              </a:br>
              <a:r>
                <a:rPr lang="en-US" sz="1600" i="1" dirty="0" smtClean="0"/>
                <a:t>Targets of opportunity</a:t>
              </a:r>
              <a:endParaRPr lang="en-US" sz="1600" i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41966" y="5052949"/>
              <a:ext cx="32894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 smtClean="0"/>
                <a:t>PII, Government, </a:t>
              </a:r>
              <a:br>
                <a:rPr lang="en-US" sz="1600" i="1" dirty="0" smtClean="0"/>
              </a:br>
              <a:r>
                <a:rPr lang="en-US" sz="1600" i="1" dirty="0" smtClean="0"/>
                <a:t>critical infrastructure</a:t>
              </a:r>
              <a:endParaRPr lang="en-US" sz="1600" i="1" dirty="0"/>
            </a:p>
          </p:txBody>
        </p:sp>
        <p:sp>
          <p:nvSpPr>
            <p:cNvPr id="44" name="Rectangle 43"/>
            <p:cNvSpPr/>
            <p:nvPr/>
          </p:nvSpPr>
          <p:spPr>
            <a:xfrm flipV="1">
              <a:off x="0" y="4317302"/>
              <a:ext cx="9144000" cy="86462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2024709"/>
      </p:ext>
    </p:extLst>
  </p:cSld>
  <p:clrMapOvr>
    <a:masterClrMapping/>
  </p:clrMapOvr>
  <p:transition xmlns:p14="http://schemas.microsoft.com/office/powerpoint/2010/main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/>
          <p:cNvSpPr/>
          <p:nvPr/>
        </p:nvSpPr>
        <p:spPr bwMode="gray">
          <a:xfrm rot="10800000" flipH="1">
            <a:off x="-1" y="3639971"/>
            <a:ext cx="9144001" cy="1885951"/>
          </a:xfrm>
          <a:prstGeom prst="rect">
            <a:avLst/>
          </a:prstGeom>
          <a:gradFill flip="none" rotWithShape="1">
            <a:gsLst>
              <a:gs pos="0">
                <a:srgbClr val="3A4D59">
                  <a:alpha val="40000"/>
                </a:srgbClr>
              </a:gs>
              <a:gs pos="11000">
                <a:srgbClr val="3A4D59">
                  <a:alpha val="20000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 defTabSz="914400" eaLnBrk="0" hangingPunct="0">
              <a:defRPr/>
            </a:pPr>
            <a:endParaRPr lang="en-US" sz="2400" b="1" kern="0">
              <a:solidFill>
                <a:sysClr val="windowText" lastClr="000000"/>
              </a:solidFill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5705543" y="767234"/>
            <a:ext cx="3322320" cy="2676713"/>
          </a:xfrm>
          <a:custGeom>
            <a:avLst/>
            <a:gdLst>
              <a:gd name="connsiteX0" fmla="*/ 0 w 6376737"/>
              <a:gd name="connsiteY0" fmla="*/ 3128211 h 3128211"/>
              <a:gd name="connsiteX1" fmla="*/ 3681664 w 6376737"/>
              <a:gd name="connsiteY1" fmla="*/ 2021306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210803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3883549 w 6376737"/>
              <a:gd name="connsiteY2" fmla="*/ 1865306 h 3128211"/>
              <a:gd name="connsiteX3" fmla="*/ 6376737 w 6376737"/>
              <a:gd name="connsiteY3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3883549 w 6376737"/>
              <a:gd name="connsiteY2" fmla="*/ 1865306 h 3128211"/>
              <a:gd name="connsiteX3" fmla="*/ 6376737 w 6376737"/>
              <a:gd name="connsiteY3" fmla="*/ 0 h 3128211"/>
              <a:gd name="connsiteX0" fmla="*/ 0 w 6376737"/>
              <a:gd name="connsiteY0" fmla="*/ 3128211 h 3128211"/>
              <a:gd name="connsiteX1" fmla="*/ 3883549 w 6376737"/>
              <a:gd name="connsiteY1" fmla="*/ 1865306 h 3128211"/>
              <a:gd name="connsiteX2" fmla="*/ 6376737 w 6376737"/>
              <a:gd name="connsiteY2" fmla="*/ 0 h 3128211"/>
              <a:gd name="connsiteX0" fmla="*/ 0 w 2493188"/>
              <a:gd name="connsiteY0" fmla="*/ 1865306 h 1865306"/>
              <a:gd name="connsiteX1" fmla="*/ 2493188 w 2493188"/>
              <a:gd name="connsiteY1" fmla="*/ 0 h 1865306"/>
              <a:gd name="connsiteX0" fmla="*/ 0 w 2493188"/>
              <a:gd name="connsiteY0" fmla="*/ 1865306 h 1865306"/>
              <a:gd name="connsiteX1" fmla="*/ 2493188 w 2493188"/>
              <a:gd name="connsiteY1" fmla="*/ 0 h 1865306"/>
              <a:gd name="connsiteX0" fmla="*/ 0 w 2399827"/>
              <a:gd name="connsiteY0" fmla="*/ 1789125 h 1789125"/>
              <a:gd name="connsiteX1" fmla="*/ 2399827 w 2399827"/>
              <a:gd name="connsiteY1" fmla="*/ 0 h 1789125"/>
              <a:gd name="connsiteX0" fmla="*/ 0 w 2399827"/>
              <a:gd name="connsiteY0" fmla="*/ 1789125 h 1789125"/>
              <a:gd name="connsiteX1" fmla="*/ 2399827 w 2399827"/>
              <a:gd name="connsiteY1" fmla="*/ 0 h 1789125"/>
              <a:gd name="connsiteX0" fmla="*/ 0 w 2384267"/>
              <a:gd name="connsiteY0" fmla="*/ 2093850 h 2093850"/>
              <a:gd name="connsiteX1" fmla="*/ 2384267 w 2384267"/>
              <a:gd name="connsiteY1" fmla="*/ 0 h 2093850"/>
              <a:gd name="connsiteX0" fmla="*/ 0 w 2384267"/>
              <a:gd name="connsiteY0" fmla="*/ 2093850 h 2093850"/>
              <a:gd name="connsiteX1" fmla="*/ 2384267 w 2384267"/>
              <a:gd name="connsiteY1" fmla="*/ 0 h 2093850"/>
              <a:gd name="connsiteX0" fmla="*/ 0 w 2384267"/>
              <a:gd name="connsiteY0" fmla="*/ 2093850 h 2093850"/>
              <a:gd name="connsiteX1" fmla="*/ 2384267 w 2384267"/>
              <a:gd name="connsiteY1" fmla="*/ 0 h 2093850"/>
              <a:gd name="connsiteX0" fmla="*/ 0 w 2384267"/>
              <a:gd name="connsiteY0" fmla="*/ 2093850 h 2093850"/>
              <a:gd name="connsiteX1" fmla="*/ 2384267 w 2384267"/>
              <a:gd name="connsiteY1" fmla="*/ 0 h 2093850"/>
              <a:gd name="connsiteX0" fmla="*/ 0 w 2384267"/>
              <a:gd name="connsiteY0" fmla="*/ 2093850 h 2093850"/>
              <a:gd name="connsiteX1" fmla="*/ 2384267 w 2384267"/>
              <a:gd name="connsiteY1" fmla="*/ 0 h 2093850"/>
              <a:gd name="connsiteX0" fmla="*/ 0 w 2384267"/>
              <a:gd name="connsiteY0" fmla="*/ 2093850 h 2093850"/>
              <a:gd name="connsiteX1" fmla="*/ 2384267 w 2384267"/>
              <a:gd name="connsiteY1" fmla="*/ 0 h 209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84267" h="2093850">
                <a:moveTo>
                  <a:pt x="0" y="2093850"/>
                </a:moveTo>
                <a:cubicBezTo>
                  <a:pt x="997755" y="1526774"/>
                  <a:pt x="1385232" y="1148875"/>
                  <a:pt x="2384267" y="0"/>
                </a:cubicBezTo>
              </a:path>
            </a:pathLst>
          </a:custGeom>
          <a:ln w="1905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9" name="Rectangle 68"/>
          <p:cNvSpPr/>
          <p:nvPr/>
        </p:nvSpPr>
        <p:spPr bwMode="gray">
          <a:xfrm rot="10800000" flipH="1" flipV="1">
            <a:off x="0" y="5601139"/>
            <a:ext cx="9144000" cy="1256861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766" y="5609432"/>
            <a:ext cx="51937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defTabSz="914400"/>
            <a:r>
              <a:rPr lang="en-US" sz="2000" dirty="0" smtClean="0">
                <a:solidFill>
                  <a:srgbClr val="FFFFFF"/>
                </a:solidFill>
              </a:rPr>
              <a:t>TIME</a:t>
            </a:r>
          </a:p>
        </p:txBody>
      </p:sp>
      <p:sp>
        <p:nvSpPr>
          <p:cNvPr id="66" name="Round Same Side Corner Rectangle 65"/>
          <p:cNvSpPr/>
          <p:nvPr/>
        </p:nvSpPr>
        <p:spPr>
          <a:xfrm>
            <a:off x="2176732" y="5562600"/>
            <a:ext cx="1103735" cy="525744"/>
          </a:xfrm>
          <a:prstGeom prst="round2SameRect">
            <a:avLst>
              <a:gd name="adj1" fmla="val 0"/>
              <a:gd name="adj2" fmla="val 14557"/>
            </a:avLst>
          </a:prstGeom>
          <a:solidFill>
            <a:schemeClr val="bg1"/>
          </a:solidFill>
          <a:ln w="28575">
            <a:noFill/>
          </a:ln>
          <a:effectLst>
            <a:outerShdw blurRad="76200" dist="38100" dir="5400000" algn="t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bIns="91440" rtlCol="0" anchor="ctr"/>
          <a:lstStyle/>
          <a:p>
            <a:pPr algn="ctr" defTabSz="914400"/>
            <a:r>
              <a:rPr lang="en-US" sz="2000" b="1" dirty="0" smtClean="0">
                <a:solidFill>
                  <a:srgbClr val="D20000"/>
                </a:solidFill>
                <a:effectLst>
                  <a:innerShdw blurRad="127000" dist="50800" dir="5400000">
                    <a:prstClr val="black">
                      <a:alpha val="51000"/>
                    </a:prstClr>
                  </a:innerShdw>
                </a:effectLst>
              </a:rPr>
              <a:t>2007</a:t>
            </a:r>
            <a:endParaRPr lang="en-US" sz="2000" b="1" dirty="0">
              <a:solidFill>
                <a:srgbClr val="D20000"/>
              </a:solidFill>
              <a:effectLst>
                <a:innerShdw blurRad="127000" dist="50800" dir="5400000">
                  <a:prstClr val="black">
                    <a:alpha val="51000"/>
                  </a:prstClr>
                </a:innerShdw>
              </a:effectLst>
            </a:endParaRPr>
          </a:p>
        </p:txBody>
      </p:sp>
      <p:sp>
        <p:nvSpPr>
          <p:cNvPr id="68" name="Round Same Side Corner Rectangle 67"/>
          <p:cNvSpPr/>
          <p:nvPr/>
        </p:nvSpPr>
        <p:spPr>
          <a:xfrm>
            <a:off x="5153677" y="5562600"/>
            <a:ext cx="1103735" cy="525744"/>
          </a:xfrm>
          <a:prstGeom prst="round2SameRect">
            <a:avLst>
              <a:gd name="adj1" fmla="val 0"/>
              <a:gd name="adj2" fmla="val 14557"/>
            </a:avLst>
          </a:prstGeom>
          <a:solidFill>
            <a:schemeClr val="bg1"/>
          </a:solidFill>
          <a:ln w="28575">
            <a:noFill/>
          </a:ln>
          <a:effectLst>
            <a:outerShdw blurRad="76200" dist="38100" dir="5400000" algn="t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bIns="91440" rtlCol="0" anchor="ctr"/>
          <a:lstStyle/>
          <a:p>
            <a:pPr algn="ctr" defTabSz="914400"/>
            <a:r>
              <a:rPr lang="en-US" sz="2000" b="1" dirty="0" smtClean="0">
                <a:solidFill>
                  <a:srgbClr val="D20000"/>
                </a:solidFill>
                <a:effectLst>
                  <a:innerShdw blurRad="127000" dist="50800" dir="5400000">
                    <a:prstClr val="black">
                      <a:alpha val="51000"/>
                    </a:prstClr>
                  </a:innerShdw>
                </a:effectLst>
              </a:rPr>
              <a:t>2013</a:t>
            </a:r>
            <a:endParaRPr lang="en-US" sz="2000" b="1" dirty="0">
              <a:solidFill>
                <a:srgbClr val="D20000"/>
              </a:solidFill>
              <a:effectLst>
                <a:innerShdw blurRad="127000" dist="50800" dir="5400000">
                  <a:prstClr val="black">
                    <a:alpha val="51000"/>
                  </a:prstClr>
                </a:innerShdw>
              </a:effectLst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2241" y="453704"/>
            <a:ext cx="7559251" cy="481920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Evolving Attack Goals and </a:t>
            </a:r>
            <a:r>
              <a:rPr lang="en-US" sz="3200" dirty="0" smtClean="0">
                <a:solidFill>
                  <a:srgbClr val="3A4D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Methods</a:t>
            </a:r>
            <a:endParaRPr lang="en-US" sz="3200" dirty="0">
              <a:solidFill>
                <a:schemeClr val="accent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193772" y="4336726"/>
            <a:ext cx="516359" cy="1029407"/>
            <a:chOff x="955617" y="3985906"/>
            <a:chExt cx="447540" cy="904932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1171075" y="4634164"/>
              <a:ext cx="0" cy="25667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955617" y="3985906"/>
              <a:ext cx="447540" cy="324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Worms/</a:t>
              </a:r>
            </a:p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Viruses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1030322" y="4223951"/>
            <a:ext cx="455317" cy="983869"/>
            <a:chOff x="2147528" y="4052400"/>
            <a:chExt cx="434096" cy="864901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2366211" y="4660627"/>
              <a:ext cx="0" cy="25667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2147528" y="4052400"/>
              <a:ext cx="434096" cy="324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Simple</a:t>
              </a:r>
            </a:p>
            <a:p>
              <a:pPr algn="ctr" defTabSz="914400"/>
              <a:r>
                <a:rPr lang="en-US" sz="1200" b="1" dirty="0" err="1" smtClean="0">
                  <a:solidFill>
                    <a:srgbClr val="3A4D59"/>
                  </a:solidFill>
                </a:rPr>
                <a:t>DDoS</a:t>
              </a:r>
              <a:endParaRPr lang="en-US" sz="1200" b="1" dirty="0" smtClean="0">
                <a:solidFill>
                  <a:srgbClr val="3A4D59"/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825079" y="3995105"/>
            <a:ext cx="621260" cy="1007425"/>
            <a:chOff x="3293674" y="3493886"/>
            <a:chExt cx="592305" cy="885609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3593433" y="4122821"/>
              <a:ext cx="0" cy="25667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3293674" y="3493886"/>
              <a:ext cx="592305" cy="324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Phishing</a:t>
              </a:r>
            </a:p>
            <a:p>
              <a:pPr algn="ctr" defTabSz="914400"/>
              <a:r>
                <a:rPr lang="en-US" sz="1200" b="1" dirty="0" err="1" smtClean="0">
                  <a:solidFill>
                    <a:srgbClr val="3A4D59"/>
                  </a:solidFill>
                </a:rPr>
                <a:t>Pharming</a:t>
              </a:r>
              <a:endParaRPr lang="en-US" sz="1200" b="1" dirty="0" smtClean="0">
                <a:solidFill>
                  <a:srgbClr val="3A4D59"/>
                </a:solidFill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039252" y="4064652"/>
            <a:ext cx="302646" cy="642693"/>
            <a:chOff x="4527206" y="3164808"/>
            <a:chExt cx="262309" cy="564980"/>
          </a:xfrm>
        </p:grpSpPr>
        <p:sp>
          <p:nvSpPr>
            <p:cNvPr id="80" name="TextBox 79"/>
            <p:cNvSpPr txBox="1"/>
            <p:nvPr/>
          </p:nvSpPr>
          <p:spPr>
            <a:xfrm>
              <a:off x="4527206" y="3164808"/>
              <a:ext cx="262309" cy="16233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err="1" smtClean="0">
                  <a:solidFill>
                    <a:srgbClr val="3A4D59"/>
                  </a:solidFill>
                </a:rPr>
                <a:t>APTs</a:t>
              </a:r>
              <a:endParaRPr lang="en-US" sz="1200" b="1" dirty="0" smtClean="0">
                <a:solidFill>
                  <a:srgbClr val="3A4D59"/>
                </a:solidFill>
              </a:endParaRPr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4660234" y="3473114"/>
              <a:ext cx="0" cy="25667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3269701" y="3828905"/>
            <a:ext cx="1043844" cy="688729"/>
            <a:chOff x="5341370" y="2153793"/>
            <a:chExt cx="904723" cy="605448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5791202" y="2502567"/>
              <a:ext cx="0" cy="25667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5341370" y="2153793"/>
              <a:ext cx="904723" cy="16233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Multi-Stage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042094" y="3289256"/>
            <a:ext cx="874854" cy="967648"/>
            <a:chOff x="6566484" y="780641"/>
            <a:chExt cx="758255" cy="850642"/>
          </a:xfrm>
        </p:grpSpPr>
        <p:cxnSp>
          <p:nvCxnSpPr>
            <p:cNvPr id="86" name="Straight Connector 85"/>
            <p:cNvCxnSpPr/>
            <p:nvPr/>
          </p:nvCxnSpPr>
          <p:spPr>
            <a:xfrm flipH="1">
              <a:off x="6935705" y="1334501"/>
              <a:ext cx="8021" cy="29678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/>
            <p:cNvSpPr txBox="1"/>
            <p:nvPr/>
          </p:nvSpPr>
          <p:spPr>
            <a:xfrm>
              <a:off x="6566484" y="780641"/>
              <a:ext cx="758255" cy="324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Hacker</a:t>
              </a:r>
            </a:p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Collaboration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775886" y="1194541"/>
            <a:ext cx="1856854" cy="2539259"/>
            <a:chOff x="6925055" y="569033"/>
            <a:chExt cx="1856854" cy="858242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7830083" y="826581"/>
              <a:ext cx="9372" cy="60069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6925055" y="569033"/>
              <a:ext cx="1856854" cy="1872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400"/>
              <a:r>
                <a:rPr lang="en-US" b="1" dirty="0" smtClean="0">
                  <a:solidFill>
                    <a:srgbClr val="B5121B"/>
                  </a:solidFill>
                </a:rPr>
                <a:t>Disruptive</a:t>
              </a:r>
              <a:br>
                <a:rPr lang="en-US" b="1" dirty="0" smtClean="0">
                  <a:solidFill>
                    <a:srgbClr val="B5121B"/>
                  </a:solidFill>
                </a:rPr>
              </a:br>
              <a:r>
                <a:rPr lang="en-US" b="1" dirty="0" smtClean="0">
                  <a:solidFill>
                    <a:srgbClr val="B5121B"/>
                  </a:solidFill>
                </a:rPr>
                <a:t>Attacks</a:t>
              </a:r>
            </a:p>
          </p:txBody>
        </p:sp>
      </p:grpSp>
      <p:sp>
        <p:nvSpPr>
          <p:cNvPr id="34" name="Round Same Side Corner Rectangle 33"/>
          <p:cNvSpPr/>
          <p:nvPr/>
        </p:nvSpPr>
        <p:spPr>
          <a:xfrm>
            <a:off x="7925966" y="5562600"/>
            <a:ext cx="1103735" cy="525744"/>
          </a:xfrm>
          <a:prstGeom prst="round2SameRect">
            <a:avLst>
              <a:gd name="adj1" fmla="val 0"/>
              <a:gd name="adj2" fmla="val 14557"/>
            </a:avLst>
          </a:prstGeom>
          <a:solidFill>
            <a:schemeClr val="bg1"/>
          </a:solidFill>
          <a:ln w="28575">
            <a:noFill/>
          </a:ln>
          <a:effectLst>
            <a:outerShdw blurRad="76200" dist="38100" dir="5400000" algn="t" rotWithShape="0">
              <a:prstClr val="black">
                <a:alpha val="4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Ins="0" bIns="91440" rtlCol="0" anchor="ctr"/>
          <a:lstStyle/>
          <a:p>
            <a:pPr algn="ctr" defTabSz="914400"/>
            <a:r>
              <a:rPr lang="en-US" sz="2000" b="1" dirty="0" smtClean="0">
                <a:solidFill>
                  <a:srgbClr val="D20000"/>
                </a:solidFill>
                <a:effectLst>
                  <a:innerShdw blurRad="127000" dist="50800" dir="5400000">
                    <a:prstClr val="black">
                      <a:alpha val="51000"/>
                    </a:prstClr>
                  </a:innerShdw>
                </a:effectLst>
              </a:rPr>
              <a:t>2020</a:t>
            </a:r>
            <a:endParaRPr lang="en-US" sz="2000" b="1" dirty="0">
              <a:solidFill>
                <a:srgbClr val="D20000"/>
              </a:solidFill>
              <a:effectLst>
                <a:innerShdw blurRad="127000" dist="50800" dir="5400000">
                  <a:prstClr val="black">
                    <a:alpha val="51000"/>
                  </a:prstClr>
                </a:innerShdw>
              </a:effectLst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576398" y="102736"/>
            <a:ext cx="1103058" cy="1543987"/>
            <a:chOff x="6987945" y="613660"/>
            <a:chExt cx="1103058" cy="115799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7839336" y="1174071"/>
              <a:ext cx="14968" cy="59757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987945" y="613660"/>
              <a:ext cx="1103058" cy="4154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 defTabSz="914400"/>
              <a:r>
                <a:rPr lang="en-US" b="1" dirty="0" smtClean="0">
                  <a:solidFill>
                    <a:srgbClr val="B5121B"/>
                  </a:solidFill>
                </a:rPr>
                <a:t>Destructive</a:t>
              </a:r>
            </a:p>
            <a:p>
              <a:pPr algn="r" defTabSz="914400"/>
              <a:r>
                <a:rPr lang="en-US" b="1" dirty="0" smtClean="0">
                  <a:solidFill>
                    <a:srgbClr val="B5121B"/>
                  </a:solidFill>
                </a:rPr>
                <a:t>Attacks</a:t>
              </a:r>
            </a:p>
          </p:txBody>
        </p:sp>
      </p:grpSp>
      <p:sp>
        <p:nvSpPr>
          <p:cNvPr id="61" name="Freeform 60"/>
          <p:cNvSpPr/>
          <p:nvPr/>
        </p:nvSpPr>
        <p:spPr>
          <a:xfrm>
            <a:off x="-1" y="3474310"/>
            <a:ext cx="5685601" cy="1785053"/>
          </a:xfrm>
          <a:custGeom>
            <a:avLst/>
            <a:gdLst>
              <a:gd name="connsiteX0" fmla="*/ 0 w 6376737"/>
              <a:gd name="connsiteY0" fmla="*/ 3128211 h 3128211"/>
              <a:gd name="connsiteX1" fmla="*/ 3681664 w 6376737"/>
              <a:gd name="connsiteY1" fmla="*/ 2021306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210803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6376737 w 6376737"/>
              <a:gd name="connsiteY2" fmla="*/ 0 h 3128211"/>
              <a:gd name="connsiteX0" fmla="*/ 0 w 6376737"/>
              <a:gd name="connsiteY0" fmla="*/ 3128211 h 3128211"/>
              <a:gd name="connsiteX1" fmla="*/ 3471111 w 6376737"/>
              <a:gd name="connsiteY1" fmla="*/ 2096503 h 3128211"/>
              <a:gd name="connsiteX2" fmla="*/ 3991174 w 6376737"/>
              <a:gd name="connsiteY2" fmla="*/ 1810893 h 3128211"/>
              <a:gd name="connsiteX3" fmla="*/ 6376737 w 6376737"/>
              <a:gd name="connsiteY3" fmla="*/ 0 h 3128211"/>
              <a:gd name="connsiteX0" fmla="*/ 0 w 3991174"/>
              <a:gd name="connsiteY0" fmla="*/ 1317318 h 1317318"/>
              <a:gd name="connsiteX1" fmla="*/ 3471111 w 3991174"/>
              <a:gd name="connsiteY1" fmla="*/ 285610 h 1317318"/>
              <a:gd name="connsiteX2" fmla="*/ 3991174 w 3991174"/>
              <a:gd name="connsiteY2" fmla="*/ 0 h 1317318"/>
              <a:gd name="connsiteX0" fmla="*/ 0 w 3991174"/>
              <a:gd name="connsiteY0" fmla="*/ 1317318 h 1317318"/>
              <a:gd name="connsiteX1" fmla="*/ 3991174 w 3991174"/>
              <a:gd name="connsiteY1" fmla="*/ 0 h 1317318"/>
              <a:gd name="connsiteX0" fmla="*/ 0 w 3991174"/>
              <a:gd name="connsiteY0" fmla="*/ 1317318 h 1317318"/>
              <a:gd name="connsiteX1" fmla="*/ 3991174 w 3991174"/>
              <a:gd name="connsiteY1" fmla="*/ 0 h 1317318"/>
              <a:gd name="connsiteX0" fmla="*/ 0 w 3991174"/>
              <a:gd name="connsiteY0" fmla="*/ 1317318 h 1317318"/>
              <a:gd name="connsiteX1" fmla="*/ 3991174 w 3991174"/>
              <a:gd name="connsiteY1" fmla="*/ 0 h 1317318"/>
              <a:gd name="connsiteX0" fmla="*/ 0 w 3991174"/>
              <a:gd name="connsiteY0" fmla="*/ 1317318 h 1317318"/>
              <a:gd name="connsiteX1" fmla="*/ 3991174 w 3991174"/>
              <a:gd name="connsiteY1" fmla="*/ 0 h 1317318"/>
              <a:gd name="connsiteX0" fmla="*/ 0 w 3795788"/>
              <a:gd name="connsiteY0" fmla="*/ 1185964 h 1185964"/>
              <a:gd name="connsiteX1" fmla="*/ 3795788 w 3795788"/>
              <a:gd name="connsiteY1" fmla="*/ 0 h 1185964"/>
              <a:gd name="connsiteX0" fmla="*/ 0 w 3795788"/>
              <a:gd name="connsiteY0" fmla="*/ 1185964 h 1185964"/>
              <a:gd name="connsiteX1" fmla="*/ 3795788 w 3795788"/>
              <a:gd name="connsiteY1" fmla="*/ 0 h 118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795788" h="1185964">
                <a:moveTo>
                  <a:pt x="0" y="1185964"/>
                </a:moveTo>
                <a:cubicBezTo>
                  <a:pt x="1019188" y="986284"/>
                  <a:pt x="2231273" y="819506"/>
                  <a:pt x="3795788" y="0"/>
                </a:cubicBezTo>
              </a:path>
            </a:pathLst>
          </a:cu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828800" y="3064240"/>
            <a:ext cx="1856854" cy="1828800"/>
            <a:chOff x="6925055" y="569033"/>
            <a:chExt cx="1856854" cy="735636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7839455" y="875548"/>
              <a:ext cx="1" cy="429121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925055" y="569033"/>
              <a:ext cx="1856854" cy="22284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400"/>
              <a:r>
                <a:rPr lang="en-US" b="1" dirty="0" smtClean="0">
                  <a:solidFill>
                    <a:srgbClr val="B5121B"/>
                  </a:solidFill>
                </a:rPr>
                <a:t>Intrusive</a:t>
              </a:r>
              <a:br>
                <a:rPr lang="en-US" b="1" dirty="0" smtClean="0">
                  <a:solidFill>
                    <a:srgbClr val="B5121B"/>
                  </a:solidFill>
                </a:rPr>
              </a:br>
              <a:r>
                <a:rPr lang="en-US" b="1" dirty="0" smtClean="0">
                  <a:solidFill>
                    <a:srgbClr val="B5121B"/>
                  </a:solidFill>
                </a:rPr>
                <a:t>Attacks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865039" y="2951504"/>
            <a:ext cx="642997" cy="967648"/>
            <a:chOff x="6666963" y="780641"/>
            <a:chExt cx="557300" cy="850642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6935705" y="1334501"/>
              <a:ext cx="8021" cy="29678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6666963" y="780641"/>
              <a:ext cx="557300" cy="32467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Advanced</a:t>
              </a:r>
            </a:p>
            <a:p>
              <a:pPr algn="ctr" defTabSz="914400"/>
              <a:r>
                <a:rPr lang="en-US" sz="1200" b="1" dirty="0" err="1" smtClean="0">
                  <a:solidFill>
                    <a:srgbClr val="3A4D59"/>
                  </a:solidFill>
                </a:rPr>
                <a:t>DDoS</a:t>
              </a:r>
              <a:endParaRPr lang="en-US" sz="1200" b="1" dirty="0" smtClean="0">
                <a:solidFill>
                  <a:srgbClr val="3A4D59"/>
                </a:solidFill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044342" y="2040157"/>
            <a:ext cx="903517" cy="1135904"/>
            <a:chOff x="6554050" y="853865"/>
            <a:chExt cx="783125" cy="998553"/>
          </a:xfrm>
        </p:grpSpPr>
        <p:cxnSp>
          <p:nvCxnSpPr>
            <p:cNvPr id="50" name="Straight Connector 49"/>
            <p:cNvCxnSpPr/>
            <p:nvPr/>
          </p:nvCxnSpPr>
          <p:spPr>
            <a:xfrm flipH="1">
              <a:off x="6935705" y="1555636"/>
              <a:ext cx="8021" cy="29678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6554050" y="853865"/>
              <a:ext cx="783125" cy="4870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Sophisticated</a:t>
              </a:r>
            </a:p>
            <a:p>
              <a:pPr algn="ctr" defTabSz="914400"/>
              <a:r>
                <a:rPr lang="en-US" sz="1200" b="1" dirty="0" smtClean="0">
                  <a:solidFill>
                    <a:srgbClr val="3A4D59"/>
                  </a:solidFill>
                </a:rPr>
                <a:t>Mobile</a:t>
              </a:r>
              <a:br>
                <a:rPr lang="en-US" sz="1200" b="1" dirty="0" smtClean="0">
                  <a:solidFill>
                    <a:srgbClr val="3A4D59"/>
                  </a:solidFill>
                </a:rPr>
              </a:br>
              <a:r>
                <a:rPr lang="en-US" sz="1200" b="1" dirty="0" smtClean="0">
                  <a:solidFill>
                    <a:srgbClr val="3A4D59"/>
                  </a:solidFill>
                </a:rPr>
                <a:t>Attacks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846104" y="1295400"/>
            <a:ext cx="1383496" cy="1042080"/>
            <a:chOff x="6768414" y="1054962"/>
            <a:chExt cx="1383496" cy="781560"/>
          </a:xfrm>
        </p:grpSpPr>
        <p:sp>
          <p:nvSpPr>
            <p:cNvPr id="54" name="TextBox 53"/>
            <p:cNvSpPr txBox="1"/>
            <p:nvPr/>
          </p:nvSpPr>
          <p:spPr>
            <a:xfrm>
              <a:off x="6768414" y="1054962"/>
              <a:ext cx="1383496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914400"/>
              <a:r>
                <a:rPr lang="en-US" sz="1200" b="1" dirty="0">
                  <a:solidFill>
                    <a:srgbClr val="3A4D59"/>
                  </a:solidFill>
                </a:rPr>
                <a:t>The </a:t>
              </a:r>
              <a:br>
                <a:rPr lang="en-US" sz="1200" b="1" dirty="0">
                  <a:solidFill>
                    <a:srgbClr val="3A4D59"/>
                  </a:solidFill>
                </a:rPr>
              </a:br>
              <a:r>
                <a:rPr lang="en-US" sz="1200" b="1" dirty="0">
                  <a:solidFill>
                    <a:srgbClr val="3A4D59"/>
                  </a:solidFill>
                </a:rPr>
                <a:t>U</a:t>
              </a:r>
              <a:r>
                <a:rPr lang="en-US" sz="1200" b="1" dirty="0" smtClean="0">
                  <a:solidFill>
                    <a:srgbClr val="3A4D59"/>
                  </a:solidFill>
                </a:rPr>
                <a:t>nknown??</a:t>
              </a:r>
              <a:endParaRPr lang="en-US" sz="1200" b="1" dirty="0">
                <a:solidFill>
                  <a:srgbClr val="3A4D59"/>
                </a:solidFill>
              </a:endParaRP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H="1">
              <a:off x="7503642" y="1583319"/>
              <a:ext cx="9254" cy="253203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987327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Unsuspecting woman 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420888"/>
            <a:ext cx="1515852" cy="3795162"/>
          </a:xfrm>
          <a:prstGeom prst="rect">
            <a:avLst/>
          </a:prstGeom>
        </p:spPr>
      </p:pic>
      <p:pic>
        <p:nvPicPr>
          <p:cNvPr id="14" name="Picture 13" descr="PalmPilot Ma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595" y="1702737"/>
            <a:ext cx="1408223" cy="4318551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659622" y="726311"/>
            <a:ext cx="7619999" cy="133453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ts val="6500"/>
              </a:lnSpc>
            </a:pPr>
            <a:r>
              <a:rPr lang="en-US" sz="6600" dirty="0" smtClean="0">
                <a:solidFill>
                  <a:srgbClr val="A6A6A6"/>
                </a:solidFill>
                <a:latin typeface="Arial" pitchFamily="34" charset="0"/>
                <a:cs typeface="Arial" pitchFamily="34" charset="0"/>
              </a:rPr>
              <a:t>As the world</a:t>
            </a:r>
            <a:endParaRPr lang="en-US" sz="6600" dirty="0">
              <a:solidFill>
                <a:srgbClr val="A6A6A6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2800" dirty="0">
                <a:latin typeface="Arial" pitchFamily="34" charset="0"/>
                <a:cs typeface="Arial" pitchFamily="34" charset="0"/>
              </a:rPr>
              <a:t>g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oes mobile cyber crime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will follow</a:t>
            </a:r>
          </a:p>
          <a:p>
            <a:pPr lvl="0"/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Hands ppt.png"/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t="-1" r="4545" b="13385"/>
          <a:stretch/>
        </p:blipFill>
        <p:spPr>
          <a:xfrm>
            <a:off x="-1" y="2845926"/>
            <a:ext cx="9144001" cy="3336036"/>
          </a:xfrm>
          <a:prstGeom prst="rect">
            <a:avLst/>
          </a:prstGeom>
        </p:spPr>
      </p:pic>
      <p:pic>
        <p:nvPicPr>
          <p:cNvPr id="2" name="Picture 1" descr="Hand reaching in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32"/>
          <a:stretch/>
        </p:blipFill>
        <p:spPr>
          <a:xfrm>
            <a:off x="6732240" y="620688"/>
            <a:ext cx="2411760" cy="2088232"/>
          </a:xfrm>
          <a:prstGeom prst="rect">
            <a:avLst/>
          </a:prstGeom>
          <a:ln>
            <a:noFill/>
          </a:ln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0" y="1988840"/>
            <a:ext cx="2448272" cy="45365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US" sz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83568" y="5301208"/>
            <a:ext cx="6192688" cy="72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ts val="6500"/>
              </a:lnSpc>
            </a:pPr>
            <a:r>
              <a:rPr lang="en-US" sz="16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TREND1 INTH3WILD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792" y="184666"/>
            <a:ext cx="8287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http://www.emc.com/collateral/fraud-report/current-state-cybercrime-2013.pdf</a:t>
            </a:r>
          </a:p>
        </p:txBody>
      </p:sp>
    </p:spTree>
    <p:extLst>
      <p:ext uri="{BB962C8B-B14F-4D97-AF65-F5344CB8AC3E}">
        <p14:creationId xmlns:p14="http://schemas.microsoft.com/office/powerpoint/2010/main" val="378141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vitization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40"/>
          <a:stretch/>
        </p:blipFill>
        <p:spPr>
          <a:xfrm>
            <a:off x="6146" y="332656"/>
            <a:ext cx="9043397" cy="5851267"/>
          </a:xfrm>
          <a:prstGeom prst="rect">
            <a:avLst/>
          </a:prstGeom>
        </p:spPr>
      </p:pic>
      <p:sp>
        <p:nvSpPr>
          <p:cNvPr id="2" name="Content Placeholder 2"/>
          <p:cNvSpPr txBox="1">
            <a:spLocks/>
          </p:cNvSpPr>
          <p:nvPr/>
        </p:nvSpPr>
        <p:spPr>
          <a:xfrm>
            <a:off x="612931" y="582687"/>
            <a:ext cx="7619999" cy="297497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 sz="6600" dirty="0" smtClean="0">
                <a:solidFill>
                  <a:srgbClr val="A6A6A6"/>
                </a:solidFill>
                <a:latin typeface="Arial" pitchFamily="34" charset="0"/>
                <a:cs typeface="Arial" pitchFamily="34" charset="0"/>
              </a:rPr>
              <a:t>World wide</a:t>
            </a:r>
          </a:p>
          <a:p>
            <a:pPr lvl="0"/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Trojans are going deeper underground</a:t>
            </a:r>
          </a:p>
          <a:p>
            <a:pPr lvl="0"/>
            <a:endParaRPr lang="en-US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/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988840"/>
            <a:ext cx="2448272" cy="45365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US" sz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39552" y="4797152"/>
            <a:ext cx="6192688" cy="72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ts val="6500"/>
              </a:lnSpc>
            </a:pPr>
            <a:r>
              <a:rPr lang="en-US" sz="1600" b="1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TREND2 INTH3WILD</a:t>
            </a:r>
          </a:p>
        </p:txBody>
      </p:sp>
    </p:spTree>
    <p:extLst>
      <p:ext uri="{BB962C8B-B14F-4D97-AF65-F5344CB8AC3E}">
        <p14:creationId xmlns:p14="http://schemas.microsoft.com/office/powerpoint/2010/main" val="1701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onymous_addition.png"/>
          <p:cNvPicPr>
            <a:picLocks noChangeAspect="1"/>
          </p:cNvPicPr>
          <p:nvPr/>
        </p:nvPicPr>
        <p:blipFill>
          <a:blip r:embed="rId3" cstate="print">
            <a:alphaModFix amt="7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040" y="1832389"/>
            <a:ext cx="6566629" cy="3828859"/>
          </a:xfrm>
          <a:prstGeom prst="rect">
            <a:avLst/>
          </a:prstGeom>
        </p:spPr>
      </p:pic>
      <p:sp>
        <p:nvSpPr>
          <p:cNvPr id="2" name="Content Placeholder 2"/>
          <p:cNvSpPr txBox="1">
            <a:spLocks/>
          </p:cNvSpPr>
          <p:nvPr/>
        </p:nvSpPr>
        <p:spPr>
          <a:xfrm>
            <a:off x="648332" y="562635"/>
            <a:ext cx="6255932" cy="297497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 sz="6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Hacktivism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and the ever targeted enterprise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/>
          <a:srcRect l="12141" t="-1" r="7238" b="47246"/>
          <a:stretch/>
        </p:blipFill>
        <p:spPr>
          <a:xfrm>
            <a:off x="-1" y="2564904"/>
            <a:ext cx="9144001" cy="3615763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0" y="1988840"/>
            <a:ext cx="2448272" cy="45365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US" sz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11560" y="4365104"/>
            <a:ext cx="6192688" cy="72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ts val="65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TREND3 INTH3WILD</a:t>
            </a:r>
          </a:p>
        </p:txBody>
      </p:sp>
    </p:spTree>
    <p:extLst>
      <p:ext uri="{BB962C8B-B14F-4D97-AF65-F5344CB8AC3E}">
        <p14:creationId xmlns:p14="http://schemas.microsoft.com/office/powerpoint/2010/main" val="64206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659498" y="574942"/>
            <a:ext cx="7134955" cy="297497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 sz="6600" dirty="0" smtClean="0">
                <a:solidFill>
                  <a:srgbClr val="A6A6A6"/>
                </a:solidFill>
                <a:latin typeface="Arial" pitchFamily="34" charset="0"/>
                <a:cs typeface="Arial" pitchFamily="34" charset="0"/>
              </a:rPr>
              <a:t>Account takeover</a:t>
            </a:r>
            <a:r>
              <a:rPr lang="en-US" sz="2800" dirty="0" smtClean="0">
                <a:solidFill>
                  <a:srgbClr val="A6A6A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rgbClr val="A6A6A6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and increasing use of manual assisted</a:t>
            </a:r>
          </a:p>
          <a:p>
            <a:pPr lvl="0"/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cyber attacks</a:t>
            </a:r>
          </a:p>
        </p:txBody>
      </p:sp>
      <p:pic>
        <p:nvPicPr>
          <p:cNvPr id="3" name="Picture 2" descr="Manually assisted attacks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36" b="3185"/>
          <a:stretch/>
        </p:blipFill>
        <p:spPr>
          <a:xfrm>
            <a:off x="3717674" y="1134513"/>
            <a:ext cx="5436096" cy="5733256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0" y="1988840"/>
            <a:ext cx="2448272" cy="45365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US" sz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11560" y="4365104"/>
            <a:ext cx="6192688" cy="72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ts val="6500"/>
              </a:lnSpc>
            </a:pPr>
            <a:r>
              <a:rPr lang="en-US" sz="1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TREND4 INTH3WILD</a:t>
            </a:r>
          </a:p>
        </p:txBody>
      </p:sp>
    </p:spTree>
    <p:extLst>
      <p:ext uri="{BB962C8B-B14F-4D97-AF65-F5344CB8AC3E}">
        <p14:creationId xmlns:p14="http://schemas.microsoft.com/office/powerpoint/2010/main" val="262493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rawling Zombie.png"/>
          <p:cNvPicPr>
            <a:picLocks noChangeAspect="1"/>
          </p:cNvPicPr>
          <p:nvPr/>
        </p:nvPicPr>
        <p:blipFill rotWithShape="1">
          <a:blip r:embed="rId3" cstate="print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58" b="10649"/>
          <a:stretch/>
        </p:blipFill>
        <p:spPr>
          <a:xfrm>
            <a:off x="-16192" y="3306284"/>
            <a:ext cx="2352087" cy="2105665"/>
          </a:xfrm>
          <a:prstGeom prst="rect">
            <a:avLst/>
          </a:prstGeom>
        </p:spPr>
      </p:pic>
      <p:pic>
        <p:nvPicPr>
          <p:cNvPr id="11" name="Picture 10" descr="Zombie.png"/>
          <p:cNvPicPr>
            <a:picLocks noChangeAspect="1"/>
          </p:cNvPicPr>
          <p:nvPr/>
        </p:nvPicPr>
        <p:blipFill rotWithShape="1">
          <a:blip r:embed="rId4" cstate="print">
            <a:alphaModFix amt="8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90" b="-867"/>
          <a:stretch/>
        </p:blipFill>
        <p:spPr>
          <a:xfrm>
            <a:off x="6651481" y="1101990"/>
            <a:ext cx="2529031" cy="5085450"/>
          </a:xfrm>
          <a:prstGeom prst="rect">
            <a:avLst/>
          </a:prstGeom>
        </p:spPr>
      </p:pic>
      <p:sp>
        <p:nvSpPr>
          <p:cNvPr id="3" name="Content Placeholder 2"/>
          <p:cNvSpPr txBox="1">
            <a:spLocks/>
          </p:cNvSpPr>
          <p:nvPr/>
        </p:nvSpPr>
        <p:spPr>
          <a:xfrm>
            <a:off x="652086" y="410642"/>
            <a:ext cx="7339792" cy="249885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US" sz="6600" dirty="0" smtClean="0">
                <a:solidFill>
                  <a:srgbClr val="A6A6A6"/>
                </a:solidFill>
                <a:latin typeface="Arial" pitchFamily="34" charset="0"/>
                <a:cs typeface="Arial" pitchFamily="34" charset="0"/>
              </a:rPr>
              <a:t>Fraud-as-a-Service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Cybercriminals increase effectiveness of 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attacks - even leverage big data principles</a:t>
            </a:r>
            <a:endParaRPr lang="en-US" sz="28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 descr="Leveraging big data4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5" b="45249"/>
          <a:stretch/>
        </p:blipFill>
        <p:spPr>
          <a:xfrm>
            <a:off x="-36512" y="2626954"/>
            <a:ext cx="9180512" cy="355371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0" y="1988840"/>
            <a:ext cx="2448272" cy="45365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US" sz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11560" y="4725144"/>
            <a:ext cx="6192688" cy="7200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>
              <a:lnSpc>
                <a:spcPts val="6500"/>
              </a:lnSpc>
            </a:pP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TREND5 INTH3WILD</a:t>
            </a:r>
          </a:p>
        </p:txBody>
      </p:sp>
    </p:spTree>
    <p:extLst>
      <p:ext uri="{BB962C8B-B14F-4D97-AF65-F5344CB8AC3E}">
        <p14:creationId xmlns:p14="http://schemas.microsoft.com/office/powerpoint/2010/main" val="261544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Security Is Not Working </a:t>
            </a:r>
            <a:endParaRPr lang="en-US" dirty="0"/>
          </a:p>
        </p:txBody>
      </p:sp>
      <p:sp>
        <p:nvSpPr>
          <p:cNvPr id="25" name="TextBox 42"/>
          <p:cNvSpPr txBox="1">
            <a:spLocks noChangeArrowheads="1"/>
          </p:cNvSpPr>
          <p:nvPr/>
        </p:nvSpPr>
        <p:spPr bwMode="auto">
          <a:xfrm>
            <a:off x="309577" y="5829643"/>
            <a:ext cx="3962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5F5F5F"/>
                </a:solidFill>
                <a:latin typeface="Arial" charset="0"/>
              </a:rPr>
              <a:t>Source: </a:t>
            </a:r>
            <a:r>
              <a:rPr lang="en-US" sz="1000" dirty="0" smtClean="0">
                <a:solidFill>
                  <a:srgbClr val="5F5F5F"/>
                </a:solidFill>
                <a:latin typeface="Arial" charset="0"/>
              </a:rPr>
              <a:t>Verizon 2013 Data Breach Investigations Report</a:t>
            </a:r>
            <a:endParaRPr lang="en-US" sz="1000" dirty="0">
              <a:solidFill>
                <a:srgbClr val="5F5F5F"/>
              </a:solidFill>
              <a:latin typeface="Arial" charset="0"/>
            </a:endParaRPr>
          </a:p>
        </p:txBody>
      </p:sp>
      <p:sp>
        <p:nvSpPr>
          <p:cNvPr id="57" name="Rectangle 31"/>
          <p:cNvSpPr>
            <a:spLocks noChangeArrowheads="1"/>
          </p:cNvSpPr>
          <p:nvPr/>
        </p:nvSpPr>
        <p:spPr bwMode="auto">
          <a:xfrm>
            <a:off x="805369" y="4563146"/>
            <a:ext cx="330955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srgbClr val="D52B1E"/>
                </a:solidFill>
                <a:latin typeface="MetaBoldLF-Roman" pitchFamily="34" charset="0"/>
              </a:rPr>
              <a:t>97% </a:t>
            </a:r>
            <a:r>
              <a:rPr lang="en-US" sz="1600" dirty="0" smtClean="0">
                <a:solidFill>
                  <a:srgbClr val="5F5F5F"/>
                </a:solidFill>
                <a:latin typeface="MetaBoldLF-Roman" pitchFamily="34" charset="0"/>
              </a:rPr>
              <a:t>of breaches led to compromise within “days” or less with </a:t>
            </a:r>
            <a:r>
              <a:rPr lang="en-US" sz="1600" dirty="0" smtClean="0">
                <a:solidFill>
                  <a:srgbClr val="D52B1E"/>
                </a:solidFill>
                <a:latin typeface="MetaBoldLF-Roman" pitchFamily="34" charset="0"/>
              </a:rPr>
              <a:t>72%</a:t>
            </a:r>
            <a:r>
              <a:rPr lang="en-US" sz="1600" dirty="0" smtClean="0">
                <a:solidFill>
                  <a:srgbClr val="5F5F5F"/>
                </a:solidFill>
                <a:latin typeface="MetaBoldLF-Roman" pitchFamily="34" charset="0"/>
              </a:rPr>
              <a:t> leading to data exfiltration in the same time</a:t>
            </a:r>
            <a:endParaRPr lang="en-US" sz="1600" dirty="0">
              <a:solidFill>
                <a:srgbClr val="5F5F5F"/>
              </a:solidFill>
              <a:latin typeface="MetaBoldLF-Roman" pitchFamily="34" charset="0"/>
            </a:endParaRP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>
            <a:off x="5435369" y="4566131"/>
            <a:ext cx="26431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srgbClr val="D52B1E"/>
                </a:solidFill>
                <a:latin typeface="MetaBoldLF-Roman" pitchFamily="34" charset="0"/>
              </a:rPr>
              <a:t>78% </a:t>
            </a:r>
            <a:r>
              <a:rPr lang="en-US" sz="1600" dirty="0" smtClean="0">
                <a:solidFill>
                  <a:srgbClr val="5F5F5F"/>
                </a:solidFill>
                <a:latin typeface="MetaBoldLF-Roman" pitchFamily="34" charset="0"/>
              </a:rPr>
              <a:t>of breaches took “weeks” or more to discover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 smtClean="0">
                <a:solidFill>
                  <a:srgbClr val="FF0000"/>
                </a:solidFill>
                <a:latin typeface="MetaBoldLF-Roman" pitchFamily="34" charset="0"/>
              </a:rPr>
              <a:t>66%</a:t>
            </a:r>
            <a:r>
              <a:rPr lang="en-US" sz="1600" dirty="0" smtClean="0">
                <a:solidFill>
                  <a:srgbClr val="5F5F5F"/>
                </a:solidFill>
                <a:latin typeface="MetaBoldLF-Roman" pitchFamily="34" charset="0"/>
              </a:rPr>
              <a:t> took “months or more” </a:t>
            </a:r>
            <a:endParaRPr lang="en-US" sz="1600" dirty="0">
              <a:solidFill>
                <a:srgbClr val="5F5F5F"/>
              </a:solidFill>
              <a:latin typeface="MetaBoldLF-Roman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076" y="1844987"/>
            <a:ext cx="3777772" cy="23799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farm5.static.flickr.com/4098/4857101224_614d21aecd_z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1514" y="1862258"/>
            <a:ext cx="3555488" cy="2366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3696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8410575" cy="2444751"/>
          </a:xfrm>
        </p:spPr>
        <p:txBody>
          <a:bodyPr/>
          <a:lstStyle/>
          <a:p>
            <a:r>
              <a:rPr lang="en-US" sz="2400" dirty="0" smtClean="0"/>
              <a:t>“…prevention and preventative security controls will fail.  Prevention fails on a daily basis at many organizations; it will suffice to look at antivirus tools and contrast their 99%-plus deployment rates with widespread ongoing malware infection rates.”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33400" y="51816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Security Incident Response in the Age of APT, Dr. Anton </a:t>
            </a:r>
            <a:r>
              <a:rPr lang="en-US" dirty="0" err="1" smtClean="0"/>
              <a:t>Chuvakin</a:t>
            </a:r>
            <a:r>
              <a:rPr lang="en-US" dirty="0" smtClean="0"/>
              <a:t>, Gartner, September 25,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7001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Risk managed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9" b="2245"/>
          <a:stretch/>
        </p:blipFill>
        <p:spPr>
          <a:xfrm>
            <a:off x="0" y="1"/>
            <a:ext cx="9144000" cy="6155103"/>
          </a:xfrm>
          <a:prstGeom prst="rect">
            <a:avLst/>
          </a:prstGeom>
        </p:spPr>
      </p:pic>
      <p:sp>
        <p:nvSpPr>
          <p:cNvPr id="14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Intelligence is the Game Changer</a:t>
            </a:r>
          </a:p>
        </p:txBody>
      </p:sp>
    </p:spTree>
    <p:extLst>
      <p:ext uri="{BB962C8B-B14F-4D97-AF65-F5344CB8AC3E}">
        <p14:creationId xmlns:p14="http://schemas.microsoft.com/office/powerpoint/2010/main" val="191302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New Security Approach Is Required</a:t>
            </a:r>
            <a:endParaRPr lang="en-US" dirty="0"/>
          </a:p>
        </p:txBody>
      </p:sp>
      <p:pic>
        <p:nvPicPr>
          <p:cNvPr id="13" name="Picture 12" descr="PLATFORM2.pn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975" y="1377537"/>
            <a:ext cx="3894516" cy="1919816"/>
          </a:xfrm>
          <a:prstGeom prst="rect">
            <a:avLst/>
          </a:prstGeom>
        </p:spPr>
      </p:pic>
      <p:pic>
        <p:nvPicPr>
          <p:cNvPr id="14" name="Picture 13" descr="PLATFORM2.png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25" y="1360604"/>
            <a:ext cx="3894516" cy="19198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89366" y="3470805"/>
            <a:ext cx="2426433" cy="206825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>
                <a:solidFill>
                  <a:schemeClr val="bg2"/>
                </a:solidFill>
              </a:rPr>
              <a:t>IT CONTROLLED</a:t>
            </a:r>
          </a:p>
          <a:p>
            <a:pPr algn="ctr">
              <a:lnSpc>
                <a:spcPct val="120000"/>
              </a:lnSpc>
            </a:pPr>
            <a:r>
              <a:rPr lang="en-US" sz="1600" dirty="0" smtClean="0">
                <a:solidFill>
                  <a:schemeClr val="bg2"/>
                </a:solidFill>
              </a:rPr>
              <a:t>PERIMETER-BOUND</a:t>
            </a:r>
          </a:p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bg2"/>
              </a:solidFill>
            </a:endParaRPr>
          </a:p>
          <a:p>
            <a:pPr algn="ctr"/>
            <a:r>
              <a:rPr lang="en-US" sz="2400" b="1" dirty="0">
                <a:solidFill>
                  <a:schemeClr val="tx2"/>
                </a:solidFill>
              </a:rPr>
              <a:t>PREVENTION</a:t>
            </a:r>
          </a:p>
          <a:p>
            <a:pPr algn="ctr"/>
            <a:r>
              <a:rPr lang="en-US" sz="2400" dirty="0">
                <a:solidFill>
                  <a:schemeClr val="bg2"/>
                </a:solidFill>
              </a:rPr>
              <a:t>SIGNATURE-BASED</a:t>
            </a:r>
          </a:p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75828" y="1574552"/>
            <a:ext cx="1839414" cy="369332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60007" dist="139700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3</a:t>
            </a:r>
            <a:r>
              <a:rPr lang="en-US" sz="2400" b="1" baseline="30000" dirty="0" smtClean="0">
                <a:effectLst>
                  <a:outerShdw blurRad="60007" dist="139700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RD</a:t>
            </a:r>
            <a:r>
              <a:rPr lang="en-US" sz="2400" b="1" dirty="0" smtClean="0">
                <a:effectLst>
                  <a:outerShdw blurRad="60007" dist="139700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PLATFORM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78174" y="1574552"/>
            <a:ext cx="1858650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0000"/>
                </a:solidFill>
                <a:effectLst>
                  <a:outerShdw blurRad="60007" dist="139700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2</a:t>
            </a:r>
            <a:r>
              <a:rPr lang="en-US" sz="2400" b="1" baseline="30000" dirty="0" smtClean="0">
                <a:solidFill>
                  <a:srgbClr val="000000"/>
                </a:solidFill>
                <a:effectLst>
                  <a:outerShdw blurRad="60007" dist="139700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ND</a:t>
            </a:r>
            <a:r>
              <a:rPr lang="en-US" sz="2400" b="1" dirty="0" smtClean="0">
                <a:solidFill>
                  <a:srgbClr val="000000"/>
                </a:solidFill>
                <a:effectLst>
                  <a:outerShdw blurRad="60007" dist="139700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 PLATFORM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4637" y="2074233"/>
            <a:ext cx="4474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Mobile    Cloud     Big Data    Social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</a:rPr>
              <a:t/>
            </a:r>
            <a:b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</a:rPr>
            </a:b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B5121B"/>
                </a:solidFill>
                <a:effectLst/>
                <a:uLnTx/>
                <a:uFillTx/>
              </a:rPr>
              <a:t>Mobile Devices</a:t>
            </a: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B5121B"/>
              </a:solidFill>
              <a:effectLst/>
              <a:uLnTx/>
              <a:uFillTx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987" y="2138607"/>
            <a:ext cx="4474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LAN/Internet    Client/Server</a:t>
            </a:r>
            <a:r>
              <a:rPr lang="en-US" sz="1200" kern="0" dirty="0">
                <a:solidFill>
                  <a:srgbClr val="FFFFFF">
                    <a:lumMod val="50000"/>
                  </a:srgbClr>
                </a:solidFill>
              </a:rPr>
              <a:t/>
            </a:r>
            <a:br>
              <a:rPr lang="en-US" sz="1200" kern="0" dirty="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600" b="1" kern="0" dirty="0">
                <a:solidFill>
                  <a:srgbClr val="B5121B"/>
                </a:solidFill>
              </a:rPr>
              <a:t>PC</a:t>
            </a:r>
            <a:endParaRPr lang="en-US" sz="1200" b="1" kern="0" dirty="0">
              <a:solidFill>
                <a:srgbClr val="B5121B"/>
              </a:solidFill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3619203" y="2969400"/>
            <a:ext cx="1847113" cy="278194"/>
          </a:xfrm>
          <a:prstGeom prst="triangle">
            <a:avLst/>
          </a:prstGeom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5346301" y="3475012"/>
            <a:ext cx="3298467" cy="26838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 smtClean="0">
                <a:solidFill>
                  <a:schemeClr val="bg2"/>
                </a:solidFill>
              </a:rPr>
              <a:t>USER-CENTRIC</a:t>
            </a:r>
          </a:p>
          <a:p>
            <a:pPr algn="ctr">
              <a:lnSpc>
                <a:spcPct val="120000"/>
              </a:lnSpc>
            </a:pPr>
            <a:r>
              <a:rPr lang="en-US" sz="1600" dirty="0" smtClean="0">
                <a:solidFill>
                  <a:schemeClr val="bg2"/>
                </a:solidFill>
              </a:rPr>
              <a:t>BORDERLESS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2"/>
              </a:solidFill>
            </a:endParaRPr>
          </a:p>
          <a:p>
            <a:pPr algn="ctr"/>
            <a:r>
              <a:rPr lang="en-US" sz="2400" b="1" dirty="0" smtClean="0">
                <a:solidFill>
                  <a:schemeClr val="tx2"/>
                </a:solidFill>
              </a:rPr>
              <a:t>DETECTION</a:t>
            </a:r>
          </a:p>
          <a:p>
            <a:pPr algn="ctr"/>
            <a:r>
              <a:rPr lang="en-US" sz="2400" dirty="0" smtClean="0">
                <a:solidFill>
                  <a:schemeClr val="bg2"/>
                </a:solidFill>
              </a:rPr>
              <a:t>INTELLIGENCE-DRIVEN</a:t>
            </a:r>
            <a:endParaRPr lang="en-US" sz="2400" dirty="0">
              <a:solidFill>
                <a:schemeClr val="bg2"/>
              </a:solidFill>
            </a:endParaRPr>
          </a:p>
          <a:p>
            <a:pPr algn="ctr"/>
            <a:endParaRPr lang="en-US" sz="2400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75874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gray">
          <a:xfrm rot="10800000" flipH="1" flipV="1">
            <a:off x="0" y="3066279"/>
            <a:ext cx="9144000" cy="1123951"/>
          </a:xfrm>
          <a:prstGeom prst="rect">
            <a:avLst/>
          </a:prstGeom>
          <a:gradFill flip="none" rotWithShape="1">
            <a:gsLst>
              <a:gs pos="0">
                <a:srgbClr val="3A4D59">
                  <a:alpha val="40000"/>
                </a:srgbClr>
              </a:gs>
              <a:gs pos="11000">
                <a:srgbClr val="3A4D59">
                  <a:alpha val="20000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 defTabSz="914400" eaLnBrk="0" hangingPunct="0">
              <a:defRPr/>
            </a:pPr>
            <a:endParaRPr lang="en-US" sz="2400" b="1" kern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722319"/>
            <a:ext cx="9144000" cy="1301244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 bwMode="gray">
          <a:xfrm rot="10800000">
            <a:off x="0" y="1437431"/>
            <a:ext cx="9144000" cy="247652"/>
          </a:xfrm>
          <a:prstGeom prst="rect">
            <a:avLst/>
          </a:prstGeom>
          <a:gradFill flip="none" rotWithShape="1">
            <a:gsLst>
              <a:gs pos="0">
                <a:srgbClr val="3A4D59">
                  <a:alpha val="40000"/>
                </a:srgbClr>
              </a:gs>
              <a:gs pos="11000">
                <a:srgbClr val="3A4D59">
                  <a:alpha val="20000"/>
                </a:srgbClr>
              </a:gs>
              <a:gs pos="100000">
                <a:srgbClr val="FFFFFF"/>
              </a:gs>
            </a:gsLst>
            <a:lin ang="5400000" scaled="1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algn="ctr" defTabSz="914400" eaLnBrk="0" hangingPunct="0">
              <a:defRPr/>
            </a:pPr>
            <a:endParaRPr lang="en-US" sz="2400" b="1" kern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873" y="3375899"/>
            <a:ext cx="4114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defTabSz="914400">
              <a:spcBef>
                <a:spcPts val="1200"/>
              </a:spcBef>
              <a:buClr>
                <a:srgbClr val="B5121B"/>
              </a:buClr>
              <a:buFont typeface="Wingdings" pitchFamily="2" charset="2"/>
              <a:buChar char=""/>
            </a:pPr>
            <a:r>
              <a:rPr lang="en-US" sz="2200" dirty="0" smtClean="0">
                <a:solidFill>
                  <a:srgbClr val="4D4D4D"/>
                </a:solidFill>
              </a:rPr>
              <a:t>Perimeter-based</a:t>
            </a:r>
            <a:endParaRPr lang="en-US" sz="2200" dirty="0">
              <a:solidFill>
                <a:srgbClr val="4D4D4D"/>
              </a:solidFill>
            </a:endParaRPr>
          </a:p>
          <a:p>
            <a:pPr marL="228600" indent="-228600" defTabSz="914400">
              <a:spcBef>
                <a:spcPts val="1200"/>
              </a:spcBef>
              <a:buClr>
                <a:srgbClr val="B5121B"/>
              </a:buClr>
              <a:buFont typeface="Wingdings" pitchFamily="2" charset="2"/>
              <a:buChar char=""/>
            </a:pPr>
            <a:r>
              <a:rPr lang="en-US" sz="2200" dirty="0" smtClean="0">
                <a:solidFill>
                  <a:srgbClr val="4D4D4D"/>
                </a:solidFill>
              </a:rPr>
              <a:t>Static Controls</a:t>
            </a:r>
            <a:endParaRPr lang="en-US" sz="2200" dirty="0">
              <a:solidFill>
                <a:srgbClr val="4D4D4D"/>
              </a:solidFill>
            </a:endParaRPr>
          </a:p>
          <a:p>
            <a:pPr marL="228600" indent="-228600" defTabSz="914400">
              <a:spcBef>
                <a:spcPts val="1200"/>
              </a:spcBef>
              <a:buClr>
                <a:srgbClr val="B5121B"/>
              </a:buClr>
              <a:buFont typeface="Wingdings" pitchFamily="2" charset="2"/>
              <a:buChar char=""/>
            </a:pPr>
            <a:r>
              <a:rPr lang="en-US" sz="2200" dirty="0" err="1" smtClean="0">
                <a:solidFill>
                  <a:srgbClr val="4D4D4D"/>
                </a:solidFill>
              </a:rPr>
              <a:t>Siloed</a:t>
            </a:r>
            <a:r>
              <a:rPr lang="en-US" sz="2200" dirty="0" smtClean="0">
                <a:solidFill>
                  <a:srgbClr val="4D4D4D"/>
                </a:solidFill>
              </a:rPr>
              <a:t> Management System</a:t>
            </a:r>
            <a:endParaRPr lang="en-US" sz="2200" dirty="0">
              <a:solidFill>
                <a:srgbClr val="4D4D4D"/>
              </a:solidFill>
            </a:endParaRPr>
          </a:p>
        </p:txBody>
      </p:sp>
      <p:sp>
        <p:nvSpPr>
          <p:cNvPr id="9" name="Round Same Side Corner Rectangle 8"/>
          <p:cNvSpPr/>
          <p:nvPr/>
        </p:nvSpPr>
        <p:spPr>
          <a:xfrm>
            <a:off x="685800" y="2634555"/>
            <a:ext cx="1600200" cy="397567"/>
          </a:xfrm>
          <a:prstGeom prst="round2SameRect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4D4D4D"/>
                </a:solidFill>
              </a:rPr>
              <a:t>Historical</a:t>
            </a:r>
            <a:endParaRPr lang="en-US" sz="2800" dirty="0">
              <a:solidFill>
                <a:srgbClr val="B5121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48979" y="1881787"/>
            <a:ext cx="1458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/>
            <a:r>
              <a:rPr lang="en-US" sz="2800" dirty="0" smtClean="0">
                <a:solidFill>
                  <a:srgbClr val="FFFFFF"/>
                </a:solidFill>
              </a:rPr>
              <a:t>Reactive</a:t>
            </a:r>
            <a:endParaRPr lang="en-US" sz="4800" dirty="0" smtClean="0">
              <a:solidFill>
                <a:srgbClr val="FFFFFF"/>
              </a:solidFill>
            </a:endParaRPr>
          </a:p>
        </p:txBody>
      </p:sp>
      <p:sp>
        <p:nvSpPr>
          <p:cNvPr id="11" name="Down Arrow 10"/>
          <p:cNvSpPr>
            <a:spLocks noChangeAspect="1"/>
          </p:cNvSpPr>
          <p:nvPr/>
        </p:nvSpPr>
        <p:spPr>
          <a:xfrm rot="16200000">
            <a:off x="3857641" y="1937420"/>
            <a:ext cx="427888" cy="827970"/>
          </a:xfrm>
          <a:prstGeom prst="downArrow">
            <a:avLst>
              <a:gd name="adj1" fmla="val 61858"/>
              <a:gd name="adj2" fmla="val 56757"/>
            </a:avLst>
          </a:prstGeom>
          <a:solidFill>
            <a:schemeClr val="bg1">
              <a:lumMod val="95000"/>
            </a:schemeClr>
          </a:solidFill>
          <a:ln w="12700"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57802" y="1881787"/>
            <a:ext cx="29928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en-US" sz="2800" dirty="0" smtClean="0">
                <a:solidFill>
                  <a:srgbClr val="FFFFFF"/>
                </a:solidFill>
              </a:rPr>
              <a:t>Intelligence Driven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29200" y="3370446"/>
            <a:ext cx="4114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defTabSz="914400">
              <a:spcBef>
                <a:spcPts val="1200"/>
              </a:spcBef>
              <a:buClr>
                <a:srgbClr val="B5121B"/>
              </a:buClr>
              <a:buFont typeface="Wingdings" pitchFamily="2" charset="2"/>
              <a:buChar char=""/>
            </a:pPr>
            <a:r>
              <a:rPr lang="en-US" sz="2200" dirty="0">
                <a:solidFill>
                  <a:srgbClr val="4D4D4D"/>
                </a:solidFill>
              </a:rPr>
              <a:t>Risk-based</a:t>
            </a:r>
          </a:p>
          <a:p>
            <a:pPr marL="228600" indent="-228600" defTabSz="914400">
              <a:spcBef>
                <a:spcPts val="1200"/>
              </a:spcBef>
              <a:buClr>
                <a:srgbClr val="B5121B"/>
              </a:buClr>
              <a:buFont typeface="Wingdings" pitchFamily="2" charset="2"/>
              <a:buChar char=""/>
            </a:pPr>
            <a:r>
              <a:rPr lang="en-US" sz="2200" dirty="0" smtClean="0">
                <a:solidFill>
                  <a:srgbClr val="4D4D4D"/>
                </a:solidFill>
              </a:rPr>
              <a:t>Dynamic/Agile Controls</a:t>
            </a:r>
            <a:endParaRPr lang="en-US" sz="2200" dirty="0">
              <a:solidFill>
                <a:srgbClr val="4D4D4D"/>
              </a:solidFill>
            </a:endParaRPr>
          </a:p>
          <a:p>
            <a:pPr marL="228600" indent="-228600" defTabSz="914400">
              <a:spcBef>
                <a:spcPts val="1200"/>
              </a:spcBef>
              <a:buClr>
                <a:srgbClr val="B5121B"/>
              </a:buClr>
              <a:buFont typeface="Wingdings" pitchFamily="2" charset="2"/>
              <a:buChar char=""/>
            </a:pPr>
            <a:r>
              <a:rPr lang="en-US" sz="2200" dirty="0" smtClean="0">
                <a:solidFill>
                  <a:srgbClr val="4D4D4D"/>
                </a:solidFill>
              </a:rPr>
              <a:t>Contextual/Interactive Management System</a:t>
            </a:r>
            <a:endParaRPr lang="en-US" sz="2200" dirty="0">
              <a:solidFill>
                <a:srgbClr val="4D4D4D"/>
              </a:solidFill>
            </a:endParaRPr>
          </a:p>
        </p:txBody>
      </p:sp>
      <p:sp>
        <p:nvSpPr>
          <p:cNvPr id="14" name="Title 40"/>
          <p:cNvSpPr txBox="1">
            <a:spLocks/>
          </p:cNvSpPr>
          <p:nvPr/>
        </p:nvSpPr>
        <p:spPr>
          <a:xfrm>
            <a:off x="366714" y="557528"/>
            <a:ext cx="8410575" cy="61383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2C95DD"/>
                </a:solidFill>
                <a:latin typeface="MetaNormalLF-Roman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5121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Shift in Security Models</a:t>
            </a:r>
            <a:endParaRPr lang="en-US" dirty="0">
              <a:solidFill>
                <a:srgbClr val="B5121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itle 104"/>
          <p:cNvSpPr txBox="1">
            <a:spLocks/>
          </p:cNvSpPr>
          <p:nvPr/>
        </p:nvSpPr>
        <p:spPr bwMode="gray">
          <a:xfrm>
            <a:off x="747714" y="1223062"/>
            <a:ext cx="1652587" cy="613833"/>
          </a:xfrm>
          <a:prstGeom prst="rect">
            <a:avLst/>
          </a:prstGeom>
          <a:noFill/>
        </p:spPr>
        <p:txBody>
          <a:bodyPr lIns="0" tIns="0" rIns="0" bIns="0" anchor="t" anchorCtr="0"/>
          <a:lstStyle/>
          <a:p>
            <a:pPr defTabSz="914400">
              <a:lnSpc>
                <a:spcPct val="90000"/>
              </a:lnSpc>
              <a:spcBef>
                <a:spcPct val="0"/>
              </a:spcBef>
            </a:pPr>
            <a:endParaRPr lang="en-US" sz="3200" dirty="0">
              <a:solidFill>
                <a:srgbClr val="B5121B"/>
              </a:solidFill>
              <a:ea typeface="+mj-ea"/>
              <a:cs typeface="+mj-cs"/>
            </a:endParaRPr>
          </a:p>
        </p:txBody>
      </p:sp>
      <p:sp>
        <p:nvSpPr>
          <p:cNvPr id="16" name="Round Same Side Corner Rectangle 8"/>
          <p:cNvSpPr/>
          <p:nvPr/>
        </p:nvSpPr>
        <p:spPr>
          <a:xfrm>
            <a:off x="5372100" y="2634555"/>
            <a:ext cx="914400" cy="397567"/>
          </a:xfrm>
          <a:prstGeom prst="round2SameRect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n-US" sz="2000" dirty="0" smtClean="0">
                <a:solidFill>
                  <a:srgbClr val="4D4D4D"/>
                </a:solidFill>
              </a:rPr>
              <a:t>New</a:t>
            </a:r>
            <a:endParaRPr lang="en-US" sz="2800" dirty="0">
              <a:solidFill>
                <a:srgbClr val="B5121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83404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50278E-6 L -0.05208 0.00154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 animBg="1"/>
      <p:bldP spid="11" grpId="1" animBg="1"/>
      <p:bldP spid="12" grpId="0"/>
      <p:bldP spid="13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377372" y="841828"/>
            <a:ext cx="8479971" cy="5330371"/>
            <a:chOff x="0" y="29506"/>
            <a:chExt cx="9144000" cy="617339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983"/>
            <a:stretch/>
          </p:blipFill>
          <p:spPr>
            <a:xfrm>
              <a:off x="0" y="29506"/>
              <a:ext cx="9144000" cy="6173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Rounded Rectangle 96"/>
            <p:cNvSpPr/>
            <p:nvPr/>
          </p:nvSpPr>
          <p:spPr>
            <a:xfrm>
              <a:off x="7379368" y="4800601"/>
              <a:ext cx="1676400" cy="626980"/>
            </a:xfrm>
            <a:prstGeom prst="roundRect">
              <a:avLst/>
            </a:prstGeom>
            <a:gradFill flip="none" rotWithShape="1">
              <a:gsLst>
                <a:gs pos="54000">
                  <a:schemeClr val="tx1">
                    <a:alpha val="71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82880" anchor="t" anchorCtr="0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SOC Manager</a:t>
              </a:r>
            </a:p>
          </p:txBody>
        </p:sp>
        <p:sp>
          <p:nvSpPr>
            <p:cNvPr id="117" name="Rounded Rectangle 116"/>
            <p:cNvSpPr/>
            <p:nvPr/>
          </p:nvSpPr>
          <p:spPr>
            <a:xfrm>
              <a:off x="4831451" y="1761360"/>
              <a:ext cx="2322007" cy="620027"/>
            </a:xfrm>
            <a:prstGeom prst="roundRect">
              <a:avLst/>
            </a:prstGeom>
            <a:gradFill flip="none" rotWithShape="1">
              <a:gsLst>
                <a:gs pos="54000">
                  <a:schemeClr val="tx1">
                    <a:alpha val="71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82880" anchor="t" anchorCtr="0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Tier 2 Analyst</a:t>
              </a: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6661484" y="3014576"/>
              <a:ext cx="2113548" cy="912059"/>
            </a:xfrm>
            <a:prstGeom prst="roundRect">
              <a:avLst/>
            </a:prstGeom>
            <a:gradFill flip="none" rotWithShape="1">
              <a:gsLst>
                <a:gs pos="54000">
                  <a:schemeClr val="tx1">
                    <a:alpha val="71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82880" anchor="t" anchorCtr="0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Analysis &amp; Tools Support 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Analyst</a:t>
              </a:r>
            </a:p>
          </p:txBody>
        </p:sp>
        <p:sp>
          <p:nvSpPr>
            <p:cNvPr id="119" name="Rounded Rectangle 118"/>
            <p:cNvSpPr/>
            <p:nvPr/>
          </p:nvSpPr>
          <p:spPr>
            <a:xfrm>
              <a:off x="2322098" y="2430404"/>
              <a:ext cx="1965562" cy="685800"/>
            </a:xfrm>
            <a:prstGeom prst="roundRect">
              <a:avLst/>
            </a:prstGeom>
            <a:gradFill flip="none" rotWithShape="1">
              <a:gsLst>
                <a:gs pos="54000">
                  <a:schemeClr val="tx1">
                    <a:alpha val="71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82880" anchor="t" anchorCtr="0"/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Tier 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1 Analyst</a:t>
              </a:r>
              <a:endParaRPr lang="en-US" sz="1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04800" dist="50800" dir="5400000" algn="ctr" rotWithShape="0">
                    <a:srgbClr val="000000"/>
                  </a:outerShdw>
                </a:effectLst>
                <a:latin typeface="Verdana" pitchFamily="34" charset="0"/>
              </a:endParaRPr>
            </a:p>
          </p:txBody>
        </p:sp>
        <p:sp>
          <p:nvSpPr>
            <p:cNvPr id="116" name="Rounded Rectangle 115"/>
            <p:cNvSpPr/>
            <p:nvPr/>
          </p:nvSpPr>
          <p:spPr>
            <a:xfrm>
              <a:off x="2590801" y="4085831"/>
              <a:ext cx="3019694" cy="848568"/>
            </a:xfrm>
            <a:prstGeom prst="roundRect">
              <a:avLst/>
            </a:prstGeom>
            <a:gradFill flip="none" rotWithShape="1">
              <a:gsLst>
                <a:gs pos="54000">
                  <a:schemeClr val="tx1">
                    <a:alpha val="71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182880" anchor="t" anchorCtr="0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Threat Intelligence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 </a:t>
              </a:r>
              <a:r>
                <a:rPr lang="en-US" sz="1400" b="1" dirty="0" smtClean="0">
                  <a:solidFill>
                    <a:schemeClr val="bg1"/>
                  </a:solidFill>
                  <a:effectLst>
                    <a:outerShdw blurRad="304800" dist="50800" dir="5400000" algn="ctr" rotWithShape="0">
                      <a:srgbClr val="000000"/>
                    </a:outerShdw>
                  </a:effectLst>
                  <a:latin typeface="Verdana" pitchFamily="34" charset="0"/>
                </a:rPr>
                <a:t>Analyst</a:t>
              </a:r>
            </a:p>
          </p:txBody>
        </p:sp>
        <p:pic>
          <p:nvPicPr>
            <p:cNvPr id="57" name="Picture 3" descr="C:\Documents and Settings\martid14\My Documents\Templates\Images 2010\avatar_male2.pn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20480" t="26525" r="20730" b="13998"/>
            <a:stretch/>
          </p:blipFill>
          <p:spPr bwMode="auto">
            <a:xfrm>
              <a:off x="4289735" y="3660287"/>
              <a:ext cx="567526" cy="577747"/>
            </a:xfrm>
            <a:prstGeom prst="rect">
              <a:avLst/>
            </a:prstGeom>
            <a:noFill/>
            <a:effectLst>
              <a:outerShdw blurRad="1778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9" name="Picture 2" descr="C:\Documents and Settings\martid14\My Documents\Templates\Images 2010\avatars_male.png"/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l="20160" t="27000" r="21920" b="14618"/>
            <a:stretch/>
          </p:blipFill>
          <p:spPr bwMode="auto">
            <a:xfrm>
              <a:off x="3005606" y="1979928"/>
              <a:ext cx="555732" cy="573277"/>
            </a:xfrm>
            <a:prstGeom prst="rect">
              <a:avLst/>
            </a:prstGeom>
            <a:noFill/>
            <a:effectLst>
              <a:outerShdw blurRad="1778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0" name="Picture 1" descr="C:\Documents and Settings\martid14\My Documents\Templates\Images 2010\avatars_itmgr.png"/>
            <p:cNvPicPr>
              <a:picLocks noChangeAspect="1" noChangeArrowheads="1"/>
            </p:cNvPicPr>
            <p:nvPr/>
          </p:nvPicPr>
          <p:blipFill rotWithShape="1">
            <a:blip r:embed="rId6" cstate="print"/>
            <a:srcRect l="20315" t="27081" r="21621" b="14600"/>
            <a:stretch/>
          </p:blipFill>
          <p:spPr bwMode="auto">
            <a:xfrm>
              <a:off x="6874997" y="2563509"/>
              <a:ext cx="556925" cy="572467"/>
            </a:xfrm>
            <a:prstGeom prst="rect">
              <a:avLst/>
            </a:prstGeom>
            <a:noFill/>
            <a:effectLst>
              <a:outerShdw blurRad="1778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1" name="Picture 2" descr="C:\Documents and Settings\martid14\My Documents\Templates\Images 2010\avatars_exec.png"/>
            <p:cNvPicPr>
              <a:picLocks noChangeAspect="1" noChangeArrowheads="1"/>
            </p:cNvPicPr>
            <p:nvPr/>
          </p:nvPicPr>
          <p:blipFill rotWithShape="1">
            <a:blip r:embed="rId7" cstate="print"/>
            <a:srcRect l="19534" t="26464" r="21331" b="14305"/>
            <a:stretch/>
          </p:blipFill>
          <p:spPr bwMode="auto">
            <a:xfrm>
              <a:off x="7930543" y="4364165"/>
              <a:ext cx="574055" cy="572467"/>
            </a:xfrm>
            <a:prstGeom prst="rect">
              <a:avLst/>
            </a:prstGeom>
            <a:noFill/>
            <a:effectLst>
              <a:outerShdw blurRad="1778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2" name="Picture 1" descr="C:\Documents and Settings\martid14\My Documents\Templates\Images 2010\avatars_female2.png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20573" t="26373" r="21001" b="14311"/>
            <a:stretch/>
          </p:blipFill>
          <p:spPr bwMode="auto">
            <a:xfrm>
              <a:off x="5057505" y="1295400"/>
              <a:ext cx="552990" cy="574056"/>
            </a:xfrm>
            <a:prstGeom prst="rect">
              <a:avLst/>
            </a:prstGeom>
            <a:noFill/>
            <a:effectLst>
              <a:outerShdw blurRad="1778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Rectangle 49"/>
            <p:cNvSpPr/>
            <p:nvPr/>
          </p:nvSpPr>
          <p:spPr>
            <a:xfrm>
              <a:off x="2322100" y="1979928"/>
              <a:ext cx="1967637" cy="1136277"/>
            </a:xfrm>
            <a:prstGeom prst="rect">
              <a:avLst/>
            </a:prstGeom>
            <a:solidFill>
              <a:srgbClr val="D52B1E">
                <a:alpha val="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Rectangle 302"/>
            <p:cNvSpPr/>
            <p:nvPr/>
          </p:nvSpPr>
          <p:spPr>
            <a:xfrm>
              <a:off x="4728715" y="1295401"/>
              <a:ext cx="2469666" cy="1171523"/>
            </a:xfrm>
            <a:prstGeom prst="rect">
              <a:avLst/>
            </a:prstGeom>
            <a:solidFill>
              <a:srgbClr val="D52B1E">
                <a:alpha val="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Rectangle 303"/>
            <p:cNvSpPr/>
            <p:nvPr/>
          </p:nvSpPr>
          <p:spPr>
            <a:xfrm>
              <a:off x="6661484" y="2563510"/>
              <a:ext cx="2113548" cy="1363127"/>
            </a:xfrm>
            <a:prstGeom prst="rect">
              <a:avLst/>
            </a:prstGeom>
            <a:solidFill>
              <a:srgbClr val="D52B1E">
                <a:alpha val="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Rectangle 304"/>
            <p:cNvSpPr/>
            <p:nvPr/>
          </p:nvSpPr>
          <p:spPr>
            <a:xfrm>
              <a:off x="7379369" y="4364165"/>
              <a:ext cx="1676401" cy="1073192"/>
            </a:xfrm>
            <a:prstGeom prst="rect">
              <a:avLst/>
            </a:prstGeom>
            <a:solidFill>
              <a:srgbClr val="D52B1E">
                <a:alpha val="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228600" y="68946"/>
            <a:ext cx="8686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Achieving </a:t>
            </a:r>
            <a:r>
              <a:rPr lang="en-US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Intelligence-Driven Security </a:t>
            </a:r>
            <a:endParaRPr lang="en-US" sz="32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dirty="0" smtClean="0"/>
              <a:t>Critical Incident Response – process, people and technology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360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918" y="76200"/>
            <a:ext cx="8458200" cy="609600"/>
          </a:xfrm>
          <a:prstGeom prst="rect">
            <a:avLst/>
          </a:prstGeom>
        </p:spPr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  <a:latin typeface="+mj-lt"/>
              </a:rPr>
              <a:t>Planning Your Journey</a:t>
            </a:r>
            <a:endParaRPr lang="en-US" sz="3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Rectangle 32"/>
          <p:cNvSpPr/>
          <p:nvPr/>
        </p:nvSpPr>
        <p:spPr>
          <a:xfrm flipH="1">
            <a:off x="-7" y="5302080"/>
            <a:ext cx="9144001" cy="202389"/>
          </a:xfrm>
          <a:prstGeom prst="rect">
            <a:avLst/>
          </a:prstGeom>
          <a:gradFill flip="none" rotWithShape="1">
            <a:gsLst>
              <a:gs pos="0">
                <a:srgbClr val="B5121B">
                  <a:shade val="30000"/>
                  <a:satMod val="115000"/>
                </a:srgbClr>
              </a:gs>
              <a:gs pos="50000">
                <a:srgbClr val="B5121B">
                  <a:shade val="67500"/>
                  <a:satMod val="115000"/>
                </a:srgbClr>
              </a:gs>
              <a:gs pos="100000">
                <a:srgbClr val="B5121B">
                  <a:shade val="100000"/>
                  <a:satMod val="115000"/>
                </a:srgbClr>
              </a:gs>
            </a:gsLst>
            <a:lin ang="5400000" scaled="1"/>
            <a:tileRect/>
          </a:gradFill>
          <a:ln w="127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4" name="Round Same Side Corner Rectangle 33"/>
          <p:cNvSpPr/>
          <p:nvPr/>
        </p:nvSpPr>
        <p:spPr>
          <a:xfrm>
            <a:off x="422561" y="5260644"/>
            <a:ext cx="2128603" cy="525744"/>
          </a:xfrm>
          <a:prstGeom prst="round2SameRect">
            <a:avLst>
              <a:gd name="adj1" fmla="val 0"/>
              <a:gd name="adj2" fmla="val 14557"/>
            </a:avLst>
          </a:prstGeom>
          <a:solidFill>
            <a:srgbClr val="FFFFFF"/>
          </a:solidFill>
          <a:ln w="28575" cap="flat" cmpd="sng" algn="ctr">
            <a:noFill/>
            <a:prstDash val="solid"/>
          </a:ln>
          <a:effectLst>
            <a:outerShdw blurRad="76200" dist="38100" dir="5400000" algn="t" rotWithShape="0">
              <a:prstClr val="black">
                <a:alpha val="48000"/>
              </a:prstClr>
            </a:outerShdw>
          </a:effectLst>
        </p:spPr>
        <p:txBody>
          <a:bodyPr vert="horz" lIns="0" rIns="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B5121B"/>
                </a:solidFill>
                <a:effectLst>
                  <a:innerShdw blurRad="127000" dist="50800" dir="5400000">
                    <a:prstClr val="black">
                      <a:alpha val="51000"/>
                    </a:prstClr>
                  </a:innerShdw>
                </a:effectLst>
                <a:uLnTx/>
                <a:uFillTx/>
                <a:latin typeface="Verdana"/>
                <a:ea typeface="+mn-ea"/>
                <a:cs typeface="+mn-cs"/>
              </a:rPr>
              <a:t>Compliance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B5121B"/>
              </a:solidFill>
              <a:effectLst>
                <a:innerShdw blurRad="127000" dist="50800" dir="5400000">
                  <a:prstClr val="black">
                    <a:alpha val="51000"/>
                  </a:prstClr>
                </a:innerShdw>
              </a:effectLst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5" name="Round Same Side Corner Rectangle 34"/>
          <p:cNvSpPr/>
          <p:nvPr/>
        </p:nvSpPr>
        <p:spPr>
          <a:xfrm>
            <a:off x="6535715" y="5260644"/>
            <a:ext cx="2173574" cy="525744"/>
          </a:xfrm>
          <a:prstGeom prst="round2SameRect">
            <a:avLst>
              <a:gd name="adj1" fmla="val 0"/>
              <a:gd name="adj2" fmla="val 14557"/>
            </a:avLst>
          </a:prstGeom>
          <a:solidFill>
            <a:srgbClr val="FFFFFF"/>
          </a:solidFill>
          <a:ln w="28575" cap="flat" cmpd="sng" algn="ctr">
            <a:noFill/>
            <a:prstDash val="solid"/>
          </a:ln>
          <a:effectLst>
            <a:outerShdw blurRad="76200" dist="38100" dir="5400000" algn="t" rotWithShape="0">
              <a:prstClr val="black">
                <a:alpha val="48000"/>
              </a:prstClr>
            </a:outerShdw>
          </a:effectLst>
        </p:spPr>
        <p:txBody>
          <a:bodyPr vert="horz" lIns="0" rIns="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B5121B"/>
                </a:solidFill>
                <a:effectLst>
                  <a:innerShdw blurRad="127000" dist="50800" dir="5400000">
                    <a:prstClr val="black">
                      <a:alpha val="51000"/>
                    </a:prstClr>
                  </a:innerShdw>
                </a:effectLst>
                <a:uLnTx/>
                <a:uFillTx/>
                <a:latin typeface="Verdana"/>
                <a:ea typeface="+mn-ea"/>
                <a:cs typeface="+mn-cs"/>
              </a:rPr>
              <a:t>Opportunity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B5121B"/>
              </a:solidFill>
              <a:effectLst>
                <a:innerShdw blurRad="127000" dist="50800" dir="5400000">
                  <a:prstClr val="black">
                    <a:alpha val="51000"/>
                  </a:prstClr>
                </a:innerShdw>
              </a:effectLst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6" name="Round Same Side Corner Rectangle 35"/>
          <p:cNvSpPr/>
          <p:nvPr/>
        </p:nvSpPr>
        <p:spPr>
          <a:xfrm>
            <a:off x="3991574" y="5260644"/>
            <a:ext cx="1103735" cy="525744"/>
          </a:xfrm>
          <a:prstGeom prst="round2SameRect">
            <a:avLst>
              <a:gd name="adj1" fmla="val 0"/>
              <a:gd name="adj2" fmla="val 14557"/>
            </a:avLst>
          </a:prstGeom>
          <a:solidFill>
            <a:srgbClr val="FFFFFF"/>
          </a:solidFill>
          <a:ln w="28575" cap="flat" cmpd="sng" algn="ctr">
            <a:noFill/>
            <a:prstDash val="solid"/>
          </a:ln>
          <a:effectLst>
            <a:outerShdw blurRad="76200" dist="38100" dir="5400000" algn="t" rotWithShape="0">
              <a:prstClr val="black">
                <a:alpha val="48000"/>
              </a:prstClr>
            </a:outerShdw>
          </a:effectLst>
        </p:spPr>
        <p:txBody>
          <a:bodyPr vert="horz" lIns="0" rIns="0" bIns="9144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B5121B"/>
                </a:solidFill>
                <a:effectLst>
                  <a:innerShdw blurRad="127000" dist="50800" dir="5400000">
                    <a:prstClr val="black">
                      <a:alpha val="51000"/>
                    </a:prstClr>
                  </a:innerShdw>
                </a:effectLst>
                <a:uLnTx/>
                <a:uFillTx/>
                <a:latin typeface="Verdana"/>
                <a:ea typeface="+mn-ea"/>
                <a:cs typeface="+mn-cs"/>
              </a:rPr>
              <a:t>Risk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B5121B"/>
              </a:solidFill>
              <a:effectLst>
                <a:innerShdw blurRad="127000" dist="50800" dir="5400000">
                  <a:prstClr val="black">
                    <a:alpha val="51000"/>
                  </a:prstClr>
                </a:innerShdw>
              </a:effectLst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duotone>
              <a:srgbClr val="42648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24" y="2060840"/>
            <a:ext cx="1506266" cy="1972888"/>
          </a:xfrm>
          <a:prstGeom prst="rect">
            <a:avLst/>
          </a:prstGeom>
        </p:spPr>
      </p:pic>
      <p:pic>
        <p:nvPicPr>
          <p:cNvPr id="38" name="Picture 37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901" y="2045723"/>
            <a:ext cx="1843077" cy="204896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>
            <a:duotone>
              <a:srgbClr val="42648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942" y="2060841"/>
            <a:ext cx="1461120" cy="1972888"/>
          </a:xfrm>
          <a:prstGeom prst="rect">
            <a:avLst/>
          </a:prstGeom>
        </p:spPr>
      </p:pic>
      <p:sp>
        <p:nvSpPr>
          <p:cNvPr id="40" name="Down Arrow 39"/>
          <p:cNvSpPr>
            <a:spLocks noChangeAspect="1"/>
          </p:cNvSpPr>
          <p:nvPr/>
        </p:nvSpPr>
        <p:spPr>
          <a:xfrm rot="16200000">
            <a:off x="-4278252" y="413289"/>
            <a:ext cx="652940" cy="7903564"/>
          </a:xfrm>
          <a:prstGeom prst="downArrow">
            <a:avLst>
              <a:gd name="adj1" fmla="val 61858"/>
              <a:gd name="adj2" fmla="val 56757"/>
            </a:avLst>
          </a:prstGeom>
          <a:solidFill>
            <a:srgbClr val="C00000"/>
          </a:solidFill>
          <a:ln w="12700" cap="flat" cmpd="sng" algn="ctr">
            <a:noFill/>
            <a:prstDash val="solid"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7240" y="889001"/>
            <a:ext cx="2379234" cy="70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Siloed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compliance focus, disconnected risk, basic reporting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353819" y="889000"/>
            <a:ext cx="2379234" cy="871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Managed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automated compliance, expanded risk focus, improved analysis/metrics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32885" y="889004"/>
            <a:ext cx="2379234" cy="70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Advantaged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fully risk aware,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xploit opportunity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7240" y="4546608"/>
            <a:ext cx="237923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Reduce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compliance cost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353819" y="4546606"/>
            <a:ext cx="237923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Gain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resource &amp; risk visibility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353819" y="4546606"/>
            <a:ext cx="237923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Manage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known &amp; unknown risks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32885" y="4546604"/>
            <a:ext cx="237923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Identify</a:t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rPr>
              <a:t>new business opportunities</a:t>
            </a:r>
          </a:p>
        </p:txBody>
      </p:sp>
    </p:spTree>
    <p:extLst>
      <p:ext uri="{BB962C8B-B14F-4D97-AF65-F5344CB8AC3E}">
        <p14:creationId xmlns:p14="http://schemas.microsoft.com/office/powerpoint/2010/main" val="57270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639 -4.07407E-6 L 0.17361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361 -4.07407E-6 L 0.5 -4.07407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9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 -4.07407E-6 L 0.85 -4.07407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0" grpId="0" animBg="1"/>
      <p:bldP spid="40" grpId="1" animBg="1"/>
      <p:bldP spid="40" grpId="2" animBg="1"/>
      <p:bldP spid="42" grpId="0"/>
      <p:bldP spid="43" grpId="0"/>
      <p:bldP spid="44" grpId="0"/>
      <p:bldP spid="44" grpId="1"/>
      <p:bldP spid="45" grpId="0"/>
      <p:bldP spid="45" grpId="1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gray">
          <a:xfrm>
            <a:off x="2736171" y="1933122"/>
            <a:ext cx="6048376" cy="150335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pic>
        <p:nvPicPr>
          <p:cNvPr id="4" name="Picture 3" descr="ManonBridge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2" r="23111" b="10082"/>
          <a:stretch/>
        </p:blipFill>
        <p:spPr>
          <a:xfrm>
            <a:off x="0" y="0"/>
            <a:ext cx="2430258" cy="616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7444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011 RSA template">
  <a:themeElements>
    <a:clrScheme name="Custom 9">
      <a:dk1>
        <a:srgbClr val="D52B1E"/>
      </a:dk1>
      <a:lt1>
        <a:srgbClr val="FFFFFF"/>
      </a:lt1>
      <a:dk2>
        <a:srgbClr val="5F5F5F"/>
      </a:dk2>
      <a:lt2>
        <a:srgbClr val="3B75BB"/>
      </a:lt2>
      <a:accent1>
        <a:srgbClr val="5F5F5F"/>
      </a:accent1>
      <a:accent2>
        <a:srgbClr val="AF281E"/>
      </a:accent2>
      <a:accent3>
        <a:srgbClr val="426482"/>
      </a:accent3>
      <a:accent4>
        <a:srgbClr val="FFC425"/>
      </a:accent4>
      <a:accent5>
        <a:srgbClr val="E98A49"/>
      </a:accent5>
      <a:accent6>
        <a:srgbClr val="D52B1E"/>
      </a:accent6>
      <a:hlink>
        <a:srgbClr val="18357A"/>
      </a:hlink>
      <a:folHlink>
        <a:srgbClr val="B46464"/>
      </a:folHlink>
    </a:clrScheme>
    <a:fontScheme name="Custom 1">
      <a:majorFont>
        <a:latin typeface="MetaNormalLF-Roman"/>
        <a:ea typeface=""/>
        <a:cs typeface=""/>
      </a:majorFont>
      <a:minorFont>
        <a:latin typeface="MetaNormalLF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**New 2010 Template">
      <a:dk1>
        <a:srgbClr val="000000"/>
      </a:dk1>
      <a:lt1>
        <a:srgbClr val="FFFFFF"/>
      </a:lt1>
      <a:dk2>
        <a:srgbClr val="007DC3"/>
      </a:dk2>
      <a:lt2>
        <a:srgbClr val="5F5F5F"/>
      </a:lt2>
      <a:accent1>
        <a:srgbClr val="2C95DD"/>
      </a:accent1>
      <a:accent2>
        <a:srgbClr val="49A942"/>
      </a:accent2>
      <a:accent3>
        <a:srgbClr val="B4D88B"/>
      </a:accent3>
      <a:accent4>
        <a:srgbClr val="FFC425"/>
      </a:accent4>
      <a:accent5>
        <a:srgbClr val="E36F1E"/>
      </a:accent5>
      <a:accent6>
        <a:srgbClr val="B5121B"/>
      </a:accent6>
      <a:hlink>
        <a:srgbClr val="007DC3"/>
      </a:hlink>
      <a:folHlink>
        <a:srgbClr val="49A942"/>
      </a:folHlink>
    </a:clrScheme>
    <a:fontScheme name="Meta">
      <a:majorFont>
        <a:latin typeface="MetaNormalLF-Roman"/>
        <a:ea typeface=""/>
        <a:cs typeface=""/>
      </a:majorFont>
      <a:minorFont>
        <a:latin typeface="MetaNormalLF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**New 2010 Template">
      <a:dk1>
        <a:srgbClr val="000000"/>
      </a:dk1>
      <a:lt1>
        <a:srgbClr val="FFFFFF"/>
      </a:lt1>
      <a:dk2>
        <a:srgbClr val="007DC3"/>
      </a:dk2>
      <a:lt2>
        <a:srgbClr val="5F5F5F"/>
      </a:lt2>
      <a:accent1>
        <a:srgbClr val="2C95DD"/>
      </a:accent1>
      <a:accent2>
        <a:srgbClr val="49A942"/>
      </a:accent2>
      <a:accent3>
        <a:srgbClr val="B4D88B"/>
      </a:accent3>
      <a:accent4>
        <a:srgbClr val="FFC425"/>
      </a:accent4>
      <a:accent5>
        <a:srgbClr val="E36F1E"/>
      </a:accent5>
      <a:accent6>
        <a:srgbClr val="B5121B"/>
      </a:accent6>
      <a:hlink>
        <a:srgbClr val="007DC3"/>
      </a:hlink>
      <a:folHlink>
        <a:srgbClr val="49A942"/>
      </a:folHlink>
    </a:clrScheme>
    <a:fontScheme name="Meta">
      <a:majorFont>
        <a:latin typeface="MetaNormalLF-Roman"/>
        <a:ea typeface=""/>
        <a:cs typeface=""/>
      </a:majorFont>
      <a:minorFont>
        <a:latin typeface="MetaNormalLF-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2011 RSA template</Template>
  <TotalTime>36</TotalTime>
  <Words>512</Words>
  <Application>Microsoft Macintosh PowerPoint</Application>
  <PresentationFormat>On-screen Show (4:3)</PresentationFormat>
  <Paragraphs>164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2011 RSA template</vt:lpstr>
      <vt:lpstr>Securing the Cloud</vt:lpstr>
      <vt:lpstr>No Shortage of Hard Security Challenges!</vt:lpstr>
      <vt:lpstr>Emergence of the Third Platform </vt:lpstr>
      <vt:lpstr>Emergence of New Attackers</vt:lpstr>
      <vt:lpstr>Evolving Attack Goals and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Traditional Security Is Not Working </vt:lpstr>
      <vt:lpstr>“…prevention and preventative security controls will fail.  Prevention fails on a daily basis at many organizations; it will suffice to look at antivirus tools and contrast their 99%-plus deployment rates with widespread ongoing malware infection rates.”</vt:lpstr>
      <vt:lpstr>Intelligence is the Game Changer</vt:lpstr>
      <vt:lpstr>A New Security Approach Is Required</vt:lpstr>
      <vt:lpstr>PowerPoint Presentation</vt:lpstr>
      <vt:lpstr>PowerPoint Presentation</vt:lpstr>
      <vt:lpstr>Planning Your Journey</vt:lpstr>
      <vt:lpstr>Thank you</vt:lpstr>
    </vt:vector>
  </TitlesOfParts>
  <Company>EMC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Advanced Threats</dc:title>
  <dc:creator>EMC</dc:creator>
  <cp:lastModifiedBy>Romualdas Petraitis</cp:lastModifiedBy>
  <cp:revision>256</cp:revision>
  <dcterms:created xsi:type="dcterms:W3CDTF">2012-03-09T20:08:29Z</dcterms:created>
  <dcterms:modified xsi:type="dcterms:W3CDTF">2014-11-26T03:26:42Z</dcterms:modified>
</cp:coreProperties>
</file>