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82" r:id="rId2"/>
    <p:sldId id="276" r:id="rId3"/>
    <p:sldId id="289" r:id="rId4"/>
    <p:sldId id="299" r:id="rId5"/>
    <p:sldId id="291" r:id="rId6"/>
    <p:sldId id="297" r:id="rId7"/>
    <p:sldId id="277" r:id="rId8"/>
    <p:sldId id="293" r:id="rId9"/>
  </p:sldIdLst>
  <p:sldSz cx="9144000" cy="6858000" type="screen4x3"/>
  <p:notesSz cx="6794500" cy="9931400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GillSans Pro for Riksdagen Md" panose="020B0502020104020203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GillSans Pro for Riksdagen Md" panose="020B0502020104020203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GillSans Pro for Riksdagen Md" panose="020B0502020104020203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GillSans Pro for Riksdagen Md" panose="020B0502020104020203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GillSans Pro for Riksdagen Md" panose="020B0502020104020203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100" kern="1200">
        <a:solidFill>
          <a:schemeClr val="tx1"/>
        </a:solidFill>
        <a:latin typeface="GillSans Pro for Riksdagen Md" panose="020B0502020104020203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100" kern="1200">
        <a:solidFill>
          <a:schemeClr val="tx1"/>
        </a:solidFill>
        <a:latin typeface="GillSans Pro for Riksdagen Md" panose="020B0502020104020203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100" kern="1200">
        <a:solidFill>
          <a:schemeClr val="tx1"/>
        </a:solidFill>
        <a:latin typeface="GillSans Pro for Riksdagen Md" panose="020B0502020104020203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100" kern="1200">
        <a:solidFill>
          <a:schemeClr val="tx1"/>
        </a:solidFill>
        <a:latin typeface="GillSans Pro for Riksdagen Md" panose="020B0502020104020203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20" autoAdjust="0"/>
  </p:normalViewPr>
  <p:slideViewPr>
    <p:cSldViewPr snapToGrid="0">
      <p:cViewPr>
        <p:scale>
          <a:sx n="94" d="100"/>
          <a:sy n="94" d="100"/>
        </p:scale>
        <p:origin x="-882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1" d="100"/>
          <a:sy n="71" d="100"/>
        </p:scale>
        <p:origin x="3043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 dirty="0" smtClean="0"/>
              <a:t>Subsidiarity checks in the Riksdag 2010–September 2014 </a:t>
            </a:r>
            <a:endParaRPr lang="sv-SE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Total number of subsidiarity checks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Blad1!$A$2:$A$6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Blad1!$B$2:$B$6</c:f>
              <c:numCache>
                <c:formatCode>General</c:formatCode>
                <c:ptCount val="5"/>
                <c:pt idx="0">
                  <c:v>71</c:v>
                </c:pt>
                <c:pt idx="1">
                  <c:v>124</c:v>
                </c:pt>
                <c:pt idx="2">
                  <c:v>125</c:v>
                </c:pt>
                <c:pt idx="3">
                  <c:v>123</c:v>
                </c:pt>
                <c:pt idx="4">
                  <c:v>50</c:v>
                </c:pt>
              </c:numCache>
            </c:numRef>
          </c:val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Subsidiarity checks that have led to a 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Blad1!$A$2:$A$6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Blad1!$C$2:$C$6</c:f>
              <c:numCache>
                <c:formatCode>General</c:formatCode>
                <c:ptCount val="5"/>
                <c:pt idx="0">
                  <c:v>3</c:v>
                </c:pt>
                <c:pt idx="1">
                  <c:v>10</c:v>
                </c:pt>
                <c:pt idx="2">
                  <c:v>21</c:v>
                </c:pt>
                <c:pt idx="3">
                  <c:v>14</c:v>
                </c:pt>
                <c:pt idx="4">
                  <c:v>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455808"/>
        <c:axId val="22457344"/>
      </c:barChart>
      <c:catAx>
        <c:axId val="22455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2457344"/>
        <c:crosses val="autoZero"/>
        <c:auto val="1"/>
        <c:lblAlgn val="ctr"/>
        <c:lblOffset val="100"/>
        <c:noMultiLvlLbl val="0"/>
      </c:catAx>
      <c:valAx>
        <c:axId val="2245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245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99" cy="496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40000"/>
              </a:spcBef>
              <a:defRPr sz="1200"/>
            </a:lvl1pPr>
          </a:lstStyle>
          <a:p>
            <a:pPr>
              <a:defRPr/>
            </a:pPr>
            <a:endParaRPr lang="sv-SE" altLang="sv-SE" dirty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063" y="0"/>
            <a:ext cx="2944899" cy="496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40000"/>
              </a:spcBef>
              <a:defRPr sz="1200"/>
            </a:lvl1pPr>
          </a:lstStyle>
          <a:p>
            <a:pPr>
              <a:defRPr/>
            </a:pPr>
            <a:fld id="{F62A40B1-BAB3-4D2C-9255-CFD13097FDA5}" type="datetime1">
              <a:rPr lang="sv-SE" altLang="sv-SE"/>
              <a:pPr>
                <a:defRPr/>
              </a:pPr>
              <a:t>2014-09-19</a:t>
            </a:fld>
            <a:endParaRPr lang="sv-SE" altLang="sv-SE" dirty="0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2795"/>
            <a:ext cx="2944899" cy="496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40000"/>
              </a:spcBef>
              <a:defRPr sz="1200"/>
            </a:lvl1pPr>
          </a:lstStyle>
          <a:p>
            <a:pPr>
              <a:defRPr/>
            </a:pPr>
            <a:endParaRPr lang="sv-SE" altLang="sv-SE" dirty="0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063" y="9432795"/>
            <a:ext cx="2944899" cy="496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40000"/>
              </a:spcBef>
              <a:defRPr sz="1200"/>
            </a:lvl1pPr>
          </a:lstStyle>
          <a:p>
            <a:pPr>
              <a:defRPr/>
            </a:pPr>
            <a:fld id="{59B49C2E-7F6D-4F12-AC3B-786AEB39D77F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7987159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99" cy="496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063" y="0"/>
            <a:ext cx="2944899" cy="496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066" y="4718094"/>
            <a:ext cx="5434369" cy="4468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noProof="0" smtClean="0"/>
              <a:t>Klicka här för att ändra format på bakgrundstexten</a:t>
            </a:r>
          </a:p>
          <a:p>
            <a:pPr lvl="1"/>
            <a:r>
              <a:rPr lang="sv-SE" altLang="sv-SE" noProof="0" smtClean="0"/>
              <a:t>Nivå två</a:t>
            </a:r>
          </a:p>
          <a:p>
            <a:pPr lvl="2"/>
            <a:r>
              <a:rPr lang="sv-SE" altLang="sv-SE" noProof="0" smtClean="0"/>
              <a:t>Nivå tre</a:t>
            </a:r>
          </a:p>
          <a:p>
            <a:pPr lvl="3"/>
            <a:r>
              <a:rPr lang="sv-SE" altLang="sv-SE" noProof="0" smtClean="0"/>
              <a:t>Nivå fyra</a:t>
            </a:r>
          </a:p>
          <a:p>
            <a:pPr lvl="4"/>
            <a:r>
              <a:rPr lang="sv-SE" altLang="sv-SE" noProof="0" smtClean="0"/>
              <a:t>Nivå fem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795"/>
            <a:ext cx="2944899" cy="496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063" y="9432795"/>
            <a:ext cx="2944899" cy="496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8062BAB-2447-4198-BA8A-2DD6E19E8AE1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25713877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4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9pPr>
          </a:lstStyle>
          <a:p>
            <a:fld id="{E6B06F1F-ED4B-4F86-9534-BC5751E5F470}" type="slidenum">
              <a:rPr lang="sv-SE" altLang="sv-SE" sz="1200" smtClean="0">
                <a:latin typeface="Arial" panose="020B0604020202020204" pitchFamily="34" charset="0"/>
              </a:rPr>
              <a:pPr/>
              <a:t>1</a:t>
            </a:fld>
            <a:endParaRPr lang="sv-SE" altLang="sv-SE" sz="12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911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9pPr>
          </a:lstStyle>
          <a:p>
            <a:fld id="{16CDFA0B-B4C5-4F29-A18D-A630F5A694A7}" type="slidenum">
              <a:rPr lang="sv-SE" altLang="sv-SE" sz="1200" smtClean="0">
                <a:latin typeface="Arial" panose="020B0604020202020204" pitchFamily="34" charset="0"/>
              </a:rPr>
              <a:pPr/>
              <a:t>2</a:t>
            </a:fld>
            <a:endParaRPr lang="sv-SE" altLang="sv-SE" sz="12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145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sv-SE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277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Platshållare för anteckningar 2"/>
          <p:cNvSpPr>
            <a:spLocks noGrp="1"/>
          </p:cNvSpPr>
          <p:nvPr>
            <p:ph type="body" idx="1"/>
          </p:nvPr>
        </p:nvSpPr>
        <p:spPr>
          <a:xfrm>
            <a:off x="874842" y="4770071"/>
            <a:ext cx="5434369" cy="446879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9pPr>
          </a:lstStyle>
          <a:p>
            <a:fld id="{16CDFA0B-B4C5-4F29-A18D-A630F5A694A7}" type="slidenum">
              <a:rPr lang="sv-SE" altLang="sv-SE" sz="1200" smtClean="0">
                <a:latin typeface="Arial" panose="020B0604020202020204" pitchFamily="34" charset="0"/>
              </a:rPr>
              <a:pPr/>
              <a:t>4</a:t>
            </a:fld>
            <a:endParaRPr lang="sv-SE" altLang="sv-SE" sz="12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597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066" y="4718094"/>
            <a:ext cx="5434369" cy="473844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2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alt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062BAB-2447-4198-BA8A-2DD6E19E8AE1}" type="slidenum">
              <a:rPr lang="sv-SE" altLang="sv-SE" smtClean="0"/>
              <a:pPr>
                <a:defRPr/>
              </a:pPr>
              <a:t>6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23666205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 altLang="sv-S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00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GillSans Pro for Riksdagen Md" panose="020B0502020104020203" pitchFamily="34" charset="0"/>
                <a:cs typeface="Arial" panose="020B0604020202020204" pitchFamily="34" charset="0"/>
              </a:defRPr>
            </a:lvl9pPr>
          </a:lstStyle>
          <a:p>
            <a:fld id="{FDF80726-B818-4858-9450-D857FC56AA95}" type="slidenum">
              <a:rPr lang="sv-SE" altLang="sv-SE" sz="1200" smtClean="0">
                <a:latin typeface="Arial" panose="020B0604020202020204" pitchFamily="34" charset="0"/>
              </a:rPr>
              <a:pPr/>
              <a:t>7</a:t>
            </a:fld>
            <a:endParaRPr lang="sv-SE" altLang="sv-SE" sz="12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2580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062BAB-2447-4198-BA8A-2DD6E19E8AE1}" type="slidenum">
              <a:rPr lang="sv-SE" altLang="sv-SE" smtClean="0"/>
              <a:pPr>
                <a:defRPr/>
              </a:pPr>
              <a:t>8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2669511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FE73F-FE19-4502-9AB6-65A6456AB2C5}" type="datetime1">
              <a:rPr lang="sv-SE" altLang="sv-SE"/>
              <a:pPr>
                <a:defRPr/>
              </a:pPr>
              <a:t>2014-09-19</a:t>
            </a:fld>
            <a:endParaRPr lang="sv-SE" altLang="sv-S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sv-SE" dirty="0"/>
              <a:t>Riksdagsförvaltningen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9878D-0B1E-429C-A597-070360ECA320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2440556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DBB8F-89FC-4AD5-A34A-387C56A9B24B}" type="datetime1">
              <a:rPr lang="sv-SE" altLang="sv-SE"/>
              <a:pPr>
                <a:defRPr/>
              </a:pPr>
              <a:t>2014-09-19</a:t>
            </a:fld>
            <a:endParaRPr lang="sv-SE" altLang="sv-S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sv-SE" dirty="0"/>
              <a:t>Riksdagsförvaltningen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56BE0-6E92-41BD-94DB-BA85D8D1A6B2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3725954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118D1-15B8-4AF1-93EB-D666C4ADC064}" type="datetime1">
              <a:rPr lang="sv-SE" altLang="sv-SE"/>
              <a:pPr>
                <a:defRPr/>
              </a:pPr>
              <a:t>2014-09-19</a:t>
            </a:fld>
            <a:endParaRPr lang="sv-SE" altLang="sv-S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sv-SE" dirty="0"/>
              <a:t>Riksdagsförvaltningen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F6E999-83E0-476A-959B-E6EF2A0B3172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2577359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2284413"/>
            <a:ext cx="3848100" cy="931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838700" y="2284413"/>
            <a:ext cx="3848100" cy="931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475C9-1DD0-49CA-9F7D-E49F3EA14603}" type="datetime1">
              <a:rPr lang="sv-SE" altLang="sv-SE"/>
              <a:pPr>
                <a:defRPr/>
              </a:pPr>
              <a:t>2014-09-19</a:t>
            </a:fld>
            <a:endParaRPr lang="sv-SE" altLang="sv-SE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sv-SE" dirty="0"/>
              <a:t>Riksdagsförvaltningen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982210-5963-4254-A0EE-D0B49AFC08BF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65436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BF880-CB47-46F2-887D-4D5CEFBF961E}" type="datetime1">
              <a:rPr lang="sv-SE" altLang="sv-SE"/>
              <a:pPr>
                <a:defRPr/>
              </a:pPr>
              <a:t>2014-09-19</a:t>
            </a:fld>
            <a:endParaRPr lang="sv-SE" altLang="sv-SE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sv-SE" dirty="0"/>
              <a:t>Riksdagsförvaltningen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E05E3-2513-4B42-A653-58B3E45D4E91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206495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892DE-3CAB-489D-A320-B69DD80705B2}" type="datetime1">
              <a:rPr lang="sv-SE" altLang="sv-SE"/>
              <a:pPr>
                <a:defRPr/>
              </a:pPr>
              <a:t>2014-09-19</a:t>
            </a:fld>
            <a:endParaRPr lang="sv-SE" altLang="sv-SE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sv-SE" dirty="0"/>
              <a:t>Riksdagsförvaltningen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9A241-FE78-4440-AE2A-D29A666675B5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2731005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06DF7-2794-45F3-AF6F-1AD53B259310}" type="datetime1">
              <a:rPr lang="sv-SE" altLang="sv-SE"/>
              <a:pPr>
                <a:defRPr/>
              </a:pPr>
              <a:t>2014-09-19</a:t>
            </a:fld>
            <a:endParaRPr lang="sv-SE" altLang="sv-SE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sv-SE" dirty="0"/>
              <a:t>Riksdagsförvaltningen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E26ACF-1A80-498A-A2A3-5423EB9C2198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615442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2CB4A-3D0F-44A7-BD23-D2F030297900}" type="datetime1">
              <a:rPr lang="sv-SE" altLang="sv-SE"/>
              <a:pPr>
                <a:defRPr/>
              </a:pPr>
              <a:t>2014-09-19</a:t>
            </a:fld>
            <a:endParaRPr lang="sv-SE" altLang="sv-SE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sv-SE" dirty="0"/>
              <a:t>Riksdagsförvaltningen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0065D-5E5B-4F32-B015-BA1183E13198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3045282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dirty="0" smtClean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56182-A12B-4849-A7F5-25FEAFFE5F2E}" type="datetime1">
              <a:rPr lang="sv-SE" altLang="sv-SE"/>
              <a:pPr>
                <a:defRPr/>
              </a:pPr>
              <a:t>2014-09-19</a:t>
            </a:fld>
            <a:endParaRPr lang="sv-SE" altLang="sv-SE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sv-SE" dirty="0"/>
              <a:t>Riksdagsförvaltningen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700F6A-59CE-44EA-81ED-46DE9262D53A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4289960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1FAF3-65CF-4F0A-B4BE-D2571406E13D}" type="datetime1">
              <a:rPr lang="sv-SE" altLang="sv-SE"/>
              <a:pPr>
                <a:defRPr/>
              </a:pPr>
              <a:t>2014-09-19</a:t>
            </a:fld>
            <a:endParaRPr lang="sv-SE" altLang="sv-S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sv-SE" dirty="0"/>
              <a:t>Riksdagsförvaltningen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92DB4-B2C5-47AB-BEF7-424FA9CF7291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3974231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724650" y="1489075"/>
            <a:ext cx="1962150" cy="1727200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1489075"/>
            <a:ext cx="5734050" cy="172720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57C82D-3490-4390-A5AD-D3BB3002D303}" type="datetime1">
              <a:rPr lang="sv-SE" altLang="sv-SE"/>
              <a:pPr>
                <a:defRPr/>
              </a:pPr>
              <a:t>2014-09-19</a:t>
            </a:fld>
            <a:endParaRPr lang="sv-SE" altLang="sv-S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sv-SE" dirty="0"/>
              <a:t>Riksdagsförvaltningen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157C1-701E-440D-98FD-56FD0FF099D7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2425490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Rubrik, ClipArt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1489075"/>
            <a:ext cx="7848600" cy="5969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onlinebild 2"/>
          <p:cNvSpPr>
            <a:spLocks noGrp="1"/>
          </p:cNvSpPr>
          <p:nvPr>
            <p:ph type="clipArt" sz="half" idx="1"/>
          </p:nvPr>
        </p:nvSpPr>
        <p:spPr>
          <a:xfrm>
            <a:off x="838200" y="2284413"/>
            <a:ext cx="3848100" cy="931862"/>
          </a:xfrm>
        </p:spPr>
        <p:txBody>
          <a:bodyPr/>
          <a:lstStyle/>
          <a:p>
            <a:pPr lvl="0"/>
            <a:endParaRPr lang="sv-SE" noProof="0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838700" y="2284413"/>
            <a:ext cx="3848100" cy="931862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5F67C-83C3-415D-948E-B003C9E9DB3F}" type="datetime1">
              <a:rPr lang="sv-SE" altLang="sv-SE"/>
              <a:pPr>
                <a:defRPr/>
              </a:pPr>
              <a:t>2014-09-19</a:t>
            </a:fld>
            <a:endParaRPr lang="sv-SE" altLang="sv-SE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sv-SE" dirty="0"/>
              <a:t>Riksdagsförvaltningen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FEDF2-AA84-4FFF-BC63-38A544488466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2704781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objekt 9" descr="hel_RDlime_60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82" b="9074"/>
          <a:stretch>
            <a:fillRect/>
          </a:stretch>
        </p:blipFill>
        <p:spPr bwMode="auto">
          <a:xfrm>
            <a:off x="6484938" y="4510088"/>
            <a:ext cx="2670175" cy="234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489075"/>
            <a:ext cx="78486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000" tIns="54000" rIns="54000" bIns="5400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sv-SE" altLang="sv-SE" smtClean="0"/>
              <a:t>Klicka här för att ändra format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284413"/>
            <a:ext cx="7848600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000" tIns="54000" rIns="54000" bIns="540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sv-SE" smtClean="0"/>
              <a:t>Klicka här för att ändra format på bakgrundstexten</a:t>
            </a:r>
          </a:p>
          <a:p>
            <a:pPr lvl="1"/>
            <a:r>
              <a:rPr lang="en-GB" altLang="sv-SE" smtClean="0"/>
              <a:t>Nivå två</a:t>
            </a:r>
          </a:p>
          <a:p>
            <a:pPr lvl="2"/>
            <a:r>
              <a:rPr lang="en-GB" altLang="sv-SE" smtClean="0"/>
              <a:t>Nivå tre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35700"/>
            <a:ext cx="21336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80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9B4ED28-B27E-4473-9F8B-50BE2E19E953}" type="datetime1">
              <a:rPr lang="sv-SE" altLang="sv-SE"/>
              <a:pPr>
                <a:defRPr/>
              </a:pPr>
              <a:t>2014-09-19</a:t>
            </a:fld>
            <a:endParaRPr lang="sv-SE" altLang="sv-SE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09938" y="6235700"/>
            <a:ext cx="28956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80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sv-SE" altLang="sv-SE" dirty="0"/>
              <a:t>Riksdagsförvaltningen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80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4F41F8F-41CD-43B3-B19C-D6EF2EFAC4E3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  <p:pic>
        <p:nvPicPr>
          <p:cNvPr id="1032" name="Picture 7" descr="riksdagen_4F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476250"/>
            <a:ext cx="134461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Line 11"/>
          <p:cNvSpPr>
            <a:spLocks noChangeShapeType="1"/>
          </p:cNvSpPr>
          <p:nvPr/>
        </p:nvSpPr>
        <p:spPr bwMode="auto">
          <a:xfrm>
            <a:off x="838200" y="1016000"/>
            <a:ext cx="7904163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sv-S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838200" indent="-3048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1265238" indent="-2667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3pPr>
      <a:lvl4pPr marL="1635125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168566"/>
            <a:ext cx="7848600" cy="601497"/>
          </a:xfrm>
        </p:spPr>
        <p:txBody>
          <a:bodyPr/>
          <a:lstStyle/>
          <a:p>
            <a:pPr eaLnBrk="1" hangingPunct="1"/>
            <a:r>
              <a:rPr lang="sv-SE" altLang="sv-SE" dirty="0" smtClean="0"/>
              <a:t>Subsidiarity checks in the Riksdag</a:t>
            </a:r>
          </a:p>
        </p:txBody>
      </p:sp>
      <p:pic>
        <p:nvPicPr>
          <p:cNvPr id="4099" name="Bildobjekt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06600"/>
            <a:ext cx="6161088" cy="372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0" y="1093953"/>
            <a:ext cx="7835900" cy="601497"/>
          </a:xfrm>
        </p:spPr>
        <p:txBody>
          <a:bodyPr/>
          <a:lstStyle/>
          <a:p>
            <a:r>
              <a:rPr lang="sv-SE" altLang="sv-SE" dirty="0" smtClean="0"/>
              <a:t>The Riksdag’s work with EU affairs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0900" y="2001838"/>
            <a:ext cx="7848600" cy="4393304"/>
          </a:xfrm>
        </p:spPr>
        <p:txBody>
          <a:bodyPr/>
          <a:lstStyle/>
          <a:p>
            <a:pPr>
              <a:buFontTx/>
              <a:buChar char="•"/>
            </a:pPr>
            <a:r>
              <a:rPr lang="en-GB" altLang="sv-SE" sz="2400" b="1" dirty="0" smtClean="0"/>
              <a:t>The Parliamentary Committees </a:t>
            </a:r>
            <a:r>
              <a:rPr lang="en-GB" altLang="sv-SE" sz="2400" dirty="0" smtClean="0"/>
              <a:t>– deliberation and information, examination of EU initiatives, subsidiarity checks.</a:t>
            </a:r>
          </a:p>
          <a:p>
            <a:pPr>
              <a:buFontTx/>
              <a:buChar char="•"/>
            </a:pPr>
            <a:r>
              <a:rPr lang="sv-SE" altLang="sv-SE" sz="2400" b="1" dirty="0"/>
              <a:t>The Chamber </a:t>
            </a:r>
            <a:r>
              <a:rPr lang="sv-SE" altLang="sv-SE" sz="2400" dirty="0"/>
              <a:t>– debates and decisions.</a:t>
            </a:r>
          </a:p>
          <a:p>
            <a:pPr>
              <a:buFontTx/>
              <a:buChar char="•"/>
            </a:pPr>
            <a:r>
              <a:rPr lang="sv-SE" altLang="sv-SE" sz="2400" b="1" dirty="0" smtClean="0"/>
              <a:t>The Committee on European Union Affairs </a:t>
            </a:r>
            <a:r>
              <a:rPr lang="sv-SE" altLang="sv-SE" sz="2400" dirty="0" smtClean="0"/>
              <a:t>– gives a mandate to the Government prior to Council meetings.</a:t>
            </a:r>
          </a:p>
          <a:p>
            <a:pPr>
              <a:buFontTx/>
              <a:buChar char="•"/>
            </a:pPr>
            <a:r>
              <a:rPr lang="sv-SE" altLang="sv-SE" sz="2400" b="1" dirty="0" smtClean="0"/>
              <a:t>Inter-parliamentary cooperation </a:t>
            </a:r>
            <a:r>
              <a:rPr lang="sv-SE" altLang="sv-SE" sz="2400" dirty="0" smtClean="0"/>
              <a:t>– meetings, IPEX, network in Brussels.</a:t>
            </a:r>
          </a:p>
          <a:p>
            <a:pPr>
              <a:buFontTx/>
              <a:buChar char="•"/>
            </a:pPr>
            <a:r>
              <a:rPr lang="sv-SE" altLang="sv-SE" sz="2400" b="1" dirty="0" smtClean="0"/>
              <a:t>The EU Coordination Unit </a:t>
            </a:r>
            <a:r>
              <a:rPr lang="sv-SE" altLang="sv-SE" sz="2400" dirty="0" smtClean="0"/>
              <a:t>– coordinates.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54075" y="1059685"/>
            <a:ext cx="7848600" cy="601497"/>
          </a:xfrm>
        </p:spPr>
        <p:txBody>
          <a:bodyPr/>
          <a:lstStyle/>
          <a:p>
            <a:r>
              <a:rPr lang="sv-SE" altLang="sv-SE" dirty="0" smtClean="0"/>
              <a:t>The role of the EU Coordination Unit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5975" y="2122488"/>
            <a:ext cx="7886700" cy="4319438"/>
          </a:xfrm>
        </p:spPr>
        <p:txBody>
          <a:bodyPr/>
          <a:lstStyle/>
          <a:p>
            <a:pPr marL="361950" indent="-361950">
              <a:buFontTx/>
              <a:buChar char="•"/>
            </a:pPr>
            <a:r>
              <a:rPr lang="en-US" altLang="sv-SE" sz="2400" dirty="0" smtClean="0"/>
              <a:t>Coordinates </a:t>
            </a:r>
            <a:r>
              <a:rPr lang="en-US" altLang="sv-SE" sz="2400" dirty="0"/>
              <a:t>the EU work within the parliament.</a:t>
            </a:r>
          </a:p>
          <a:p>
            <a:pPr marL="361950" indent="-361950">
              <a:buFontTx/>
              <a:buChar char="•"/>
            </a:pPr>
            <a:r>
              <a:rPr lang="en-US" altLang="sv-SE" sz="2400" dirty="0" smtClean="0"/>
              <a:t>Receives </a:t>
            </a:r>
            <a:r>
              <a:rPr lang="en-US" altLang="sv-SE" sz="2400" dirty="0"/>
              <a:t>and analyses all incoming </a:t>
            </a:r>
            <a:r>
              <a:rPr lang="en-US" altLang="sv-SE" sz="2400" dirty="0" smtClean="0"/>
              <a:t>EU-documents - preliminary assessment on whether a draft legislative act falls under protocol 2. </a:t>
            </a:r>
          </a:p>
          <a:p>
            <a:pPr marL="361950" indent="-361950">
              <a:buFontTx/>
              <a:buChar char="•"/>
            </a:pPr>
            <a:r>
              <a:rPr lang="en-US" altLang="sv-SE" sz="2400" dirty="0" smtClean="0"/>
              <a:t>National parliament representative in Brussels.</a:t>
            </a:r>
          </a:p>
          <a:p>
            <a:pPr marL="361950" indent="-361950">
              <a:buFontTx/>
              <a:buChar char="•"/>
            </a:pPr>
            <a:r>
              <a:rPr lang="en-US" altLang="sv-SE" sz="2400" dirty="0" smtClean="0"/>
              <a:t>In-house </a:t>
            </a:r>
            <a:r>
              <a:rPr lang="en-US" altLang="sv-SE" sz="2400" dirty="0"/>
              <a:t>EU support and </a:t>
            </a:r>
            <a:r>
              <a:rPr lang="en-US" altLang="sv-SE" sz="2400" dirty="0" smtClean="0"/>
              <a:t>advise.</a:t>
            </a:r>
            <a:endParaRPr lang="en-US" altLang="sv-SE" sz="2400" dirty="0"/>
          </a:p>
          <a:p>
            <a:pPr marL="361950" indent="-361950">
              <a:buFontTx/>
              <a:buChar char="•"/>
            </a:pPr>
            <a:r>
              <a:rPr lang="en-US" altLang="sv-SE" sz="2400" dirty="0"/>
              <a:t>Contact point internally and </a:t>
            </a:r>
            <a:r>
              <a:rPr lang="en-US" altLang="sv-SE" sz="2400" dirty="0" smtClean="0"/>
              <a:t>externally.</a:t>
            </a:r>
            <a:endParaRPr lang="en-US" altLang="sv-SE" sz="2400" dirty="0"/>
          </a:p>
          <a:p>
            <a:pPr marL="361950" indent="-361950">
              <a:buFontTx/>
              <a:buChar char="•"/>
            </a:pPr>
            <a:r>
              <a:rPr lang="en-US" altLang="sv-SE" sz="2400" dirty="0" smtClean="0"/>
              <a:t>Inter-parliamentary </a:t>
            </a:r>
            <a:r>
              <a:rPr lang="en-US" altLang="sv-SE" sz="2400" dirty="0"/>
              <a:t>cooperation and </a:t>
            </a:r>
            <a:r>
              <a:rPr lang="en-US" altLang="sv-SE" sz="2400" dirty="0" smtClean="0"/>
              <a:t>meetings.</a:t>
            </a:r>
          </a:p>
          <a:p>
            <a:pPr marL="361950" indent="-361950">
              <a:buFontTx/>
              <a:buChar char="•"/>
            </a:pPr>
            <a:r>
              <a:rPr lang="en-US" altLang="sv-SE" sz="2400" dirty="0" smtClean="0"/>
              <a:t>Follow-up of adopted legislation.</a:t>
            </a:r>
            <a:endParaRPr lang="sv-SE" altLang="sv-S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0" y="1048407"/>
            <a:ext cx="7835900" cy="693301"/>
          </a:xfrm>
        </p:spPr>
        <p:txBody>
          <a:bodyPr/>
          <a:lstStyle/>
          <a:p>
            <a:r>
              <a:rPr lang="sv-SE" dirty="0" smtClean="0"/>
              <a:t>The </a:t>
            </a:r>
            <a:r>
              <a:rPr lang="sv-SE" dirty="0"/>
              <a:t>legal </a:t>
            </a:r>
            <a:r>
              <a:rPr lang="sv-SE" dirty="0" smtClean="0"/>
              <a:t>framework </a:t>
            </a:r>
            <a:endParaRPr lang="sv-SE" altLang="sv-SE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0900" y="2001838"/>
            <a:ext cx="7848600" cy="4097839"/>
          </a:xfrm>
        </p:spPr>
        <p:txBody>
          <a:bodyPr/>
          <a:lstStyle/>
          <a:p>
            <a:pPr>
              <a:buFontTx/>
              <a:buChar char="•"/>
            </a:pPr>
            <a:r>
              <a:rPr lang="sv-SE" altLang="sv-SE" sz="2400" b="1" dirty="0" smtClean="0"/>
              <a:t>Treaty of Lisbon </a:t>
            </a:r>
            <a:r>
              <a:rPr lang="sv-SE" altLang="sv-SE" sz="2400" dirty="0" smtClean="0"/>
              <a:t>– </a:t>
            </a:r>
            <a:r>
              <a:rPr lang="en-US" altLang="sv-SE" sz="2400" dirty="0" smtClean="0"/>
              <a:t>National </a:t>
            </a:r>
            <a:r>
              <a:rPr lang="en-US" altLang="sv-SE" sz="2400" dirty="0"/>
              <a:t>Parliaments </a:t>
            </a:r>
            <a:r>
              <a:rPr lang="en-US" altLang="sv-SE" sz="2400" dirty="0" smtClean="0"/>
              <a:t>to ensure </a:t>
            </a:r>
            <a:r>
              <a:rPr lang="en-US" altLang="sv-SE" sz="2400" dirty="0"/>
              <a:t>compliance with the principle of </a:t>
            </a:r>
            <a:r>
              <a:rPr lang="en-US" altLang="sv-SE" sz="2400" dirty="0" smtClean="0"/>
              <a:t>subsidiarity.</a:t>
            </a:r>
            <a:endParaRPr lang="sv-SE" altLang="sv-SE" sz="2400" dirty="0" smtClean="0"/>
          </a:p>
          <a:p>
            <a:pPr>
              <a:buFontTx/>
              <a:buChar char="•"/>
            </a:pPr>
            <a:r>
              <a:rPr lang="en-GB" altLang="sv-SE" sz="2400" b="1" dirty="0" smtClean="0"/>
              <a:t>The Protocol </a:t>
            </a:r>
            <a:r>
              <a:rPr lang="en-GB" altLang="sv-SE" sz="2400" dirty="0" smtClean="0"/>
              <a:t>– </a:t>
            </a:r>
            <a:r>
              <a:rPr lang="en-US" altLang="sv-SE" sz="2400" dirty="0" smtClean="0"/>
              <a:t>Any </a:t>
            </a:r>
            <a:r>
              <a:rPr lang="en-US" altLang="sv-SE" sz="2400" dirty="0"/>
              <a:t>national Parliament </a:t>
            </a:r>
            <a:r>
              <a:rPr lang="en-US" altLang="sv-SE" sz="2400" dirty="0" smtClean="0"/>
              <a:t>may </a:t>
            </a:r>
            <a:r>
              <a:rPr lang="en-US" altLang="sv-SE" sz="2400" dirty="0"/>
              <a:t>within eight weeks </a:t>
            </a:r>
            <a:r>
              <a:rPr lang="en-US" altLang="sv-SE" sz="2400" dirty="0" smtClean="0"/>
              <a:t>send a </a:t>
            </a:r>
            <a:r>
              <a:rPr lang="en-US" altLang="sv-SE" sz="2400" dirty="0"/>
              <a:t>reasoned opinion </a:t>
            </a:r>
            <a:r>
              <a:rPr lang="en-US" altLang="sv-SE" sz="2400" dirty="0" smtClean="0"/>
              <a:t>if they consider </a:t>
            </a:r>
            <a:r>
              <a:rPr lang="en-US" altLang="sv-SE" sz="2400" dirty="0"/>
              <a:t>that the draft </a:t>
            </a:r>
            <a:r>
              <a:rPr lang="en-US" altLang="sv-SE" sz="2400" dirty="0" smtClean="0"/>
              <a:t>does </a:t>
            </a:r>
            <a:r>
              <a:rPr lang="en-US" altLang="sv-SE" sz="2400" dirty="0"/>
              <a:t>not comply with the principle of subsidiarity. </a:t>
            </a:r>
            <a:endParaRPr lang="en-US" altLang="sv-SE" sz="2400" dirty="0" smtClean="0"/>
          </a:p>
          <a:p>
            <a:pPr>
              <a:buFontTx/>
              <a:buChar char="•"/>
            </a:pPr>
            <a:r>
              <a:rPr lang="sv-SE" altLang="sv-SE" sz="2400" b="1" dirty="0" smtClean="0"/>
              <a:t>The Riksdag Act </a:t>
            </a:r>
            <a:r>
              <a:rPr lang="sv-SE" altLang="sv-SE" sz="2400" dirty="0" smtClean="0"/>
              <a:t>– </a:t>
            </a:r>
            <a:r>
              <a:rPr lang="en-US" altLang="sv-SE" sz="2400" dirty="0" smtClean="0"/>
              <a:t>The </a:t>
            </a:r>
            <a:r>
              <a:rPr lang="en-US" altLang="sv-SE" sz="2400" dirty="0"/>
              <a:t>Riksdag shall examine whether a draft legislative act conflicts with the principle of </a:t>
            </a:r>
            <a:r>
              <a:rPr lang="en-US" altLang="sv-SE" sz="2400" dirty="0" smtClean="0"/>
              <a:t>subsidiarity. </a:t>
            </a:r>
            <a:r>
              <a:rPr lang="sv-SE" altLang="sv-SE" sz="2400" dirty="0" smtClean="0"/>
              <a:t>The subsidiarity checks are </a:t>
            </a:r>
            <a:r>
              <a:rPr lang="en-US" altLang="sv-SE" sz="2400" dirty="0" smtClean="0"/>
              <a:t>carried </a:t>
            </a:r>
            <a:r>
              <a:rPr lang="en-US" altLang="sv-SE" sz="2400" dirty="0"/>
              <a:t>out by the </a:t>
            </a:r>
            <a:r>
              <a:rPr lang="en-US" altLang="sv-SE" sz="2400" dirty="0" smtClean="0"/>
              <a:t>sectorial committees.</a:t>
            </a:r>
            <a:endParaRPr lang="en-US" altLang="sv-SE" sz="2400" dirty="0"/>
          </a:p>
        </p:txBody>
      </p:sp>
    </p:spTree>
    <p:extLst>
      <p:ext uri="{BB962C8B-B14F-4D97-AF65-F5344CB8AC3E}">
        <p14:creationId xmlns:p14="http://schemas.microsoft.com/office/powerpoint/2010/main" val="152123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846138" y="1185863"/>
            <a:ext cx="7848600" cy="596900"/>
          </a:xfrm>
        </p:spPr>
        <p:txBody>
          <a:bodyPr/>
          <a:lstStyle/>
          <a:p>
            <a:r>
              <a:rPr lang="en-US" altLang="sv-SE" dirty="0" smtClean="0"/>
              <a:t>Subsidiarity checks in the Riksdag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6138" y="2033752"/>
            <a:ext cx="7848600" cy="4233261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sv-SE" sz="2000" b="1" i="1" dirty="0" smtClean="0"/>
              <a:t>All</a:t>
            </a:r>
            <a:r>
              <a:rPr lang="en-US" altLang="sv-SE" sz="2000" dirty="0" smtClean="0"/>
              <a:t> draft legislative acts falling under protocol 2. </a:t>
            </a:r>
          </a:p>
          <a:p>
            <a:pPr>
              <a:buFontTx/>
              <a:buChar char="•"/>
            </a:pPr>
            <a:r>
              <a:rPr lang="en-US" altLang="sv-SE" sz="2000" dirty="0" smtClean="0"/>
              <a:t>Examination is carried out by the sectorial committees. The </a:t>
            </a:r>
            <a:r>
              <a:rPr lang="en-US" altLang="sv-SE" sz="2000" dirty="0"/>
              <a:t>EUA Committee does not </a:t>
            </a:r>
            <a:r>
              <a:rPr lang="en-US" altLang="sv-SE" sz="2000" dirty="0" smtClean="0"/>
              <a:t>perform </a:t>
            </a:r>
            <a:r>
              <a:rPr lang="en-US" altLang="sv-SE" sz="2000" dirty="0"/>
              <a:t>subsidiarity checks.</a:t>
            </a:r>
          </a:p>
          <a:p>
            <a:pPr>
              <a:buFontTx/>
              <a:buChar char="•"/>
            </a:pPr>
            <a:r>
              <a:rPr lang="en-US" altLang="sv-SE" sz="2000" dirty="0" smtClean="0"/>
              <a:t>On request by the committee, the Government shall inform the committee of its assessment within 2 weeks. Explanatory memoranda within 5 weeks.</a:t>
            </a:r>
          </a:p>
          <a:p>
            <a:pPr>
              <a:buFontTx/>
              <a:buChar char="•"/>
            </a:pPr>
            <a:r>
              <a:rPr lang="en-US" altLang="sv-SE" sz="2000" b="1" dirty="0" smtClean="0"/>
              <a:t>In compliance</a:t>
            </a:r>
            <a:r>
              <a:rPr lang="en-US" altLang="sv-SE" sz="2000" dirty="0" smtClean="0"/>
              <a:t>: a decision by the committee.</a:t>
            </a:r>
          </a:p>
          <a:p>
            <a:pPr>
              <a:buFontTx/>
              <a:buChar char="•"/>
            </a:pPr>
            <a:r>
              <a:rPr lang="en-US" altLang="sv-SE" sz="2000" b="1" dirty="0" smtClean="0"/>
              <a:t>In breach</a:t>
            </a:r>
            <a:r>
              <a:rPr lang="en-US" altLang="sv-SE" sz="2000" dirty="0" smtClean="0"/>
              <a:t>: committee’s proposal for a reasoned opinion debated and decided by the Plenary.</a:t>
            </a:r>
          </a:p>
          <a:p>
            <a:pPr>
              <a:buFontTx/>
              <a:buChar char="•"/>
            </a:pPr>
            <a:r>
              <a:rPr lang="en-US" altLang="sv-SE" sz="2000" dirty="0" smtClean="0"/>
              <a:t>Annual follow-up by the Committee on the Constitution.</a:t>
            </a:r>
          </a:p>
          <a:p>
            <a:pPr>
              <a:buFontTx/>
              <a:buChar char="•"/>
            </a:pPr>
            <a:r>
              <a:rPr lang="en-US" altLang="sv-SE" sz="2000" dirty="0" smtClean="0"/>
              <a:t>So far in total 50 reasoned opinions from the Riksdag.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06669" y="1134351"/>
            <a:ext cx="7848600" cy="623504"/>
          </a:xfrm>
        </p:spPr>
        <p:txBody>
          <a:bodyPr/>
          <a:lstStyle/>
          <a:p>
            <a:r>
              <a:rPr lang="sv-SE" dirty="0" smtClean="0"/>
              <a:t>Subsidiarity checks</a:t>
            </a:r>
            <a:endParaRPr lang="sv-SE" dirty="0"/>
          </a:p>
        </p:txBody>
      </p:sp>
      <p:graphicFrame>
        <p:nvGraphicFramePr>
          <p:cNvPr id="9" name="Platshållare för innehåll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3872500"/>
              </p:ext>
            </p:extLst>
          </p:nvPr>
        </p:nvGraphicFramePr>
        <p:xfrm>
          <a:off x="838200" y="2284412"/>
          <a:ext cx="7848600" cy="3414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6214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046328"/>
            <a:ext cx="7848600" cy="601497"/>
          </a:xfrm>
        </p:spPr>
        <p:txBody>
          <a:bodyPr/>
          <a:lstStyle/>
          <a:p>
            <a:r>
              <a:rPr lang="sv-SE" altLang="sv-SE" dirty="0" smtClean="0"/>
              <a:t>The examination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139567"/>
            <a:ext cx="7848600" cy="3119109"/>
          </a:xfrm>
        </p:spPr>
        <p:txBody>
          <a:bodyPr/>
          <a:lstStyle/>
          <a:p>
            <a:pPr>
              <a:buFontTx/>
              <a:buChar char="•"/>
            </a:pPr>
            <a:r>
              <a:rPr lang="sv-SE" altLang="sv-SE" sz="2400" dirty="0"/>
              <a:t>Differences in </a:t>
            </a:r>
            <a:r>
              <a:rPr lang="sv-SE" altLang="sv-SE" sz="2400" dirty="0" smtClean="0"/>
              <a:t>committee </a:t>
            </a:r>
            <a:r>
              <a:rPr lang="sv-SE" altLang="sv-SE" sz="2400" dirty="0"/>
              <a:t>preparation - same </a:t>
            </a:r>
            <a:r>
              <a:rPr lang="sv-SE" altLang="sv-SE" sz="2400" dirty="0" smtClean="0"/>
              <a:t>criteria: </a:t>
            </a:r>
            <a:endParaRPr lang="sv-SE" altLang="sv-SE" sz="2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sv-SE" sz="2200" dirty="0" smtClean="0"/>
              <a:t>A </a:t>
            </a:r>
            <a:r>
              <a:rPr lang="en-US" altLang="sv-SE" sz="2200" dirty="0"/>
              <a:t>political examination </a:t>
            </a:r>
            <a:r>
              <a:rPr lang="en-US" altLang="sv-SE" sz="2200" dirty="0" smtClean="0"/>
              <a:t>rather </a:t>
            </a:r>
            <a:r>
              <a:rPr lang="en-US" altLang="sv-SE" sz="2200" dirty="0"/>
              <a:t>than a legal </a:t>
            </a:r>
            <a:r>
              <a:rPr lang="en-US" altLang="sv-SE" sz="2200" dirty="0" smtClean="0"/>
              <a:t>review</a:t>
            </a:r>
            <a:r>
              <a:rPr lang="sv-SE" altLang="sv-SE" sz="2200" dirty="0" smtClean="0"/>
              <a:t>.</a:t>
            </a:r>
            <a:r>
              <a:rPr lang="en-US" altLang="sv-SE" sz="2200" dirty="0"/>
              <a:t> </a:t>
            </a:r>
            <a:endParaRPr lang="en-US" altLang="sv-SE" sz="22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sv-SE" altLang="sv-SE" sz="2200" dirty="0" smtClean="0"/>
              <a:t>A </a:t>
            </a:r>
            <a:r>
              <a:rPr lang="en-US" altLang="sv-SE" sz="2200" dirty="0" smtClean="0"/>
              <a:t>position </a:t>
            </a:r>
            <a:r>
              <a:rPr lang="en-US" altLang="sv-SE" sz="2200" dirty="0"/>
              <a:t>on whether the proposed measure should be carried out at </a:t>
            </a:r>
            <a:r>
              <a:rPr lang="en-US" altLang="sv-SE" sz="2200" dirty="0" smtClean="0"/>
              <a:t>European Union </a:t>
            </a:r>
            <a:r>
              <a:rPr lang="en-US" altLang="sv-SE" sz="2200" dirty="0"/>
              <a:t>or at some national level - </a:t>
            </a:r>
            <a:r>
              <a:rPr lang="en-US" altLang="sv-SE" sz="2200" dirty="0" smtClean="0"/>
              <a:t>not </a:t>
            </a:r>
            <a:r>
              <a:rPr lang="en-US" altLang="sv-SE" sz="2200" dirty="0"/>
              <a:t>whether the measure is to be implemented or </a:t>
            </a:r>
            <a:r>
              <a:rPr lang="en-US" altLang="sv-SE" sz="2200" dirty="0" smtClean="0"/>
              <a:t>not.</a:t>
            </a:r>
            <a:endParaRPr lang="sv-SE" altLang="sv-SE" sz="22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sv-SE" sz="2200" dirty="0" smtClean="0"/>
              <a:t>The subsidiarity </a:t>
            </a:r>
            <a:r>
              <a:rPr lang="en-US" altLang="sv-SE" sz="2200" dirty="0"/>
              <a:t>check includes </a:t>
            </a:r>
            <a:r>
              <a:rPr lang="en-US" altLang="sv-SE" sz="2200" dirty="0" smtClean="0"/>
              <a:t>a certain e</a:t>
            </a:r>
            <a:r>
              <a:rPr lang="sv-SE" altLang="sv-SE" sz="2200" dirty="0" smtClean="0"/>
              <a:t>lement of proportionality.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altLang="sv-SE" sz="2200" dirty="0" smtClean="0"/>
              <a:t>Guidelines</a:t>
            </a:r>
            <a:r>
              <a:rPr lang="sv-SE" altLang="sv-SE" sz="2200" dirty="0" smtClean="0"/>
              <a:t> </a:t>
            </a:r>
            <a:r>
              <a:rPr lang="en-GB" altLang="sv-SE" sz="2200" dirty="0" smtClean="0"/>
              <a:t>based</a:t>
            </a:r>
            <a:r>
              <a:rPr lang="sv-SE" altLang="sv-SE" sz="2200" dirty="0" smtClean="0"/>
              <a:t> on </a:t>
            </a:r>
            <a:r>
              <a:rPr lang="en-GB" altLang="sv-SE" sz="2200" dirty="0" smtClean="0"/>
              <a:t>protocol</a:t>
            </a:r>
            <a:r>
              <a:rPr lang="sv-SE" altLang="sv-SE" sz="2200" dirty="0" smtClean="0"/>
              <a:t> No 30 (1997).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dirty="0" smtClean="0"/>
              <a:t>Questions?</a:t>
            </a:r>
          </a:p>
        </p:txBody>
      </p:sp>
      <p:sp>
        <p:nvSpPr>
          <p:cNvPr id="36867" name="Platshållare för innehåll 2"/>
          <p:cNvSpPr>
            <a:spLocks noGrp="1"/>
          </p:cNvSpPr>
          <p:nvPr>
            <p:ph idx="1"/>
          </p:nvPr>
        </p:nvSpPr>
        <p:spPr>
          <a:xfrm>
            <a:off x="838200" y="2284413"/>
            <a:ext cx="7848600" cy="3710040"/>
          </a:xfrm>
        </p:spPr>
        <p:txBody>
          <a:bodyPr/>
          <a:lstStyle/>
          <a:p>
            <a:pPr>
              <a:buFontTx/>
              <a:buChar char="•"/>
            </a:pPr>
            <a:r>
              <a:rPr lang="sv-SE" altLang="sv-SE" b="1" dirty="0" smtClean="0"/>
              <a:t>EU Coordination Secretariat</a:t>
            </a:r>
            <a:r>
              <a:rPr lang="sv-SE" altLang="sv-SE" dirty="0" smtClean="0"/>
              <a:t/>
            </a:r>
            <a:br>
              <a:rPr lang="sv-SE" altLang="sv-SE" dirty="0" smtClean="0"/>
            </a:br>
            <a:r>
              <a:rPr lang="sv-SE" altLang="sv-SE" dirty="0" smtClean="0"/>
              <a:t>Abigail Choate, Head of Secretariat: +46 (0)8 786 40 00 </a:t>
            </a:r>
            <a:br>
              <a:rPr lang="sv-SE" altLang="sv-SE" dirty="0" smtClean="0"/>
            </a:br>
            <a:r>
              <a:rPr lang="sv-SE" altLang="sv-SE" dirty="0" smtClean="0"/>
              <a:t>E-mail: eu-samordningen.dok@riksdagen.se</a:t>
            </a:r>
            <a:br>
              <a:rPr lang="sv-SE" altLang="sv-SE" dirty="0" smtClean="0"/>
            </a:br>
            <a:endParaRPr lang="sv-SE" altLang="sv-SE" dirty="0" smtClean="0"/>
          </a:p>
          <a:p>
            <a:pPr>
              <a:buFontTx/>
              <a:buChar char="•"/>
            </a:pPr>
            <a:r>
              <a:rPr lang="sv-SE" altLang="sv-SE" b="1" dirty="0" smtClean="0"/>
              <a:t>The Riksdag’s representative in Brussels </a:t>
            </a:r>
            <a:r>
              <a:rPr lang="sv-SE" altLang="sv-SE" dirty="0" smtClean="0"/>
              <a:t>– </a:t>
            </a:r>
            <a:r>
              <a:rPr lang="sv-SE" altLang="sv-SE" b="1" dirty="0" smtClean="0"/>
              <a:t>Karin Broms</a:t>
            </a:r>
            <a:r>
              <a:rPr lang="sv-SE" altLang="sv-SE" dirty="0" smtClean="0"/>
              <a:t/>
            </a:r>
            <a:br>
              <a:rPr lang="sv-SE" altLang="sv-SE" dirty="0" smtClean="0"/>
            </a:br>
            <a:r>
              <a:rPr lang="sv-SE" altLang="sv-SE" dirty="0" smtClean="0"/>
              <a:t>Cell. phone: +32 (0)473 94 49 38, Office: +32 2 284 23 80</a:t>
            </a:r>
            <a:br>
              <a:rPr lang="sv-SE" altLang="sv-SE" dirty="0" smtClean="0"/>
            </a:br>
            <a:r>
              <a:rPr lang="sv-SE" altLang="sv-SE" dirty="0" smtClean="0"/>
              <a:t>E-mail: karin.broms@natparl.ep.europa.eu</a:t>
            </a:r>
          </a:p>
          <a:p>
            <a:pPr>
              <a:buFontTx/>
              <a:buChar char="•"/>
            </a:pPr>
            <a:endParaRPr lang="sv-SE" altLang="sv-SE" dirty="0" smtClean="0"/>
          </a:p>
          <a:p>
            <a:endParaRPr lang="sv-SE" altLang="sv-SE" dirty="0" smtClean="0"/>
          </a:p>
          <a:p>
            <a:endParaRPr lang="sv-SE" altLang="sv-SE" dirty="0" smtClean="0"/>
          </a:p>
          <a:p>
            <a:endParaRPr lang="sv-SE" altLang="sv-S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ksdagen_normal">
  <a:themeElements>
    <a:clrScheme name="Standardformgivning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Standardformgivning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40000"/>
          </a:spcBef>
          <a:spcAft>
            <a:spcPct val="0"/>
          </a:spcAft>
          <a:buClrTx/>
          <a:buSzTx/>
          <a:buFontTx/>
          <a:buNone/>
          <a:tabLst/>
          <a:defRPr kumimoji="0" lang="sv-SE" sz="11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illSans Pro for Riksdagen Md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40000"/>
          </a:spcBef>
          <a:spcAft>
            <a:spcPct val="0"/>
          </a:spcAft>
          <a:buClrTx/>
          <a:buSzTx/>
          <a:buFontTx/>
          <a:buNone/>
          <a:tabLst/>
          <a:defRPr kumimoji="0" lang="sv-SE" sz="11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illSans Pro for Riksdagen Md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Riksdagen_normal</Template>
  <TotalTime>1906</TotalTime>
  <Words>403</Words>
  <Application>Microsoft Office PowerPoint</Application>
  <PresentationFormat>Demonstracija ekrane (4:3)</PresentationFormat>
  <Paragraphs>46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8</vt:i4>
      </vt:variant>
    </vt:vector>
  </HeadingPairs>
  <TitlesOfParts>
    <vt:vector size="9" baseType="lpstr">
      <vt:lpstr>Riksdagen_normal</vt:lpstr>
      <vt:lpstr>Subsidiarity checks in the Riksdag</vt:lpstr>
      <vt:lpstr>The Riksdag’s work with EU affairs</vt:lpstr>
      <vt:lpstr>The role of the EU Coordination Unit</vt:lpstr>
      <vt:lpstr>The legal framework </vt:lpstr>
      <vt:lpstr>Subsidiarity checks in the Riksdag</vt:lpstr>
      <vt:lpstr>Subsidiarity checks</vt:lpstr>
      <vt:lpstr>The examination</vt:lpstr>
      <vt:lpstr>Questions?</vt:lpstr>
    </vt:vector>
  </TitlesOfParts>
  <Company>Riksdagen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Committee on EU Affairs</dc:title>
  <dc:creator>aa0305ab</dc:creator>
  <cp:lastModifiedBy>GRIGIENĖ Agnė</cp:lastModifiedBy>
  <cp:revision>160</cp:revision>
  <cp:lastPrinted>2014-09-18T11:24:30Z</cp:lastPrinted>
  <dcterms:created xsi:type="dcterms:W3CDTF">2012-05-21T15:22:49Z</dcterms:created>
  <dcterms:modified xsi:type="dcterms:W3CDTF">2014-09-19T06:07:29Z</dcterms:modified>
</cp:coreProperties>
</file>