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notesSlides/notesSlide1.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9" r:id="rId3"/>
    <p:sldId id="257"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3" d="100"/>
          <a:sy n="53" d="100"/>
        </p:scale>
        <p:origin x="-96" y="-3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Knyga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Knyga1"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C:\Users\user\Dropbox\LIC\KBK\Pristatymui%20seime\statistikaKBK.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spc="0" baseline="0">
                <a:solidFill>
                  <a:schemeClr val="tx1">
                    <a:lumMod val="65000"/>
                    <a:lumOff val="35000"/>
                  </a:schemeClr>
                </a:solidFill>
                <a:latin typeface="+mn-lt"/>
                <a:ea typeface="+mn-ea"/>
                <a:cs typeface="+mn-cs"/>
              </a:defRPr>
            </a:pPr>
            <a:r>
              <a:rPr lang="en-US" sz="2200" b="1" i="0" baseline="0" dirty="0">
                <a:latin typeface="Calibri" panose="020F0502020204030204" pitchFamily="34" charset="0"/>
              </a:rPr>
              <a:t>KBK </a:t>
            </a:r>
            <a:r>
              <a:rPr lang="en-US" sz="2200" b="1" i="0" baseline="0" dirty="0" err="1">
                <a:latin typeface="Calibri" panose="020F0502020204030204" pitchFamily="34" charset="0"/>
              </a:rPr>
              <a:t>vaik</a:t>
            </a:r>
            <a:r>
              <a:rPr lang="lt-LT" sz="2200" b="1" i="0" baseline="0" dirty="0">
                <a:latin typeface="Calibri" panose="020F0502020204030204" pitchFamily="34" charset="0"/>
              </a:rPr>
              <a:t>ų laimėjimų sritys</a:t>
            </a:r>
          </a:p>
        </c:rich>
      </c:tx>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460910908888913"/>
          <c:y val="0.17269134999109445"/>
          <c:w val="0.78681535384957224"/>
          <c:h val="0.6037638234199727"/>
        </c:manualLayout>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6"/>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Cabin" panose="020B0803050202020004" pitchFamily="34" charset="0"/>
                    <a:ea typeface="+mn-ea"/>
                    <a:cs typeface="+mn-cs"/>
                  </a:defRPr>
                </a:pPr>
                <a:endParaRPr lang="lt-LT"/>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'C:\Users\Milda\Dropbox\LIC\KBK\Pristatymui seime\[statistikaKBK.xlsx]Stats'!$A$25:$A$27</c:f>
              <c:strCache>
                <c:ptCount val="3"/>
                <c:pt idx="0">
                  <c:v>Mokslo</c:v>
                </c:pt>
                <c:pt idx="1">
                  <c:v>Meno</c:v>
                </c:pt>
                <c:pt idx="2">
                  <c:v>Sporto</c:v>
                </c:pt>
              </c:strCache>
            </c:strRef>
          </c:cat>
          <c:val>
            <c:numRef>
              <c:f>'C:\Users\Milda\Dropbox\LIC\KBK\Pristatymui seime\[statistikaKBK.xlsx]Stats'!$B$25:$B$27</c:f>
              <c:numCache>
                <c:formatCode>General</c:formatCode>
                <c:ptCount val="3"/>
                <c:pt idx="0">
                  <c:v>137</c:v>
                </c:pt>
                <c:pt idx="1">
                  <c:v>217</c:v>
                </c:pt>
                <c:pt idx="2">
                  <c:v>200</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253050797386149"/>
          <c:y val="0.68120517473367159"/>
          <c:w val="0.49389808960620535"/>
          <c:h val="0.3019977498091041"/>
        </c:manualLayout>
      </c:layout>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Cabin" panose="020B0803050202020004" pitchFamily="34" charset="0"/>
              <a:ea typeface="+mn-ea"/>
              <a:cs typeface="+mn-cs"/>
            </a:defRPr>
          </a:pPr>
          <a:endParaRPr lang="lt-L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lt-L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chemeClr val="tx1">
                    <a:lumMod val="65000"/>
                    <a:lumOff val="35000"/>
                  </a:schemeClr>
                </a:solidFill>
                <a:latin typeface="Calibri" panose="020F0502020204030204" pitchFamily="34" charset="0"/>
                <a:ea typeface="+mn-ea"/>
                <a:cs typeface="+mn-cs"/>
              </a:defRPr>
            </a:pPr>
            <a:r>
              <a:rPr lang="lt-LT" sz="2000" b="1" i="0" baseline="0" dirty="0" smtClean="0">
                <a:latin typeface="Calibri" panose="020F0502020204030204" pitchFamily="34" charset="0"/>
              </a:rPr>
              <a:t>Kur mokosi „Kas bus kas. Lietuvos ateitis“ vaikai?</a:t>
            </a:r>
            <a:endParaRPr lang="en-US" sz="2000" b="1" i="0" baseline="0" dirty="0">
              <a:latin typeface="Calibri" panose="020F0502020204030204" pitchFamily="34" charset="0"/>
            </a:endParaRPr>
          </a:p>
        </c:rich>
      </c:tx>
      <c:layout>
        <c:manualLayout>
          <c:xMode val="edge"/>
          <c:yMode val="edge"/>
          <c:x val="0.14233532309536731"/>
          <c:y val="0"/>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'C:\Users\Milda\Dropbox\LIC\KBK\Pristatymui seime\[statistikaKBK.xlsx]Stats'!$G$1</c:f>
              <c:strCache>
                <c:ptCount val="1"/>
                <c:pt idx="0">
                  <c:v>Proc</c:v>
                </c:pt>
              </c:strCache>
            </c:strRef>
          </c:tx>
          <c:dPt>
            <c:idx val="0"/>
            <c:bubble3D val="0"/>
            <c:spPr>
              <a:solidFill>
                <a:schemeClr val="accent1"/>
              </a:solidFill>
              <a:ln w="25400">
                <a:solidFill>
                  <a:schemeClr val="lt1"/>
                </a:solidFill>
              </a:ln>
              <a:effectLst/>
              <a:sp3d contourW="25400">
                <a:contourClr>
                  <a:schemeClr val="lt1"/>
                </a:contourClr>
              </a:sp3d>
            </c:spPr>
          </c:dPt>
          <c:dPt>
            <c:idx val="1"/>
            <c:bubble3D val="0"/>
            <c:spPr>
              <a:solidFill>
                <a:schemeClr val="accent2"/>
              </a:solidFill>
              <a:ln w="25400">
                <a:solidFill>
                  <a:schemeClr val="lt1"/>
                </a:solidFill>
              </a:ln>
              <a:effectLst/>
              <a:sp3d contourW="25400">
                <a:contourClr>
                  <a:schemeClr val="lt1"/>
                </a:contourClr>
              </a:sp3d>
            </c:spPr>
          </c:dPt>
          <c:dPt>
            <c:idx val="2"/>
            <c:bubble3D val="0"/>
            <c:spPr>
              <a:solidFill>
                <a:schemeClr val="accent4">
                  <a:lumMod val="75000"/>
                </a:schemeClr>
              </a:solidFill>
              <a:ln w="25400">
                <a:solidFill>
                  <a:schemeClr val="lt1"/>
                </a:solidFill>
              </a:ln>
              <a:effectLst/>
              <a:sp3d contourW="25400">
                <a:contourClr>
                  <a:schemeClr val="lt1"/>
                </a:contourClr>
              </a:sp3d>
            </c:spPr>
          </c:dPt>
          <c:dPt>
            <c:idx val="3"/>
            <c:bubble3D val="0"/>
            <c:spPr>
              <a:solidFill>
                <a:schemeClr val="bg2">
                  <a:lumMod val="90000"/>
                </a:schemeClr>
              </a:solidFill>
              <a:ln w="25400">
                <a:solidFill>
                  <a:schemeClr val="lt1"/>
                </a:solidFill>
              </a:ln>
              <a:effectLst/>
              <a:sp3d contourW="25400">
                <a:contourClr>
                  <a:schemeClr val="lt1"/>
                </a:contourClr>
              </a:sp3d>
            </c:spPr>
          </c:dPt>
          <c:dPt>
            <c:idx val="4"/>
            <c:bubble3D val="0"/>
            <c:spPr>
              <a:solidFill>
                <a:schemeClr val="accent3">
                  <a:lumMod val="75000"/>
                </a:schemeClr>
              </a:solidFill>
              <a:ln w="25400">
                <a:solidFill>
                  <a:schemeClr val="lt1"/>
                </a:solidFill>
              </a:ln>
              <a:effectLst/>
              <a:sp3d contourW="25400">
                <a:contourClr>
                  <a:schemeClr val="lt1"/>
                </a:contourClr>
              </a:sp3d>
            </c:spPr>
          </c:dPt>
          <c:dPt>
            <c:idx val="5"/>
            <c:bubble3D val="0"/>
            <c:spPr>
              <a:solidFill>
                <a:schemeClr val="accent6"/>
              </a:solidFill>
              <a:ln w="25400">
                <a:solidFill>
                  <a:schemeClr val="lt1"/>
                </a:solidFill>
              </a:ln>
              <a:effectLst/>
              <a:sp3d contourW="25400">
                <a:contourClr>
                  <a:schemeClr val="lt1"/>
                </a:contourClr>
              </a:sp3d>
            </c:spPr>
          </c:dPt>
          <c:dPt>
            <c:idx val="6"/>
            <c:bubble3D val="0"/>
            <c:spPr>
              <a:solidFill>
                <a:srgbClr val="FFC000"/>
              </a:solidFill>
              <a:ln w="25400">
                <a:solidFill>
                  <a:schemeClr val="lt1"/>
                </a:solidFill>
              </a:ln>
              <a:effectLst/>
              <a:sp3d contourW="25400">
                <a:contourClr>
                  <a:schemeClr val="lt1"/>
                </a:contourClr>
              </a:sp3d>
            </c:spPr>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Calibri" panose="020F0502020204030204" pitchFamily="34" charset="0"/>
                    <a:ea typeface="+mn-ea"/>
                    <a:cs typeface="+mn-cs"/>
                  </a:defRPr>
                </a:pPr>
                <a:endParaRPr lang="lt-LT"/>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'C:\Users\Milda\Dropbox\LIC\KBK\Pristatymui seime\[statistikaKBK.xlsx]Stats'!$E$2:$E$8</c:f>
              <c:strCache>
                <c:ptCount val="7"/>
                <c:pt idx="0">
                  <c:v>Kaimo</c:v>
                </c:pt>
                <c:pt idx="1">
                  <c:v>Miestelio</c:v>
                </c:pt>
                <c:pt idx="2">
                  <c:v>Kiti miestai</c:v>
                </c:pt>
                <c:pt idx="3">
                  <c:v>Užsienio</c:v>
                </c:pt>
                <c:pt idx="4">
                  <c:v>Vilnius</c:v>
                </c:pt>
                <c:pt idx="5">
                  <c:v>Kaunas</c:v>
                </c:pt>
                <c:pt idx="6">
                  <c:v>Klaipėda</c:v>
                </c:pt>
              </c:strCache>
            </c:strRef>
          </c:cat>
          <c:val>
            <c:numRef>
              <c:f>'C:\Users\Milda\Dropbox\LIC\KBK\Pristatymui seime\[statistikaKBK.xlsx]Stats'!$G$2:$G$8</c:f>
              <c:numCache>
                <c:formatCode>0.0%</c:formatCode>
                <c:ptCount val="7"/>
                <c:pt idx="0">
                  <c:v>2.9876977152899824E-2</c:v>
                </c:pt>
                <c:pt idx="1">
                  <c:v>6.6783831282952552E-2</c:v>
                </c:pt>
                <c:pt idx="2">
                  <c:v>0.34270650263620389</c:v>
                </c:pt>
                <c:pt idx="3">
                  <c:v>1.2302284710017574E-2</c:v>
                </c:pt>
                <c:pt idx="4">
                  <c:v>0.22144112478031636</c:v>
                </c:pt>
                <c:pt idx="5">
                  <c:v>0.22495606326889278</c:v>
                </c:pt>
                <c:pt idx="6">
                  <c:v>0.10193321616871705</c:v>
                </c:pt>
              </c:numCache>
            </c:numRef>
          </c:val>
        </c:ser>
        <c:dLbls>
          <c:showLegendKey val="0"/>
          <c:showVal val="0"/>
          <c:showCatName val="0"/>
          <c:showSerName val="0"/>
          <c:showPercent val="0"/>
          <c:showBubbleSize val="0"/>
          <c:showLeaderLines val="1"/>
        </c:dLbls>
      </c:pie3DChart>
      <c:spPr>
        <a:noFill/>
        <a:ln>
          <a:noFill/>
        </a:ln>
        <a:effectLst/>
      </c:spPr>
    </c:plotArea>
    <c:legend>
      <c:legendPos val="b"/>
      <c:layout>
        <c:manualLayout>
          <c:xMode val="edge"/>
          <c:yMode val="edge"/>
          <c:x val="0.13807690864625366"/>
          <c:y val="0.76146555542237948"/>
          <c:w val="0.72294144532862181"/>
          <c:h val="0.23853439663780535"/>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t-LT"/>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lt-L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1217957075064222"/>
          <c:y val="0"/>
        </c:manualLayout>
      </c:layout>
      <c:overlay val="0"/>
    </c:title>
    <c:autoTitleDeleted val="0"/>
    <c:plotArea>
      <c:layout/>
      <c:doughnutChart>
        <c:varyColors val="1"/>
        <c:ser>
          <c:idx val="0"/>
          <c:order val="0"/>
          <c:tx>
            <c:strRef>
              <c:f>Stats!$I$2</c:f>
              <c:strCache>
                <c:ptCount val="1"/>
                <c:pt idx="0">
                  <c:v>Nacionalinė M. K. Čiurlionio meno mokykla</c:v>
                </c:pt>
              </c:strCache>
            </c:strRef>
          </c:tx>
          <c:spPr>
            <a:solidFill>
              <a:schemeClr val="accent3">
                <a:lumMod val="60000"/>
                <a:lumOff val="40000"/>
              </a:schemeClr>
            </a:solidFill>
          </c:spPr>
          <c:dPt>
            <c:idx val="0"/>
            <c:bubble3D val="0"/>
            <c:spPr>
              <a:solidFill>
                <a:schemeClr val="tx2">
                  <a:lumMod val="60000"/>
                  <a:lumOff val="40000"/>
                </a:schemeClr>
              </a:solidFill>
            </c:spPr>
          </c:dPt>
          <c:dPt>
            <c:idx val="1"/>
            <c:bubble3D val="0"/>
            <c:spPr>
              <a:solidFill>
                <a:schemeClr val="accent6">
                  <a:lumMod val="75000"/>
                </a:schemeClr>
              </a:solidFill>
            </c:spPr>
          </c:dPt>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txPr>
              <a:bodyPr/>
              <a:lstStyle/>
              <a:p>
                <a:pPr>
                  <a:defRPr sz="1500" baseline="0"/>
                </a:pPr>
                <a:endParaRPr lang="lt-LT"/>
              </a:p>
            </c:txPr>
            <c:showLegendKey val="0"/>
            <c:showVal val="0"/>
            <c:showCatName val="0"/>
            <c:showSerName val="0"/>
            <c:showPercent val="0"/>
            <c:showBubbleSize val="0"/>
          </c:dLbls>
          <c:cat>
            <c:strRef>
              <c:f>Stats!$J$1:$K$1</c:f>
              <c:strCache>
                <c:ptCount val="2"/>
                <c:pt idx="0">
                  <c:v>Mokosi iš Vilniaus</c:v>
                </c:pt>
                <c:pt idx="1">
                  <c:v>Atvykę mokytis iš kitų miestų</c:v>
                </c:pt>
              </c:strCache>
            </c:strRef>
          </c:cat>
          <c:val>
            <c:numRef>
              <c:f>Stats!$J$2:$K$2</c:f>
              <c:numCache>
                <c:formatCode>General</c:formatCode>
                <c:ptCount val="2"/>
                <c:pt idx="0">
                  <c:v>43</c:v>
                </c:pt>
                <c:pt idx="1">
                  <c:v>12</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54891718380497401"/>
          <c:y val="0.34360864665830787"/>
          <c:w val="0.42948657632145182"/>
          <c:h val="0.60096100433285193"/>
        </c:manualLayout>
      </c:layout>
      <c:overlay val="0"/>
      <c:txPr>
        <a:bodyPr/>
        <a:lstStyle/>
        <a:p>
          <a:pPr>
            <a:defRPr sz="1500" baseline="0"/>
          </a:pPr>
          <a:endParaRPr lang="lt-LT"/>
        </a:p>
      </c:txPr>
    </c:legend>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doughnutChart>
        <c:varyColors val="1"/>
        <c:ser>
          <c:idx val="0"/>
          <c:order val="0"/>
          <c:tx>
            <c:strRef>
              <c:f>Stats!$I$5</c:f>
              <c:strCache>
                <c:ptCount val="1"/>
                <c:pt idx="0">
                  <c:v>Kauno technologijos universiteto gimnazija</c:v>
                </c:pt>
              </c:strCache>
            </c:strRef>
          </c:tx>
          <c:dPt>
            <c:idx val="0"/>
            <c:bubble3D val="0"/>
            <c:spPr>
              <a:solidFill>
                <a:schemeClr val="tx2">
                  <a:lumMod val="60000"/>
                  <a:lumOff val="40000"/>
                </a:schemeClr>
              </a:solidFill>
            </c:spPr>
          </c:dPt>
          <c:dPt>
            <c:idx val="1"/>
            <c:bubble3D val="0"/>
            <c:explosion val="1"/>
            <c:spPr>
              <a:solidFill>
                <a:schemeClr val="accent6">
                  <a:lumMod val="75000"/>
                </a:schemeClr>
              </a:solidFill>
            </c:spPr>
          </c:dPt>
          <c:dLbls>
            <c:txPr>
              <a:bodyPr/>
              <a:lstStyle/>
              <a:p>
                <a:pPr>
                  <a:defRPr sz="1500" baseline="0"/>
                </a:pPr>
                <a:endParaRPr lang="lt-LT"/>
              </a:p>
            </c:txPr>
            <c:showLegendKey val="0"/>
            <c:showVal val="1"/>
            <c:showCatName val="0"/>
            <c:showSerName val="0"/>
            <c:showPercent val="0"/>
            <c:showBubbleSize val="0"/>
            <c:showLeaderLines val="1"/>
          </c:dLbls>
          <c:cat>
            <c:strRef>
              <c:f>Stats!$J$4:$K$4</c:f>
              <c:strCache>
                <c:ptCount val="2"/>
                <c:pt idx="0">
                  <c:v>Mokosi iš Kauno</c:v>
                </c:pt>
                <c:pt idx="1">
                  <c:v>Atvykę mokytis iš kitų miestų</c:v>
                </c:pt>
              </c:strCache>
            </c:strRef>
          </c:cat>
          <c:val>
            <c:numRef>
              <c:f>Stats!$J$5:$K$5</c:f>
              <c:numCache>
                <c:formatCode>General</c:formatCode>
                <c:ptCount val="2"/>
                <c:pt idx="0">
                  <c:v>12</c:v>
                </c:pt>
                <c:pt idx="1">
                  <c:v>3</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55086196096414819"/>
          <c:y val="0.38778214457652854"/>
          <c:w val="0.42662281023148729"/>
          <c:h val="0.53773577627177227"/>
        </c:manualLayout>
      </c:layout>
      <c:overlay val="0"/>
      <c:txPr>
        <a:bodyPr/>
        <a:lstStyle/>
        <a:p>
          <a:pPr>
            <a:defRPr sz="1500" baseline="0"/>
          </a:pPr>
          <a:endParaRPr lang="lt-LT"/>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lt-LT" sz="2200" dirty="0"/>
              <a:t>Kiek būrelių </a:t>
            </a:r>
            <a:r>
              <a:rPr lang="lt-LT" sz="2200" dirty="0" smtClean="0"/>
              <a:t>lanko KBK vaikai?</a:t>
            </a:r>
            <a:endParaRPr lang="lt-LT" sz="2200" dirty="0"/>
          </a:p>
        </c:rich>
      </c:tx>
      <c:layout/>
      <c:overlay val="0"/>
    </c:title>
    <c:autoTitleDeleted val="0"/>
    <c:plotArea>
      <c:layout/>
      <c:barChart>
        <c:barDir val="col"/>
        <c:grouping val="stacked"/>
        <c:varyColors val="0"/>
        <c:ser>
          <c:idx val="0"/>
          <c:order val="0"/>
          <c:tx>
            <c:strRef>
              <c:f>Stats!$O$1</c:f>
              <c:strCache>
                <c:ptCount val="1"/>
                <c:pt idx="0">
                  <c:v>Kiek būrelių lanko</c:v>
                </c:pt>
              </c:strCache>
            </c:strRef>
          </c:tx>
          <c:spPr>
            <a:solidFill>
              <a:schemeClr val="accent3">
                <a:lumMod val="60000"/>
                <a:lumOff val="40000"/>
              </a:schemeClr>
            </a:solidFill>
          </c:spPr>
          <c:invertIfNegative val="0"/>
          <c:dLbls>
            <c:txPr>
              <a:bodyPr/>
              <a:lstStyle/>
              <a:p>
                <a:pPr>
                  <a:defRPr sz="2200" baseline="0"/>
                </a:pPr>
                <a:endParaRPr lang="lt-LT"/>
              </a:p>
            </c:txPr>
            <c:dLblPos val="ctr"/>
            <c:showLegendKey val="0"/>
            <c:showVal val="1"/>
            <c:showCatName val="0"/>
            <c:showSerName val="0"/>
            <c:showPercent val="0"/>
            <c:showBubbleSize val="0"/>
            <c:showLeaderLines val="0"/>
          </c:dLbls>
          <c:cat>
            <c:strRef>
              <c:f>Stats!$O$2:$O$5</c:f>
              <c:strCache>
                <c:ptCount val="4"/>
                <c:pt idx="0">
                  <c:v>Lanko bent vieną</c:v>
                </c:pt>
                <c:pt idx="1">
                  <c:v>Lanko daugiau nei vieną</c:v>
                </c:pt>
                <c:pt idx="2">
                  <c:v>Lanko daugiau nei du</c:v>
                </c:pt>
                <c:pt idx="3">
                  <c:v>Nelanko</c:v>
                </c:pt>
              </c:strCache>
            </c:strRef>
          </c:cat>
          <c:val>
            <c:numRef>
              <c:f>Stats!$P$2:$P$5</c:f>
              <c:numCache>
                <c:formatCode>General</c:formatCode>
                <c:ptCount val="4"/>
                <c:pt idx="0">
                  <c:v>536</c:v>
                </c:pt>
                <c:pt idx="1">
                  <c:v>326</c:v>
                </c:pt>
                <c:pt idx="2">
                  <c:v>181</c:v>
                </c:pt>
                <c:pt idx="3">
                  <c:v>33</c:v>
                </c:pt>
              </c:numCache>
            </c:numRef>
          </c:val>
        </c:ser>
        <c:dLbls>
          <c:showLegendKey val="0"/>
          <c:showVal val="0"/>
          <c:showCatName val="0"/>
          <c:showSerName val="0"/>
          <c:showPercent val="0"/>
          <c:showBubbleSize val="0"/>
        </c:dLbls>
        <c:gapWidth val="150"/>
        <c:overlap val="100"/>
        <c:axId val="95115520"/>
        <c:axId val="95121408"/>
      </c:barChart>
      <c:catAx>
        <c:axId val="95115520"/>
        <c:scaling>
          <c:orientation val="minMax"/>
        </c:scaling>
        <c:delete val="0"/>
        <c:axPos val="b"/>
        <c:majorTickMark val="out"/>
        <c:minorTickMark val="none"/>
        <c:tickLblPos val="nextTo"/>
        <c:txPr>
          <a:bodyPr/>
          <a:lstStyle/>
          <a:p>
            <a:pPr>
              <a:defRPr sz="1800" baseline="0"/>
            </a:pPr>
            <a:endParaRPr lang="lt-LT"/>
          </a:p>
        </c:txPr>
        <c:crossAx val="95121408"/>
        <c:crosses val="autoZero"/>
        <c:auto val="1"/>
        <c:lblAlgn val="ctr"/>
        <c:lblOffset val="100"/>
        <c:noMultiLvlLbl val="0"/>
      </c:catAx>
      <c:valAx>
        <c:axId val="95121408"/>
        <c:scaling>
          <c:orientation val="minMax"/>
        </c:scaling>
        <c:delete val="0"/>
        <c:axPos val="l"/>
        <c:majorGridlines/>
        <c:numFmt formatCode="General" sourceLinked="1"/>
        <c:majorTickMark val="out"/>
        <c:minorTickMark val="none"/>
        <c:tickLblPos val="nextTo"/>
        <c:crossAx val="95115520"/>
        <c:crosses val="autoZero"/>
        <c:crossBetween val="between"/>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txPr>
              <a:bodyPr/>
              <a:lstStyle/>
              <a:p>
                <a:pPr>
                  <a:defRPr sz="2000" b="1" i="0" baseline="0">
                    <a:latin typeface="Cabin" panose="020B0803050202020004" pitchFamily="34" charset="0"/>
                  </a:defRPr>
                </a:pPr>
                <a:endParaRPr lang="lt-LT"/>
              </a:p>
            </c:txPr>
            <c:dLblPos val="outEnd"/>
            <c:showLegendKey val="0"/>
            <c:showVal val="1"/>
            <c:showCatName val="0"/>
            <c:showSerName val="0"/>
            <c:showPercent val="0"/>
            <c:showBubbleSize val="0"/>
            <c:showLeaderLines val="1"/>
          </c:dLbls>
          <c:cat>
            <c:strRef>
              <c:f>Stats!$O$22:$O$25</c:f>
              <c:strCache>
                <c:ptCount val="4"/>
                <c:pt idx="0">
                  <c:v>Menai</c:v>
                </c:pt>
                <c:pt idx="1">
                  <c:v>Sportas</c:v>
                </c:pt>
                <c:pt idx="2">
                  <c:v>Gilina žinias moksluose</c:v>
                </c:pt>
                <c:pt idx="3">
                  <c:v>Visuomenine veikla</c:v>
                </c:pt>
              </c:strCache>
            </c:strRef>
          </c:cat>
          <c:val>
            <c:numRef>
              <c:f>Stats!$P$22:$P$25</c:f>
              <c:numCache>
                <c:formatCode>General</c:formatCode>
                <c:ptCount val="4"/>
                <c:pt idx="0">
                  <c:v>257</c:v>
                </c:pt>
                <c:pt idx="1">
                  <c:v>207</c:v>
                </c:pt>
                <c:pt idx="2">
                  <c:v>126</c:v>
                </c:pt>
                <c:pt idx="3">
                  <c:v>33</c:v>
                </c:pt>
              </c:numCache>
            </c:numRef>
          </c:val>
        </c:ser>
        <c:dLbls>
          <c:showLegendKey val="0"/>
          <c:showVal val="0"/>
          <c:showCatName val="0"/>
          <c:showSerName val="0"/>
          <c:showPercent val="0"/>
          <c:showBubbleSize val="0"/>
          <c:showLeaderLines val="1"/>
        </c:dLbls>
        <c:firstSliceAng val="0"/>
      </c:pieChart>
    </c:plotArea>
    <c:legend>
      <c:legendPos val="r"/>
      <c:layout/>
      <c:overlay val="0"/>
      <c:txPr>
        <a:bodyPr/>
        <a:lstStyle/>
        <a:p>
          <a:pPr>
            <a:defRPr sz="2000" baseline="0"/>
          </a:pPr>
          <a:endParaRPr lang="lt-LT"/>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7911273747361407"/>
          <c:y val="2.777781635373848E-2"/>
        </c:manualLayout>
      </c:layout>
      <c:overlay val="0"/>
    </c:title>
    <c:autoTitleDeleted val="0"/>
    <c:plotArea>
      <c:layout/>
      <c:pieChart>
        <c:varyColors val="1"/>
        <c:ser>
          <c:idx val="0"/>
          <c:order val="0"/>
          <c:tx>
            <c:strRef>
              <c:f>Stats!$R$9</c:f>
              <c:strCache>
                <c:ptCount val="1"/>
                <c:pt idx="0">
                  <c:v>Vilnius</c:v>
                </c:pt>
              </c:strCache>
            </c:strRef>
          </c:tx>
          <c:dLbls>
            <c:txPr>
              <a:bodyPr/>
              <a:lstStyle/>
              <a:p>
                <a:pPr>
                  <a:defRPr sz="1600" baseline="0"/>
                </a:pPr>
                <a:endParaRPr lang="lt-LT"/>
              </a:p>
            </c:txPr>
            <c:dLblPos val="inEnd"/>
            <c:showLegendKey val="0"/>
            <c:showVal val="1"/>
            <c:showCatName val="0"/>
            <c:showSerName val="0"/>
            <c:showPercent val="0"/>
            <c:showBubbleSize val="0"/>
            <c:showLeaderLines val="1"/>
          </c:dLbls>
          <c:cat>
            <c:strRef>
              <c:f>Stats!$O$22:$O$25</c:f>
              <c:strCache>
                <c:ptCount val="4"/>
                <c:pt idx="0">
                  <c:v>Menai</c:v>
                </c:pt>
                <c:pt idx="1">
                  <c:v>Sportas</c:v>
                </c:pt>
                <c:pt idx="2">
                  <c:v>Gilina žinias moksluose</c:v>
                </c:pt>
                <c:pt idx="3">
                  <c:v>Visuomenine veikla</c:v>
                </c:pt>
              </c:strCache>
            </c:strRef>
          </c:cat>
          <c:val>
            <c:numRef>
              <c:f>Stats!$R$22:$R$25</c:f>
              <c:numCache>
                <c:formatCode>General</c:formatCode>
                <c:ptCount val="4"/>
                <c:pt idx="0">
                  <c:v>74</c:v>
                </c:pt>
                <c:pt idx="1">
                  <c:v>31</c:v>
                </c:pt>
                <c:pt idx="2">
                  <c:v>29</c:v>
                </c:pt>
                <c:pt idx="3">
                  <c:v>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1407737103284822"/>
          <c:y val="2.5974388979768951E-2"/>
        </c:manualLayout>
      </c:layout>
      <c:overlay val="0"/>
    </c:title>
    <c:autoTitleDeleted val="0"/>
    <c:plotArea>
      <c:layout/>
      <c:pieChart>
        <c:varyColors val="1"/>
        <c:ser>
          <c:idx val="0"/>
          <c:order val="0"/>
          <c:tx>
            <c:v>Visa Lietuva</c:v>
          </c:tx>
          <c:dLbls>
            <c:txPr>
              <a:bodyPr/>
              <a:lstStyle/>
              <a:p>
                <a:pPr>
                  <a:defRPr sz="1600" baseline="0"/>
                </a:pPr>
                <a:endParaRPr lang="lt-LT"/>
              </a:p>
            </c:txPr>
            <c:dLblPos val="inEnd"/>
            <c:showLegendKey val="0"/>
            <c:showVal val="1"/>
            <c:showCatName val="0"/>
            <c:showSerName val="0"/>
            <c:showPercent val="0"/>
            <c:showBubbleSize val="0"/>
            <c:showLeaderLines val="1"/>
          </c:dLbls>
          <c:cat>
            <c:strRef>
              <c:f>Stats!$O$22:$O$25</c:f>
              <c:strCache>
                <c:ptCount val="4"/>
                <c:pt idx="0">
                  <c:v>Menai</c:v>
                </c:pt>
                <c:pt idx="1">
                  <c:v>Sportas</c:v>
                </c:pt>
                <c:pt idx="2">
                  <c:v>Gilina žinias moksluose</c:v>
                </c:pt>
                <c:pt idx="3">
                  <c:v>Visuomenine veikla</c:v>
                </c:pt>
              </c:strCache>
            </c:strRef>
          </c:cat>
          <c:val>
            <c:numRef>
              <c:f>Stats!$P$22:$P$25</c:f>
              <c:numCache>
                <c:formatCode>General</c:formatCode>
                <c:ptCount val="4"/>
                <c:pt idx="0">
                  <c:v>257</c:v>
                </c:pt>
                <c:pt idx="1">
                  <c:v>207</c:v>
                </c:pt>
                <c:pt idx="2">
                  <c:v>126</c:v>
                </c:pt>
                <c:pt idx="3">
                  <c:v>33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635687460828354"/>
          <c:y val="7.0497413867594963E-2"/>
        </c:manualLayout>
      </c:layout>
      <c:overlay val="0"/>
    </c:title>
    <c:autoTitleDeleted val="0"/>
    <c:plotArea>
      <c:layout/>
      <c:pieChart>
        <c:varyColors val="1"/>
        <c:ser>
          <c:idx val="0"/>
          <c:order val="0"/>
          <c:tx>
            <c:strRef>
              <c:f>Stats!$S$9</c:f>
              <c:strCache>
                <c:ptCount val="1"/>
                <c:pt idx="0">
                  <c:v>Kaunas</c:v>
                </c:pt>
              </c:strCache>
            </c:strRef>
          </c:tx>
          <c:dLbls>
            <c:txPr>
              <a:bodyPr/>
              <a:lstStyle/>
              <a:p>
                <a:pPr>
                  <a:defRPr sz="1600" baseline="0"/>
                </a:pPr>
                <a:endParaRPr lang="lt-LT"/>
              </a:p>
            </c:txPr>
            <c:showLegendKey val="0"/>
            <c:showVal val="1"/>
            <c:showCatName val="0"/>
            <c:showSerName val="0"/>
            <c:showPercent val="0"/>
            <c:showBubbleSize val="0"/>
            <c:showLeaderLines val="1"/>
          </c:dLbls>
          <c:cat>
            <c:strRef>
              <c:f>Stats!$O$22:$O$25</c:f>
              <c:strCache>
                <c:ptCount val="4"/>
                <c:pt idx="0">
                  <c:v>Menai</c:v>
                </c:pt>
                <c:pt idx="1">
                  <c:v>Sportas</c:v>
                </c:pt>
                <c:pt idx="2">
                  <c:v>Gilina žinias moksluose</c:v>
                </c:pt>
                <c:pt idx="3">
                  <c:v>Visuomenine veikla</c:v>
                </c:pt>
              </c:strCache>
            </c:strRef>
          </c:cat>
          <c:val>
            <c:numRef>
              <c:f>Stats!$S$22:$S$25</c:f>
              <c:numCache>
                <c:formatCode>General</c:formatCode>
                <c:ptCount val="4"/>
                <c:pt idx="0">
                  <c:v>48</c:v>
                </c:pt>
                <c:pt idx="1">
                  <c:v>57</c:v>
                </c:pt>
                <c:pt idx="2">
                  <c:v>20</c:v>
                </c:pt>
                <c:pt idx="3">
                  <c:v>7</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3249973649651465"/>
          <c:y val="0.11251788453358426"/>
        </c:manualLayout>
      </c:layout>
      <c:overlay val="0"/>
    </c:title>
    <c:autoTitleDeleted val="0"/>
    <c:plotArea>
      <c:layout/>
      <c:pieChart>
        <c:varyColors val="1"/>
        <c:ser>
          <c:idx val="0"/>
          <c:order val="0"/>
          <c:tx>
            <c:strRef>
              <c:f>Stats!$T$9</c:f>
              <c:strCache>
                <c:ptCount val="1"/>
                <c:pt idx="0">
                  <c:v>Klaipėda</c:v>
                </c:pt>
              </c:strCache>
            </c:strRef>
          </c:tx>
          <c:dLbls>
            <c:txPr>
              <a:bodyPr/>
              <a:lstStyle/>
              <a:p>
                <a:pPr>
                  <a:defRPr sz="1600" baseline="0"/>
                </a:pPr>
                <a:endParaRPr lang="lt-LT"/>
              </a:p>
            </c:txPr>
            <c:showLegendKey val="0"/>
            <c:showVal val="1"/>
            <c:showCatName val="0"/>
            <c:showSerName val="0"/>
            <c:showPercent val="0"/>
            <c:showBubbleSize val="0"/>
            <c:showLeaderLines val="1"/>
          </c:dLbls>
          <c:cat>
            <c:strRef>
              <c:f>Stats!$O$22:$O$25</c:f>
              <c:strCache>
                <c:ptCount val="4"/>
                <c:pt idx="0">
                  <c:v>Menai</c:v>
                </c:pt>
                <c:pt idx="1">
                  <c:v>Sportas</c:v>
                </c:pt>
                <c:pt idx="2">
                  <c:v>Gilina žinias moksluose</c:v>
                </c:pt>
                <c:pt idx="3">
                  <c:v>Visuomenine veikla</c:v>
                </c:pt>
              </c:strCache>
            </c:strRef>
          </c:cat>
          <c:val>
            <c:numRef>
              <c:f>Stats!$T$22:$T$25</c:f>
              <c:numCache>
                <c:formatCode>General</c:formatCode>
                <c:ptCount val="4"/>
                <c:pt idx="0">
                  <c:v>41</c:v>
                </c:pt>
                <c:pt idx="1">
                  <c:v>10</c:v>
                </c:pt>
                <c:pt idx="2">
                  <c:v>12</c:v>
                </c:pt>
                <c:pt idx="3">
                  <c:v>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3962608952540629"/>
          <c:y val="9.8790037344608783E-2"/>
        </c:manualLayout>
      </c:layout>
      <c:overlay val="0"/>
    </c:title>
    <c:autoTitleDeleted val="0"/>
    <c:plotArea>
      <c:layout/>
      <c:pieChart>
        <c:varyColors val="1"/>
        <c:ser>
          <c:idx val="0"/>
          <c:order val="0"/>
          <c:tx>
            <c:strRef>
              <c:f>Stats!$U$9</c:f>
              <c:strCache>
                <c:ptCount val="1"/>
                <c:pt idx="0">
                  <c:v>Kiti miestai</c:v>
                </c:pt>
              </c:strCache>
            </c:strRef>
          </c:tx>
          <c:dLbls>
            <c:txPr>
              <a:bodyPr/>
              <a:lstStyle/>
              <a:p>
                <a:pPr>
                  <a:defRPr sz="1600" baseline="0"/>
                </a:pPr>
                <a:endParaRPr lang="lt-LT"/>
              </a:p>
            </c:txPr>
            <c:showLegendKey val="0"/>
            <c:showVal val="1"/>
            <c:showCatName val="0"/>
            <c:showSerName val="0"/>
            <c:showPercent val="0"/>
            <c:showBubbleSize val="0"/>
            <c:showLeaderLines val="1"/>
          </c:dLbls>
          <c:cat>
            <c:strRef>
              <c:f>Stats!$O$22:$O$25</c:f>
              <c:strCache>
                <c:ptCount val="4"/>
                <c:pt idx="0">
                  <c:v>Menai</c:v>
                </c:pt>
                <c:pt idx="1">
                  <c:v>Sportas</c:v>
                </c:pt>
                <c:pt idx="2">
                  <c:v>Gilina žinias moksluose</c:v>
                </c:pt>
                <c:pt idx="3">
                  <c:v>Visuomenine veikla</c:v>
                </c:pt>
              </c:strCache>
            </c:strRef>
          </c:cat>
          <c:val>
            <c:numRef>
              <c:f>Stats!$U$22:$U$25</c:f>
              <c:numCache>
                <c:formatCode>General</c:formatCode>
                <c:ptCount val="4"/>
                <c:pt idx="0">
                  <c:v>73</c:v>
                </c:pt>
                <c:pt idx="1">
                  <c:v>81</c:v>
                </c:pt>
                <c:pt idx="2">
                  <c:v>53</c:v>
                </c:pt>
                <c:pt idx="3">
                  <c:v>13</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manualLayout>
          <c:xMode val="edge"/>
          <c:yMode val="edge"/>
          <c:x val="0.31409406891297792"/>
          <c:y val="0.11757952820057031"/>
        </c:manualLayout>
      </c:layout>
      <c:overlay val="0"/>
    </c:title>
    <c:autoTitleDeleted val="0"/>
    <c:plotArea>
      <c:layout/>
      <c:pieChart>
        <c:varyColors val="1"/>
        <c:ser>
          <c:idx val="0"/>
          <c:order val="0"/>
          <c:tx>
            <c:strRef>
              <c:f>Stats!$V$9</c:f>
              <c:strCache>
                <c:ptCount val="1"/>
                <c:pt idx="0">
                  <c:v>Miestelio</c:v>
                </c:pt>
              </c:strCache>
            </c:strRef>
          </c:tx>
          <c:dLbls>
            <c:txPr>
              <a:bodyPr/>
              <a:lstStyle/>
              <a:p>
                <a:pPr>
                  <a:defRPr sz="1600" baseline="0"/>
                </a:pPr>
                <a:endParaRPr lang="lt-LT"/>
              </a:p>
            </c:txPr>
            <c:showLegendKey val="0"/>
            <c:showVal val="1"/>
            <c:showCatName val="0"/>
            <c:showSerName val="0"/>
            <c:showPercent val="0"/>
            <c:showBubbleSize val="0"/>
            <c:showLeaderLines val="1"/>
          </c:dLbls>
          <c:cat>
            <c:strRef>
              <c:f>Stats!$O$22:$O$25</c:f>
              <c:strCache>
                <c:ptCount val="4"/>
                <c:pt idx="0">
                  <c:v>Menai</c:v>
                </c:pt>
                <c:pt idx="1">
                  <c:v>Sportas</c:v>
                </c:pt>
                <c:pt idx="2">
                  <c:v>Gilina žinias moksluose</c:v>
                </c:pt>
                <c:pt idx="3">
                  <c:v>Visuomenine veikla</c:v>
                </c:pt>
              </c:strCache>
            </c:strRef>
          </c:cat>
          <c:val>
            <c:numRef>
              <c:f>Stats!$V$22:$V$25</c:f>
              <c:numCache>
                <c:formatCode>General</c:formatCode>
                <c:ptCount val="4"/>
                <c:pt idx="0">
                  <c:v>15</c:v>
                </c:pt>
                <c:pt idx="1">
                  <c:v>14</c:v>
                </c:pt>
                <c:pt idx="2">
                  <c:v>8</c:v>
                </c:pt>
                <c:pt idx="3">
                  <c:v>4</c:v>
                </c:pt>
              </c:numCache>
            </c:numRef>
          </c:val>
        </c:ser>
        <c:dLbls>
          <c:showLegendKey val="0"/>
          <c:showVal val="0"/>
          <c:showCatName val="0"/>
          <c:showSerName val="0"/>
          <c:showPercent val="0"/>
          <c:showBubbleSize val="0"/>
          <c:showLeaderLines val="1"/>
        </c:dLbls>
        <c:firstSliceAng val="0"/>
      </c:pieChart>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Stats!$Z$10</c:f>
              <c:strCache>
                <c:ptCount val="1"/>
                <c:pt idx="0">
                  <c:v>Laisvalaikis</c:v>
                </c:pt>
              </c:strCache>
            </c:strRef>
          </c:tx>
          <c:invertIfNegative val="0"/>
          <c:dLbls>
            <c:txPr>
              <a:bodyPr/>
              <a:lstStyle/>
              <a:p>
                <a:pPr>
                  <a:defRPr sz="1400" baseline="0"/>
                </a:pPr>
                <a:endParaRPr lang="lt-LT"/>
              </a:p>
            </c:txPr>
            <c:showLegendKey val="0"/>
            <c:showVal val="1"/>
            <c:showCatName val="0"/>
            <c:showSerName val="0"/>
            <c:showPercent val="0"/>
            <c:showBubbleSize val="0"/>
            <c:showLeaderLines val="0"/>
          </c:dLbls>
          <c:cat>
            <c:strRef>
              <c:f>Stats!$Z$11:$Z$17</c:f>
              <c:strCache>
                <c:ptCount val="7"/>
                <c:pt idx="0">
                  <c:v>Skaitymas</c:v>
                </c:pt>
                <c:pt idx="1">
                  <c:v>Sportas</c:v>
                </c:pt>
                <c:pt idx="2">
                  <c:v>Kompiuteris</c:v>
                </c:pt>
                <c:pt idx="3">
                  <c:v>Tobulinimasis</c:v>
                </c:pt>
                <c:pt idx="4">
                  <c:v>Draugai</c:v>
                </c:pt>
                <c:pt idx="5">
                  <c:v>Menai</c:v>
                </c:pt>
                <c:pt idx="6">
                  <c:v>Kelionės</c:v>
                </c:pt>
              </c:strCache>
            </c:strRef>
          </c:cat>
          <c:val>
            <c:numRef>
              <c:f>Stats!$AB$11:$AB$17</c:f>
              <c:numCache>
                <c:formatCode>0.0%</c:formatCode>
                <c:ptCount val="7"/>
                <c:pt idx="0">
                  <c:v>0.39191564147627417</c:v>
                </c:pt>
                <c:pt idx="1">
                  <c:v>0.51493848857644986</c:v>
                </c:pt>
                <c:pt idx="2">
                  <c:v>0.11423550087873462</c:v>
                </c:pt>
                <c:pt idx="3">
                  <c:v>0.17926186291739896</c:v>
                </c:pt>
                <c:pt idx="4">
                  <c:v>0.35500878734622143</c:v>
                </c:pt>
                <c:pt idx="5">
                  <c:v>0.37082601054481545</c:v>
                </c:pt>
                <c:pt idx="6">
                  <c:v>0.17398945518453426</c:v>
                </c:pt>
              </c:numCache>
            </c:numRef>
          </c:val>
        </c:ser>
        <c:dLbls>
          <c:showLegendKey val="0"/>
          <c:showVal val="0"/>
          <c:showCatName val="0"/>
          <c:showSerName val="0"/>
          <c:showPercent val="0"/>
          <c:showBubbleSize val="0"/>
        </c:dLbls>
        <c:gapWidth val="150"/>
        <c:axId val="95267456"/>
        <c:axId val="95281536"/>
      </c:barChart>
      <c:catAx>
        <c:axId val="95267456"/>
        <c:scaling>
          <c:orientation val="minMax"/>
        </c:scaling>
        <c:delete val="0"/>
        <c:axPos val="b"/>
        <c:majorTickMark val="out"/>
        <c:minorTickMark val="none"/>
        <c:tickLblPos val="nextTo"/>
        <c:txPr>
          <a:bodyPr/>
          <a:lstStyle/>
          <a:p>
            <a:pPr>
              <a:defRPr sz="1600" baseline="0"/>
            </a:pPr>
            <a:endParaRPr lang="lt-LT"/>
          </a:p>
        </c:txPr>
        <c:crossAx val="95281536"/>
        <c:crosses val="autoZero"/>
        <c:auto val="1"/>
        <c:lblAlgn val="ctr"/>
        <c:lblOffset val="100"/>
        <c:noMultiLvlLbl val="0"/>
      </c:catAx>
      <c:valAx>
        <c:axId val="95281536"/>
        <c:scaling>
          <c:orientation val="minMax"/>
        </c:scaling>
        <c:delete val="0"/>
        <c:axPos val="l"/>
        <c:majorGridlines/>
        <c:numFmt formatCode="0.0%" sourceLinked="1"/>
        <c:majorTickMark val="out"/>
        <c:minorTickMark val="none"/>
        <c:tickLblPos val="nextTo"/>
        <c:txPr>
          <a:bodyPr/>
          <a:lstStyle/>
          <a:p>
            <a:pPr>
              <a:defRPr sz="1600" baseline="0"/>
            </a:pPr>
            <a:endParaRPr lang="lt-LT"/>
          </a:p>
        </c:txPr>
        <c:crossAx val="95267456"/>
        <c:crosses val="autoZero"/>
        <c:crossBetween val="between"/>
      </c:valAx>
      <c:spPr>
        <a:ln w="9525"/>
      </c:spPr>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baseline="0"/>
          </a:pPr>
          <a:endParaRPr lang="lt-LT"/>
        </a:p>
      </c:txPr>
    </c:title>
    <c:autoTitleDeleted val="0"/>
    <c:plotArea>
      <c:layout/>
      <c:barChart>
        <c:barDir val="col"/>
        <c:grouping val="clustered"/>
        <c:varyColors val="0"/>
        <c:ser>
          <c:idx val="0"/>
          <c:order val="0"/>
          <c:tx>
            <c:strRef>
              <c:f>Stats!$AC$10</c:f>
              <c:strCache>
                <c:ptCount val="1"/>
                <c:pt idx="0">
                  <c:v>Vilnius</c:v>
                </c:pt>
              </c:strCache>
            </c:strRef>
          </c:tx>
          <c:spPr>
            <a:solidFill>
              <a:schemeClr val="accent6">
                <a:lumMod val="75000"/>
              </a:schemeClr>
            </a:solidFill>
          </c:spPr>
          <c:invertIfNegative val="0"/>
          <c:dPt>
            <c:idx val="3"/>
            <c:invertIfNegative val="0"/>
            <c:bubble3D val="0"/>
            <c:spPr>
              <a:solidFill>
                <a:schemeClr val="accent3">
                  <a:lumMod val="75000"/>
                </a:schemeClr>
              </a:solidFill>
            </c:spPr>
          </c:dPt>
          <c:dPt>
            <c:idx val="5"/>
            <c:invertIfNegative val="0"/>
            <c:bubble3D val="0"/>
            <c:spPr>
              <a:solidFill>
                <a:schemeClr val="accent3">
                  <a:lumMod val="75000"/>
                </a:schemeClr>
              </a:solidFill>
            </c:spPr>
          </c:dPt>
          <c:dLbls>
            <c:txPr>
              <a:bodyPr/>
              <a:lstStyle/>
              <a:p>
                <a:pPr>
                  <a:defRPr sz="1400"/>
                </a:pPr>
                <a:endParaRPr lang="lt-LT"/>
              </a:p>
            </c:txPr>
            <c:showLegendKey val="0"/>
            <c:showVal val="1"/>
            <c:showCatName val="0"/>
            <c:showSerName val="0"/>
            <c:showPercent val="0"/>
            <c:showBubbleSize val="0"/>
            <c:showLeaderLines val="0"/>
          </c:dLbls>
          <c:cat>
            <c:strRef>
              <c:f>Stats!$Z$20:$Z$26</c:f>
              <c:strCache>
                <c:ptCount val="7"/>
                <c:pt idx="0">
                  <c:v>Skaitymas</c:v>
                </c:pt>
                <c:pt idx="1">
                  <c:v>Sportas</c:v>
                </c:pt>
                <c:pt idx="2">
                  <c:v>Kompiuteris</c:v>
                </c:pt>
                <c:pt idx="3">
                  <c:v>Tobulinimasis</c:v>
                </c:pt>
                <c:pt idx="4">
                  <c:v>Draugai</c:v>
                </c:pt>
                <c:pt idx="5">
                  <c:v>Menai</c:v>
                </c:pt>
                <c:pt idx="6">
                  <c:v>Kelionės</c:v>
                </c:pt>
              </c:strCache>
            </c:strRef>
          </c:cat>
          <c:val>
            <c:numRef>
              <c:f>Stats!$AC$20:$AC$26</c:f>
              <c:numCache>
                <c:formatCode>0.0%</c:formatCode>
                <c:ptCount val="7"/>
                <c:pt idx="0">
                  <c:v>0.37301587301587302</c:v>
                </c:pt>
                <c:pt idx="1">
                  <c:v>0.48412698412698413</c:v>
                </c:pt>
                <c:pt idx="2">
                  <c:v>6.3492063492063489E-2</c:v>
                </c:pt>
                <c:pt idx="3">
                  <c:v>0.24603174603174602</c:v>
                </c:pt>
                <c:pt idx="4">
                  <c:v>0.26190476190476192</c:v>
                </c:pt>
                <c:pt idx="5">
                  <c:v>0.41269841269841268</c:v>
                </c:pt>
                <c:pt idx="6">
                  <c:v>0.15079365079365079</c:v>
                </c:pt>
              </c:numCache>
            </c:numRef>
          </c:val>
        </c:ser>
        <c:dLbls>
          <c:showLegendKey val="0"/>
          <c:showVal val="0"/>
          <c:showCatName val="0"/>
          <c:showSerName val="0"/>
          <c:showPercent val="0"/>
          <c:showBubbleSize val="0"/>
        </c:dLbls>
        <c:gapWidth val="150"/>
        <c:axId val="95307264"/>
        <c:axId val="95308800"/>
      </c:barChart>
      <c:catAx>
        <c:axId val="95307264"/>
        <c:scaling>
          <c:orientation val="minMax"/>
        </c:scaling>
        <c:delete val="0"/>
        <c:axPos val="b"/>
        <c:majorTickMark val="out"/>
        <c:minorTickMark val="none"/>
        <c:tickLblPos val="nextTo"/>
        <c:txPr>
          <a:bodyPr/>
          <a:lstStyle/>
          <a:p>
            <a:pPr>
              <a:defRPr sz="1400"/>
            </a:pPr>
            <a:endParaRPr lang="lt-LT"/>
          </a:p>
        </c:txPr>
        <c:crossAx val="95308800"/>
        <c:crosses val="autoZero"/>
        <c:auto val="1"/>
        <c:lblAlgn val="ctr"/>
        <c:lblOffset val="100"/>
        <c:noMultiLvlLbl val="0"/>
      </c:catAx>
      <c:valAx>
        <c:axId val="95308800"/>
        <c:scaling>
          <c:orientation val="minMax"/>
        </c:scaling>
        <c:delete val="0"/>
        <c:axPos val="l"/>
        <c:majorGridlines/>
        <c:numFmt formatCode="0.0%" sourceLinked="1"/>
        <c:majorTickMark val="out"/>
        <c:minorTickMark val="none"/>
        <c:tickLblPos val="nextTo"/>
        <c:crossAx val="95307264"/>
        <c:crosses val="autoZero"/>
        <c:crossBetween val="between"/>
      </c:valAx>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baseline="0"/>
          </a:pPr>
          <a:endParaRPr lang="lt-LT"/>
        </a:p>
      </c:txPr>
    </c:title>
    <c:autoTitleDeleted val="0"/>
    <c:plotArea>
      <c:layout/>
      <c:barChart>
        <c:barDir val="col"/>
        <c:grouping val="clustered"/>
        <c:varyColors val="0"/>
        <c:ser>
          <c:idx val="0"/>
          <c:order val="0"/>
          <c:tx>
            <c:strRef>
              <c:f>Stats!$AD$10</c:f>
              <c:strCache>
                <c:ptCount val="1"/>
                <c:pt idx="0">
                  <c:v>Kaunas</c:v>
                </c:pt>
              </c:strCache>
            </c:strRef>
          </c:tx>
          <c:invertIfNegative val="0"/>
          <c:dPt>
            <c:idx val="1"/>
            <c:invertIfNegative val="0"/>
            <c:bubble3D val="0"/>
            <c:spPr>
              <a:solidFill>
                <a:schemeClr val="accent3">
                  <a:lumMod val="75000"/>
                </a:schemeClr>
              </a:solidFill>
            </c:spPr>
          </c:dPt>
          <c:dPt>
            <c:idx val="2"/>
            <c:invertIfNegative val="0"/>
            <c:bubble3D val="0"/>
            <c:spPr>
              <a:solidFill>
                <a:schemeClr val="accent3">
                  <a:lumMod val="75000"/>
                </a:schemeClr>
              </a:solidFill>
            </c:spPr>
          </c:dPt>
          <c:dPt>
            <c:idx val="3"/>
            <c:invertIfNegative val="0"/>
            <c:bubble3D val="0"/>
            <c:spPr>
              <a:solidFill>
                <a:schemeClr val="accent6">
                  <a:lumMod val="75000"/>
                </a:schemeClr>
              </a:solidFill>
            </c:spPr>
          </c:dPt>
          <c:dPt>
            <c:idx val="4"/>
            <c:invertIfNegative val="0"/>
            <c:bubble3D val="0"/>
            <c:spPr>
              <a:solidFill>
                <a:schemeClr val="accent3">
                  <a:lumMod val="75000"/>
                </a:schemeClr>
              </a:solidFill>
            </c:spPr>
          </c:dPt>
          <c:dPt>
            <c:idx val="6"/>
            <c:invertIfNegative val="0"/>
            <c:bubble3D val="0"/>
            <c:spPr>
              <a:solidFill>
                <a:schemeClr val="accent3">
                  <a:lumMod val="75000"/>
                </a:schemeClr>
              </a:solidFill>
            </c:spPr>
          </c:dPt>
          <c:dLbls>
            <c:txPr>
              <a:bodyPr/>
              <a:lstStyle/>
              <a:p>
                <a:pPr>
                  <a:defRPr sz="1400" baseline="0"/>
                </a:pPr>
                <a:endParaRPr lang="lt-LT"/>
              </a:p>
            </c:txPr>
            <c:showLegendKey val="0"/>
            <c:showVal val="1"/>
            <c:showCatName val="0"/>
            <c:showSerName val="0"/>
            <c:showPercent val="0"/>
            <c:showBubbleSize val="0"/>
            <c:showLeaderLines val="0"/>
          </c:dLbls>
          <c:cat>
            <c:strRef>
              <c:f>Stats!$Z$20:$Z$26</c:f>
              <c:strCache>
                <c:ptCount val="7"/>
                <c:pt idx="0">
                  <c:v>Skaitymas</c:v>
                </c:pt>
                <c:pt idx="1">
                  <c:v>Sportas</c:v>
                </c:pt>
                <c:pt idx="2">
                  <c:v>Kompiuteris</c:v>
                </c:pt>
                <c:pt idx="3">
                  <c:v>Tobulinimasis</c:v>
                </c:pt>
                <c:pt idx="4">
                  <c:v>Draugai</c:v>
                </c:pt>
                <c:pt idx="5">
                  <c:v>Menai</c:v>
                </c:pt>
                <c:pt idx="6">
                  <c:v>Kelionės</c:v>
                </c:pt>
              </c:strCache>
            </c:strRef>
          </c:cat>
          <c:val>
            <c:numRef>
              <c:f>Stats!$AD$20:$AD$26</c:f>
              <c:numCache>
                <c:formatCode>0.0%</c:formatCode>
                <c:ptCount val="7"/>
                <c:pt idx="0">
                  <c:v>0.390625</c:v>
                </c:pt>
                <c:pt idx="1">
                  <c:v>0.546875</c:v>
                </c:pt>
                <c:pt idx="2">
                  <c:v>0.1328125</c:v>
                </c:pt>
                <c:pt idx="3">
                  <c:v>0.125</c:v>
                </c:pt>
                <c:pt idx="4">
                  <c:v>0.4296875</c:v>
                </c:pt>
                <c:pt idx="5">
                  <c:v>0.375</c:v>
                </c:pt>
                <c:pt idx="6">
                  <c:v>0.21875</c:v>
                </c:pt>
              </c:numCache>
            </c:numRef>
          </c:val>
        </c:ser>
        <c:dLbls>
          <c:showLegendKey val="0"/>
          <c:showVal val="0"/>
          <c:showCatName val="0"/>
          <c:showSerName val="0"/>
          <c:showPercent val="0"/>
          <c:showBubbleSize val="0"/>
        </c:dLbls>
        <c:gapWidth val="150"/>
        <c:axId val="95364992"/>
        <c:axId val="95366528"/>
      </c:barChart>
      <c:catAx>
        <c:axId val="95364992"/>
        <c:scaling>
          <c:orientation val="minMax"/>
        </c:scaling>
        <c:delete val="0"/>
        <c:axPos val="b"/>
        <c:majorTickMark val="out"/>
        <c:minorTickMark val="none"/>
        <c:tickLblPos val="nextTo"/>
        <c:txPr>
          <a:bodyPr/>
          <a:lstStyle/>
          <a:p>
            <a:pPr>
              <a:defRPr sz="1400" baseline="0"/>
            </a:pPr>
            <a:endParaRPr lang="lt-LT"/>
          </a:p>
        </c:txPr>
        <c:crossAx val="95366528"/>
        <c:crosses val="autoZero"/>
        <c:auto val="1"/>
        <c:lblAlgn val="ctr"/>
        <c:lblOffset val="100"/>
        <c:noMultiLvlLbl val="0"/>
      </c:catAx>
      <c:valAx>
        <c:axId val="95366528"/>
        <c:scaling>
          <c:orientation val="minMax"/>
        </c:scaling>
        <c:delete val="0"/>
        <c:axPos val="l"/>
        <c:majorGridlines/>
        <c:numFmt formatCode="0.0%" sourceLinked="1"/>
        <c:majorTickMark val="out"/>
        <c:minorTickMark val="none"/>
        <c:tickLblPos val="nextTo"/>
        <c:crossAx val="95364992"/>
        <c:crosses val="autoZero"/>
        <c:crossBetween val="between"/>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baseline="0"/>
          </a:pPr>
          <a:endParaRPr lang="lt-LT"/>
        </a:p>
      </c:txPr>
    </c:title>
    <c:autoTitleDeleted val="0"/>
    <c:plotArea>
      <c:layout/>
      <c:barChart>
        <c:barDir val="col"/>
        <c:grouping val="clustered"/>
        <c:varyColors val="0"/>
        <c:ser>
          <c:idx val="0"/>
          <c:order val="0"/>
          <c:tx>
            <c:strRef>
              <c:f>Stats!$AE$10</c:f>
              <c:strCache>
                <c:ptCount val="1"/>
                <c:pt idx="0">
                  <c:v>Klaipėda</c:v>
                </c:pt>
              </c:strCache>
            </c:strRef>
          </c:tx>
          <c:spPr>
            <a:solidFill>
              <a:schemeClr val="accent3">
                <a:lumMod val="75000"/>
              </a:schemeClr>
            </a:solidFill>
          </c:spPr>
          <c:invertIfNegative val="0"/>
          <c:dPt>
            <c:idx val="1"/>
            <c:invertIfNegative val="0"/>
            <c:bubble3D val="0"/>
            <c:spPr>
              <a:solidFill>
                <a:schemeClr val="accent6">
                  <a:lumMod val="75000"/>
                </a:schemeClr>
              </a:solidFill>
            </c:spPr>
          </c:dPt>
          <c:dPt>
            <c:idx val="4"/>
            <c:invertIfNegative val="0"/>
            <c:bubble3D val="0"/>
            <c:spPr>
              <a:solidFill>
                <a:schemeClr val="accent6">
                  <a:lumMod val="75000"/>
                </a:schemeClr>
              </a:solidFill>
            </c:spPr>
          </c:dPt>
          <c:dPt>
            <c:idx val="6"/>
            <c:invertIfNegative val="0"/>
            <c:bubble3D val="0"/>
            <c:spPr>
              <a:solidFill>
                <a:schemeClr val="accent6">
                  <a:lumMod val="75000"/>
                </a:schemeClr>
              </a:solidFill>
            </c:spPr>
          </c:dPt>
          <c:dLbls>
            <c:txPr>
              <a:bodyPr/>
              <a:lstStyle/>
              <a:p>
                <a:pPr>
                  <a:defRPr sz="1400" baseline="0"/>
                </a:pPr>
                <a:endParaRPr lang="lt-LT"/>
              </a:p>
            </c:txPr>
            <c:showLegendKey val="0"/>
            <c:showVal val="1"/>
            <c:showCatName val="0"/>
            <c:showSerName val="0"/>
            <c:showPercent val="0"/>
            <c:showBubbleSize val="0"/>
            <c:showLeaderLines val="0"/>
          </c:dLbls>
          <c:cat>
            <c:strRef>
              <c:f>Stats!$Z$20:$Z$26</c:f>
              <c:strCache>
                <c:ptCount val="7"/>
                <c:pt idx="0">
                  <c:v>Skaitymas</c:v>
                </c:pt>
                <c:pt idx="1">
                  <c:v>Sportas</c:v>
                </c:pt>
                <c:pt idx="2">
                  <c:v>Kompiuteris</c:v>
                </c:pt>
                <c:pt idx="3">
                  <c:v>Tobulinimasis</c:v>
                </c:pt>
                <c:pt idx="4">
                  <c:v>Draugai</c:v>
                </c:pt>
                <c:pt idx="5">
                  <c:v>Menai</c:v>
                </c:pt>
                <c:pt idx="6">
                  <c:v>Kelionės</c:v>
                </c:pt>
              </c:strCache>
            </c:strRef>
          </c:cat>
          <c:val>
            <c:numRef>
              <c:f>Stats!$AE$20:$AE$26</c:f>
              <c:numCache>
                <c:formatCode>0.0%</c:formatCode>
                <c:ptCount val="7"/>
                <c:pt idx="0">
                  <c:v>0.46551724137931033</c:v>
                </c:pt>
                <c:pt idx="1">
                  <c:v>0.44827586206896552</c:v>
                </c:pt>
                <c:pt idx="2">
                  <c:v>0.13793103448275862</c:v>
                </c:pt>
                <c:pt idx="3">
                  <c:v>0.2413793103448276</c:v>
                </c:pt>
                <c:pt idx="4">
                  <c:v>0.27586206896551724</c:v>
                </c:pt>
                <c:pt idx="5">
                  <c:v>0.44827586206896552</c:v>
                </c:pt>
                <c:pt idx="6">
                  <c:v>0.1206896551724138</c:v>
                </c:pt>
              </c:numCache>
            </c:numRef>
          </c:val>
        </c:ser>
        <c:dLbls>
          <c:showLegendKey val="0"/>
          <c:showVal val="0"/>
          <c:showCatName val="0"/>
          <c:showSerName val="0"/>
          <c:showPercent val="0"/>
          <c:showBubbleSize val="0"/>
        </c:dLbls>
        <c:gapWidth val="150"/>
        <c:axId val="95393280"/>
        <c:axId val="95394816"/>
      </c:barChart>
      <c:catAx>
        <c:axId val="95393280"/>
        <c:scaling>
          <c:orientation val="minMax"/>
        </c:scaling>
        <c:delete val="0"/>
        <c:axPos val="b"/>
        <c:majorTickMark val="out"/>
        <c:minorTickMark val="none"/>
        <c:tickLblPos val="nextTo"/>
        <c:txPr>
          <a:bodyPr/>
          <a:lstStyle/>
          <a:p>
            <a:pPr>
              <a:defRPr sz="1400" baseline="0"/>
            </a:pPr>
            <a:endParaRPr lang="lt-LT"/>
          </a:p>
        </c:txPr>
        <c:crossAx val="95394816"/>
        <c:crosses val="autoZero"/>
        <c:auto val="1"/>
        <c:lblAlgn val="ctr"/>
        <c:lblOffset val="100"/>
        <c:noMultiLvlLbl val="0"/>
      </c:catAx>
      <c:valAx>
        <c:axId val="95394816"/>
        <c:scaling>
          <c:orientation val="minMax"/>
        </c:scaling>
        <c:delete val="0"/>
        <c:axPos val="l"/>
        <c:majorGridlines/>
        <c:numFmt formatCode="0.0%" sourceLinked="1"/>
        <c:majorTickMark val="out"/>
        <c:minorTickMark val="none"/>
        <c:tickLblPos val="nextTo"/>
        <c:crossAx val="95393280"/>
        <c:crosses val="autoZero"/>
        <c:crossBetween val="between"/>
      </c:valAx>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baseline="0"/>
          </a:pPr>
          <a:endParaRPr lang="lt-LT"/>
        </a:p>
      </c:txPr>
    </c:title>
    <c:autoTitleDeleted val="0"/>
    <c:plotArea>
      <c:layout/>
      <c:barChart>
        <c:barDir val="col"/>
        <c:grouping val="clustered"/>
        <c:varyColors val="0"/>
        <c:ser>
          <c:idx val="0"/>
          <c:order val="0"/>
          <c:tx>
            <c:strRef>
              <c:f>Stats!$AF$10</c:f>
              <c:strCache>
                <c:ptCount val="1"/>
                <c:pt idx="0">
                  <c:v>Kiti miestai</c:v>
                </c:pt>
              </c:strCache>
            </c:strRef>
          </c:tx>
          <c:invertIfNegative val="0"/>
          <c:dPt>
            <c:idx val="1"/>
            <c:invertIfNegative val="0"/>
            <c:bubble3D val="0"/>
            <c:spPr>
              <a:solidFill>
                <a:schemeClr val="accent3">
                  <a:lumMod val="75000"/>
                </a:schemeClr>
              </a:solidFill>
            </c:spPr>
          </c:dPt>
          <c:dPt>
            <c:idx val="2"/>
            <c:invertIfNegative val="0"/>
            <c:bubble3D val="0"/>
            <c:spPr>
              <a:solidFill>
                <a:schemeClr val="accent3">
                  <a:lumMod val="75000"/>
                </a:schemeClr>
              </a:solidFill>
            </c:spPr>
          </c:dPt>
          <c:dPt>
            <c:idx val="4"/>
            <c:invertIfNegative val="0"/>
            <c:bubble3D val="0"/>
            <c:spPr>
              <a:solidFill>
                <a:schemeClr val="accent3">
                  <a:lumMod val="75000"/>
                </a:schemeClr>
              </a:solidFill>
            </c:spPr>
          </c:dPt>
          <c:dPt>
            <c:idx val="5"/>
            <c:invertIfNegative val="0"/>
            <c:bubble3D val="0"/>
            <c:spPr>
              <a:solidFill>
                <a:schemeClr val="accent6">
                  <a:lumMod val="75000"/>
                </a:schemeClr>
              </a:solidFill>
            </c:spPr>
          </c:dPt>
          <c:dPt>
            <c:idx val="6"/>
            <c:invertIfNegative val="0"/>
            <c:bubble3D val="0"/>
            <c:spPr>
              <a:solidFill>
                <a:schemeClr val="accent3">
                  <a:lumMod val="75000"/>
                </a:schemeClr>
              </a:solidFill>
            </c:spPr>
          </c:dPt>
          <c:dLbls>
            <c:showLegendKey val="0"/>
            <c:showVal val="1"/>
            <c:showCatName val="0"/>
            <c:showSerName val="0"/>
            <c:showPercent val="0"/>
            <c:showBubbleSize val="0"/>
            <c:showLeaderLines val="0"/>
          </c:dLbls>
          <c:cat>
            <c:strRef>
              <c:f>Stats!$Z$20:$Z$26</c:f>
              <c:strCache>
                <c:ptCount val="7"/>
                <c:pt idx="0">
                  <c:v>Skaitymas</c:v>
                </c:pt>
                <c:pt idx="1">
                  <c:v>Sportas</c:v>
                </c:pt>
                <c:pt idx="2">
                  <c:v>Kompiuteris</c:v>
                </c:pt>
                <c:pt idx="3">
                  <c:v>Tobulinimasis</c:v>
                </c:pt>
                <c:pt idx="4">
                  <c:v>Draugai</c:v>
                </c:pt>
                <c:pt idx="5">
                  <c:v>Menai</c:v>
                </c:pt>
                <c:pt idx="6">
                  <c:v>Kelionės</c:v>
                </c:pt>
              </c:strCache>
            </c:strRef>
          </c:cat>
          <c:val>
            <c:numRef>
              <c:f>Stats!$AF$20:$AF$26</c:f>
              <c:numCache>
                <c:formatCode>0.0%</c:formatCode>
                <c:ptCount val="7"/>
                <c:pt idx="0">
                  <c:v>0.38974358974358975</c:v>
                </c:pt>
                <c:pt idx="1">
                  <c:v>0.53333333333333333</c:v>
                </c:pt>
                <c:pt idx="2">
                  <c:v>0.13333333333333333</c:v>
                </c:pt>
                <c:pt idx="3">
                  <c:v>0.17435897435897435</c:v>
                </c:pt>
                <c:pt idx="4">
                  <c:v>0.36923076923076925</c:v>
                </c:pt>
                <c:pt idx="5">
                  <c:v>0.28205128205128205</c:v>
                </c:pt>
                <c:pt idx="6">
                  <c:v>0.18974358974358974</c:v>
                </c:pt>
              </c:numCache>
            </c:numRef>
          </c:val>
        </c:ser>
        <c:dLbls>
          <c:showLegendKey val="0"/>
          <c:showVal val="0"/>
          <c:showCatName val="0"/>
          <c:showSerName val="0"/>
          <c:showPercent val="0"/>
          <c:showBubbleSize val="0"/>
        </c:dLbls>
        <c:gapWidth val="150"/>
        <c:axId val="95496064"/>
        <c:axId val="95497600"/>
      </c:barChart>
      <c:catAx>
        <c:axId val="95496064"/>
        <c:scaling>
          <c:orientation val="minMax"/>
        </c:scaling>
        <c:delete val="0"/>
        <c:axPos val="b"/>
        <c:majorTickMark val="out"/>
        <c:minorTickMark val="none"/>
        <c:tickLblPos val="nextTo"/>
        <c:txPr>
          <a:bodyPr/>
          <a:lstStyle/>
          <a:p>
            <a:pPr>
              <a:defRPr sz="1400"/>
            </a:pPr>
            <a:endParaRPr lang="lt-LT"/>
          </a:p>
        </c:txPr>
        <c:crossAx val="95497600"/>
        <c:crosses val="autoZero"/>
        <c:auto val="1"/>
        <c:lblAlgn val="ctr"/>
        <c:lblOffset val="100"/>
        <c:noMultiLvlLbl val="0"/>
      </c:catAx>
      <c:valAx>
        <c:axId val="95497600"/>
        <c:scaling>
          <c:orientation val="minMax"/>
        </c:scaling>
        <c:delete val="0"/>
        <c:axPos val="l"/>
        <c:majorGridlines/>
        <c:numFmt formatCode="0.0%" sourceLinked="1"/>
        <c:majorTickMark val="out"/>
        <c:minorTickMark val="none"/>
        <c:tickLblPos val="nextTo"/>
        <c:crossAx val="95496064"/>
        <c:crosses val="autoZero"/>
        <c:crossBetween val="between"/>
      </c:valAx>
    </c:plotArea>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xPr>
        <a:bodyPr/>
        <a:lstStyle/>
        <a:p>
          <a:pPr>
            <a:defRPr sz="2400" baseline="0"/>
          </a:pPr>
          <a:endParaRPr lang="lt-LT"/>
        </a:p>
      </c:txPr>
    </c:title>
    <c:autoTitleDeleted val="0"/>
    <c:plotArea>
      <c:layout/>
      <c:barChart>
        <c:barDir val="col"/>
        <c:grouping val="clustered"/>
        <c:varyColors val="0"/>
        <c:ser>
          <c:idx val="0"/>
          <c:order val="0"/>
          <c:tx>
            <c:strRef>
              <c:f>Stats!$AG$10</c:f>
              <c:strCache>
                <c:ptCount val="1"/>
                <c:pt idx="0">
                  <c:v>Miestelio</c:v>
                </c:pt>
              </c:strCache>
            </c:strRef>
          </c:tx>
          <c:invertIfNegative val="0"/>
          <c:dPt>
            <c:idx val="0"/>
            <c:invertIfNegative val="0"/>
            <c:bubble3D val="0"/>
            <c:spPr>
              <a:solidFill>
                <a:schemeClr val="accent6">
                  <a:lumMod val="75000"/>
                </a:schemeClr>
              </a:solidFill>
            </c:spPr>
          </c:dPt>
          <c:dPt>
            <c:idx val="1"/>
            <c:invertIfNegative val="0"/>
            <c:bubble3D val="0"/>
            <c:spPr>
              <a:solidFill>
                <a:schemeClr val="accent6">
                  <a:lumMod val="75000"/>
                </a:schemeClr>
              </a:solidFill>
            </c:spPr>
          </c:dPt>
          <c:dPt>
            <c:idx val="2"/>
            <c:invertIfNegative val="0"/>
            <c:bubble3D val="0"/>
            <c:spPr>
              <a:solidFill>
                <a:schemeClr val="accent6">
                  <a:lumMod val="75000"/>
                </a:schemeClr>
              </a:solidFill>
            </c:spPr>
          </c:dPt>
          <c:dPt>
            <c:idx val="3"/>
            <c:invertIfNegative val="0"/>
            <c:bubble3D val="0"/>
            <c:spPr>
              <a:solidFill>
                <a:schemeClr val="accent6">
                  <a:lumMod val="75000"/>
                </a:schemeClr>
              </a:solidFill>
            </c:spPr>
          </c:dPt>
          <c:dPt>
            <c:idx val="4"/>
            <c:invertIfNegative val="0"/>
            <c:bubble3D val="0"/>
            <c:spPr>
              <a:solidFill>
                <a:schemeClr val="accent3">
                  <a:lumMod val="75000"/>
                </a:schemeClr>
              </a:solidFill>
            </c:spPr>
          </c:dPt>
          <c:dPt>
            <c:idx val="5"/>
            <c:invertIfNegative val="0"/>
            <c:bubble3D val="0"/>
            <c:spPr>
              <a:solidFill>
                <a:schemeClr val="accent3">
                  <a:lumMod val="75000"/>
                </a:schemeClr>
              </a:solidFill>
            </c:spPr>
          </c:dPt>
          <c:dPt>
            <c:idx val="6"/>
            <c:invertIfNegative val="0"/>
            <c:bubble3D val="0"/>
            <c:spPr>
              <a:solidFill>
                <a:schemeClr val="accent6">
                  <a:lumMod val="75000"/>
                </a:schemeClr>
              </a:solidFill>
            </c:spPr>
          </c:dPt>
          <c:dLbls>
            <c:showLegendKey val="0"/>
            <c:showVal val="1"/>
            <c:showCatName val="0"/>
            <c:showSerName val="0"/>
            <c:showPercent val="0"/>
            <c:showBubbleSize val="0"/>
            <c:showLeaderLines val="0"/>
          </c:dLbls>
          <c:cat>
            <c:strRef>
              <c:f>Stats!$Z$20:$Z$26</c:f>
              <c:strCache>
                <c:ptCount val="7"/>
                <c:pt idx="0">
                  <c:v>Skaitymas</c:v>
                </c:pt>
                <c:pt idx="1">
                  <c:v>Sportas</c:v>
                </c:pt>
                <c:pt idx="2">
                  <c:v>Kompiuteris</c:v>
                </c:pt>
                <c:pt idx="3">
                  <c:v>Tobulinimasis</c:v>
                </c:pt>
                <c:pt idx="4">
                  <c:v>Draugai</c:v>
                </c:pt>
                <c:pt idx="5">
                  <c:v>Menai</c:v>
                </c:pt>
                <c:pt idx="6">
                  <c:v>Kelionės</c:v>
                </c:pt>
              </c:strCache>
            </c:strRef>
          </c:cat>
          <c:val>
            <c:numRef>
              <c:f>Stats!$AG$20:$AG$26</c:f>
              <c:numCache>
                <c:formatCode>0.0%</c:formatCode>
                <c:ptCount val="7"/>
                <c:pt idx="0">
                  <c:v>0.31578947368421051</c:v>
                </c:pt>
                <c:pt idx="1">
                  <c:v>0.5</c:v>
                </c:pt>
                <c:pt idx="2">
                  <c:v>0.10526315789473684</c:v>
                </c:pt>
                <c:pt idx="3">
                  <c:v>0.13157894736842105</c:v>
                </c:pt>
                <c:pt idx="4">
                  <c:v>0.42105263157894735</c:v>
                </c:pt>
                <c:pt idx="5">
                  <c:v>0.47368421052631576</c:v>
                </c:pt>
                <c:pt idx="6">
                  <c:v>0.15789473684210525</c:v>
                </c:pt>
              </c:numCache>
            </c:numRef>
          </c:val>
        </c:ser>
        <c:dLbls>
          <c:showLegendKey val="0"/>
          <c:showVal val="0"/>
          <c:showCatName val="0"/>
          <c:showSerName val="0"/>
          <c:showPercent val="0"/>
          <c:showBubbleSize val="0"/>
        </c:dLbls>
        <c:gapWidth val="150"/>
        <c:axId val="95546368"/>
        <c:axId val="95552256"/>
      </c:barChart>
      <c:catAx>
        <c:axId val="95546368"/>
        <c:scaling>
          <c:orientation val="minMax"/>
        </c:scaling>
        <c:delete val="0"/>
        <c:axPos val="b"/>
        <c:majorTickMark val="out"/>
        <c:minorTickMark val="none"/>
        <c:tickLblPos val="nextTo"/>
        <c:txPr>
          <a:bodyPr/>
          <a:lstStyle/>
          <a:p>
            <a:pPr>
              <a:defRPr sz="1400" baseline="0"/>
            </a:pPr>
            <a:endParaRPr lang="lt-LT"/>
          </a:p>
        </c:txPr>
        <c:crossAx val="95552256"/>
        <c:crosses val="autoZero"/>
        <c:auto val="1"/>
        <c:lblAlgn val="ctr"/>
        <c:lblOffset val="100"/>
        <c:noMultiLvlLbl val="0"/>
      </c:catAx>
      <c:valAx>
        <c:axId val="95552256"/>
        <c:scaling>
          <c:orientation val="minMax"/>
        </c:scaling>
        <c:delete val="0"/>
        <c:axPos val="l"/>
        <c:majorGridlines/>
        <c:numFmt formatCode="0.0%" sourceLinked="1"/>
        <c:majorTickMark val="out"/>
        <c:minorTickMark val="none"/>
        <c:tickLblPos val="nextTo"/>
        <c:crossAx val="95546368"/>
        <c:crosses val="autoZero"/>
        <c:crossBetween val="between"/>
      </c:valAx>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Lbls>
            <c:txPr>
              <a:bodyPr anchor="t" anchorCtr="0"/>
              <a:lstStyle/>
              <a:p>
                <a:pPr>
                  <a:defRPr sz="1600" baseline="0"/>
                </a:pPr>
                <a:endParaRPr lang="lt-LT"/>
              </a:p>
            </c:txPr>
            <c:dLblPos val="outEnd"/>
            <c:showLegendKey val="0"/>
            <c:showVal val="0"/>
            <c:showCatName val="0"/>
            <c:showSerName val="0"/>
            <c:showPercent val="1"/>
            <c:showBubbleSize val="0"/>
            <c:showLeaderLines val="1"/>
          </c:dLbls>
          <c:cat>
            <c:strRef>
              <c:f>(Stats!$A$3,Stats!$A$15,Stats!$A$16)</c:f>
              <c:strCache>
                <c:ptCount val="3"/>
                <c:pt idx="0">
                  <c:v>Neturi autoritetų</c:v>
                </c:pt>
                <c:pt idx="1">
                  <c:v>Artima aplinka</c:v>
                </c:pt>
                <c:pt idx="2">
                  <c:v>Vieša erdvė</c:v>
                </c:pt>
              </c:strCache>
            </c:strRef>
          </c:cat>
          <c:val>
            <c:numRef>
              <c:f>(Stats!$B$3,Stats!$B$15,Stats!$B$16)</c:f>
              <c:numCache>
                <c:formatCode>General</c:formatCode>
                <c:ptCount val="3"/>
                <c:pt idx="0">
                  <c:v>258</c:v>
                </c:pt>
                <c:pt idx="1">
                  <c:v>219</c:v>
                </c:pt>
                <c:pt idx="2">
                  <c:v>136</c:v>
                </c:pt>
              </c:numCache>
            </c:numRef>
          </c:val>
        </c:ser>
        <c:dLbls>
          <c:showLegendKey val="0"/>
          <c:showVal val="0"/>
          <c:showCatName val="0"/>
          <c:showSerName val="0"/>
          <c:showPercent val="0"/>
          <c:showBubbleSize val="0"/>
          <c:showLeaderLines val="1"/>
        </c:dLbls>
        <c:firstSliceAng val="0"/>
      </c:pieChart>
    </c:plotArea>
    <c:legend>
      <c:legendPos val="b"/>
      <c:layout/>
      <c:overlay val="0"/>
      <c:txPr>
        <a:bodyPr/>
        <a:lstStyle/>
        <a:p>
          <a:pPr>
            <a:defRPr sz="1600" baseline="0"/>
          </a:pPr>
          <a:endParaRPr lang="lt-LT"/>
        </a:p>
      </c:txPr>
    </c:legend>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ser>
          <c:idx val="0"/>
          <c:order val="0"/>
          <c:dPt>
            <c:idx val="3"/>
            <c:bubble3D val="0"/>
            <c:spPr>
              <a:solidFill>
                <a:srgbClr val="FFC000"/>
              </a:solidFill>
            </c:spPr>
          </c:dPt>
          <c:dPt>
            <c:idx val="4"/>
            <c:bubble3D val="0"/>
            <c:spPr>
              <a:solidFill>
                <a:schemeClr val="accent6">
                  <a:lumMod val="75000"/>
                </a:schemeClr>
              </a:solidFill>
            </c:spPr>
          </c:dPt>
          <c:dLbls>
            <c:txPr>
              <a:bodyPr/>
              <a:lstStyle/>
              <a:p>
                <a:pPr>
                  <a:defRPr sz="1400" baseline="0"/>
                </a:pPr>
                <a:endParaRPr lang="lt-LT"/>
              </a:p>
            </c:txPr>
            <c:dLblPos val="outEnd"/>
            <c:showLegendKey val="0"/>
            <c:showVal val="0"/>
            <c:showCatName val="0"/>
            <c:showSerName val="0"/>
            <c:showPercent val="1"/>
            <c:showBubbleSize val="0"/>
            <c:showLeaderLines val="1"/>
          </c:dLbls>
          <c:cat>
            <c:strRef>
              <c:f>Stats!$O$34:$O$38</c:f>
              <c:strCache>
                <c:ptCount val="5"/>
                <c:pt idx="0">
                  <c:v>Tėvai</c:v>
                </c:pt>
                <c:pt idx="1">
                  <c:v>Artimieji</c:v>
                </c:pt>
                <c:pt idx="2">
                  <c:v>Mokytojai</c:v>
                </c:pt>
                <c:pt idx="3">
                  <c:v>Garsūs lietuviai</c:v>
                </c:pt>
                <c:pt idx="4">
                  <c:v>Garsūs užsieniečiai</c:v>
                </c:pt>
              </c:strCache>
            </c:strRef>
          </c:cat>
          <c:val>
            <c:numRef>
              <c:f>Stats!$P$34:$P$38</c:f>
              <c:numCache>
                <c:formatCode>General</c:formatCode>
                <c:ptCount val="5"/>
                <c:pt idx="0">
                  <c:v>109</c:v>
                </c:pt>
                <c:pt idx="1">
                  <c:v>36</c:v>
                </c:pt>
                <c:pt idx="2">
                  <c:v>74</c:v>
                </c:pt>
                <c:pt idx="3">
                  <c:v>61</c:v>
                </c:pt>
                <c:pt idx="4">
                  <c:v>56</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74823705104194771"/>
          <c:y val="0.13430508925718823"/>
          <c:w val="0.24231459401336358"/>
          <c:h val="0.77338250665745245"/>
        </c:manualLayout>
      </c:layout>
      <c:overlay val="0"/>
      <c:txPr>
        <a:bodyPr/>
        <a:lstStyle/>
        <a:p>
          <a:pPr>
            <a:defRPr sz="1600" baseline="0"/>
          </a:pPr>
          <a:endParaRPr lang="lt-LT"/>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424B5F-C024-4A2D-A724-E3AC1F33E7C9}" type="datetimeFigureOut">
              <a:rPr lang="lt-LT" smtClean="0"/>
              <a:t>2015.11.30</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BFB971-C2BB-44E7-A136-17F5BBED133E}" type="slidenum">
              <a:rPr lang="lt-LT" smtClean="0"/>
              <a:t>‹#›</a:t>
            </a:fld>
            <a:endParaRPr lang="lt-LT"/>
          </a:p>
        </p:txBody>
      </p:sp>
    </p:spTree>
    <p:extLst>
      <p:ext uri="{BB962C8B-B14F-4D97-AF65-F5344CB8AC3E}">
        <p14:creationId xmlns:p14="http://schemas.microsoft.com/office/powerpoint/2010/main" val="3044805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67BFB971-C2BB-44E7-A136-17F5BBED133E}" type="slidenum">
              <a:rPr lang="lt-LT" smtClean="0"/>
              <a:t>5</a:t>
            </a:fld>
            <a:endParaRPr lang="lt-LT"/>
          </a:p>
        </p:txBody>
      </p:sp>
    </p:spTree>
    <p:extLst>
      <p:ext uri="{BB962C8B-B14F-4D97-AF65-F5344CB8AC3E}">
        <p14:creationId xmlns:p14="http://schemas.microsoft.com/office/powerpoint/2010/main" val="34225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FC5945AC-C701-48D0-B4FF-7768A9ABD590}" type="datetimeFigureOut">
              <a:rPr lang="lt-LT" smtClean="0"/>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3454980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FC5945AC-C701-48D0-B4FF-7768A9ABD590}" type="datetimeFigureOut">
              <a:rPr lang="lt-LT" smtClean="0"/>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681274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5945AC-C701-48D0-B4FF-7768A9ABD590}" type="datetimeFigureOut">
              <a:rPr lang="lt-LT" smtClean="0"/>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1059625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FC5945AC-C701-48D0-B4FF-7768A9ABD590}" type="datetimeFigureOut">
              <a:rPr lang="lt-LT" smtClean="0"/>
              <a:t>2015.11.30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4273346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FC5945AC-C701-48D0-B4FF-7768A9ABD590}" type="datetimeFigureOut">
              <a:rPr lang="lt-LT" smtClean="0"/>
              <a:t>2015.11.30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24543173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FC5945AC-C701-48D0-B4FF-7768A9ABD590}" type="datetimeFigureOut">
              <a:rPr lang="lt-LT" smtClean="0"/>
              <a:t>2015.11.30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1038162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5945AC-C701-48D0-B4FF-7768A9ABD590}" type="datetimeFigureOut">
              <a:rPr lang="lt-LT" smtClean="0"/>
              <a:t>2015.11.30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2617778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5945AC-C701-48D0-B4FF-7768A9ABD590}" type="datetimeFigureOut">
              <a:rPr lang="lt-LT" smtClean="0"/>
              <a:t>2015.11.30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1789298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5945AC-C701-48D0-B4FF-7768A9ABD590}" type="datetimeFigureOut">
              <a:rPr lang="lt-LT" smtClean="0"/>
              <a:t>2015.11.30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41146672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FC5945AC-C701-48D0-B4FF-7768A9ABD590}" type="datetimeFigureOut">
              <a:rPr lang="lt-LT" smtClean="0"/>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1404570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FC5945AC-C701-48D0-B4FF-7768A9ABD590}" type="datetimeFigureOut">
              <a:rPr lang="lt-LT" smtClean="0"/>
              <a:t>2015.11.30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89132710-6610-456F-9106-47E79CBECA3F}" type="slidenum">
              <a:rPr lang="lt-LT" smtClean="0"/>
              <a:t>‹#›</a:t>
            </a:fld>
            <a:endParaRPr lang="lt-LT"/>
          </a:p>
        </p:txBody>
      </p:sp>
    </p:spTree>
    <p:extLst>
      <p:ext uri="{BB962C8B-B14F-4D97-AF65-F5344CB8AC3E}">
        <p14:creationId xmlns:p14="http://schemas.microsoft.com/office/powerpoint/2010/main" val="19883800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5945AC-C701-48D0-B4FF-7768A9ABD590}" type="datetimeFigureOut">
              <a:rPr lang="lt-LT" smtClean="0"/>
              <a:t>2015.11.30</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132710-6610-456F-9106-47E79CBECA3F}" type="slidenum">
              <a:rPr lang="lt-LT" smtClean="0"/>
              <a:t>‹#›</a:t>
            </a:fld>
            <a:endParaRPr lang="lt-LT"/>
          </a:p>
        </p:txBody>
      </p:sp>
    </p:spTree>
    <p:extLst>
      <p:ext uri="{BB962C8B-B14F-4D97-AF65-F5344CB8AC3E}">
        <p14:creationId xmlns:p14="http://schemas.microsoft.com/office/powerpoint/2010/main" val="3733320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chart" Target="../charts/chart8.xml"/><Relationship Id="rId7" Type="http://schemas.openxmlformats.org/officeDocument/2006/relationships/chart" Target="../charts/chart12.xml"/><Relationship Id="rId2" Type="http://schemas.openxmlformats.org/officeDocument/2006/relationships/chart" Target="../charts/chart7.xml"/><Relationship Id="rId1" Type="http://schemas.openxmlformats.org/officeDocument/2006/relationships/slideLayout" Target="../slideLayouts/slideLayout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1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lt-LT" dirty="0" smtClean="0"/>
              <a:t>Talentingiausių Lietuvos vaikų ugdymas</a:t>
            </a:r>
            <a:endParaRPr lang="lt-LT" dirty="0"/>
          </a:p>
        </p:txBody>
      </p:sp>
      <p:sp>
        <p:nvSpPr>
          <p:cNvPr id="3" name="Subtitle 2"/>
          <p:cNvSpPr>
            <a:spLocks noGrp="1"/>
          </p:cNvSpPr>
          <p:nvPr>
            <p:ph type="subTitle" idx="1"/>
          </p:nvPr>
        </p:nvSpPr>
        <p:spPr/>
        <p:txBody>
          <a:bodyPr/>
          <a:lstStyle/>
          <a:p>
            <a:r>
              <a:rPr lang="lt-LT" dirty="0" smtClean="0"/>
              <a:t>Knygos „Kas bus kas. Lietuvos ateitis“ herojų analizė</a:t>
            </a:r>
            <a:endParaRPr lang="lt-LT" dirty="0"/>
          </a:p>
        </p:txBody>
      </p:sp>
    </p:spTree>
    <p:extLst>
      <p:ext uri="{BB962C8B-B14F-4D97-AF65-F5344CB8AC3E}">
        <p14:creationId xmlns:p14="http://schemas.microsoft.com/office/powerpoint/2010/main" val="2778447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Apie pranešimą</a:t>
            </a:r>
            <a:endParaRPr lang="lt-LT" dirty="0"/>
          </a:p>
        </p:txBody>
      </p:sp>
      <p:sp>
        <p:nvSpPr>
          <p:cNvPr id="3" name="Content Placeholder 2"/>
          <p:cNvSpPr>
            <a:spLocks noGrp="1"/>
          </p:cNvSpPr>
          <p:nvPr>
            <p:ph idx="1"/>
          </p:nvPr>
        </p:nvSpPr>
        <p:spPr/>
        <p:txBody>
          <a:bodyPr>
            <a:normAutofit fontScale="92500"/>
          </a:bodyPr>
          <a:lstStyle/>
          <a:p>
            <a:r>
              <a:rPr lang="lt-LT" dirty="0" smtClean="0"/>
              <a:t>VšĮ Leidybos idėjų centras nėra mokslinė įstaiga, tad mūsų surinkta informacija turėtų būti vertinama tik kaip idėjos tolimesniam tyrinėjimui</a:t>
            </a:r>
          </a:p>
          <a:p>
            <a:r>
              <a:rPr lang="lt-LT" dirty="0" smtClean="0"/>
              <a:t>Mūsų knygos herojai – gerieji pavyzdžiai, o jų apybraižos parodo, kokie faktoriai lemia jų iškilimą.</a:t>
            </a:r>
          </a:p>
          <a:p>
            <a:r>
              <a:rPr lang="lt-LT" dirty="0" smtClean="0"/>
              <a:t>Tikime, kad šių faktorių analizė gali būti naudinga vertinant įvairias vaikų raidos politikas.</a:t>
            </a:r>
            <a:endParaRPr lang="lt-LT" dirty="0"/>
          </a:p>
        </p:txBody>
      </p:sp>
    </p:spTree>
    <p:extLst>
      <p:ext uri="{BB962C8B-B14F-4D97-AF65-F5344CB8AC3E}">
        <p14:creationId xmlns:p14="http://schemas.microsoft.com/office/powerpoint/2010/main" val="40357763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Apie „Kas bus kas. Lietuvos ateitis“</a:t>
            </a:r>
            <a:endParaRPr lang="lt-LT" dirty="0"/>
          </a:p>
        </p:txBody>
      </p:sp>
      <p:sp>
        <p:nvSpPr>
          <p:cNvPr id="3" name="Content Placeholder 2"/>
          <p:cNvSpPr>
            <a:spLocks noGrp="1"/>
          </p:cNvSpPr>
          <p:nvPr>
            <p:ph idx="1"/>
          </p:nvPr>
        </p:nvSpPr>
        <p:spPr>
          <a:xfrm>
            <a:off x="3563888" y="1340768"/>
            <a:ext cx="5616624" cy="5501208"/>
          </a:xfrm>
        </p:spPr>
        <p:txBody>
          <a:bodyPr>
            <a:normAutofit fontScale="77500" lnSpcReduction="20000"/>
          </a:bodyPr>
          <a:lstStyle/>
          <a:p>
            <a:r>
              <a:rPr lang="lt-LT" dirty="0" smtClean="0"/>
              <a:t>Projektas skirtas parodyti talentingiausius ir darbščiausius Lietuvos vaikus</a:t>
            </a:r>
          </a:p>
          <a:p>
            <a:r>
              <a:rPr lang="lt-LT" dirty="0" smtClean="0"/>
              <a:t>Knygos medžiaga rinkta </a:t>
            </a:r>
            <a:r>
              <a:rPr lang="lt-LT" b="1" dirty="0" smtClean="0"/>
              <a:t>2014–2015</a:t>
            </a:r>
            <a:r>
              <a:rPr lang="lt-LT" dirty="0" smtClean="0"/>
              <a:t> metais</a:t>
            </a:r>
          </a:p>
          <a:p>
            <a:r>
              <a:rPr lang="lt-LT" dirty="0" smtClean="0"/>
              <a:t>Pagrindinėje knygos dalyje – </a:t>
            </a:r>
            <a:r>
              <a:rPr lang="lt-LT" b="1" dirty="0" smtClean="0"/>
              <a:t>569</a:t>
            </a:r>
            <a:r>
              <a:rPr lang="lt-LT" dirty="0" smtClean="0"/>
              <a:t> respublikinių konkursų, olimpiadų ar varžybų 1-ųjų vietų laimėtojai, tarptautinių konkursų prizininkai ir aktyviausi visuomenininkai</a:t>
            </a:r>
          </a:p>
          <a:p>
            <a:r>
              <a:rPr lang="lt-LT" dirty="0" smtClean="0"/>
              <a:t>Talentus padėjo atrinkti LR Švietimo ir mokslo ministerija, Lietuvos bendrojo lavinimo, meno ir aukštosios mokyklos, </a:t>
            </a:r>
            <a:r>
              <a:rPr lang="lt-LT" dirty="0"/>
              <a:t>Lietuvos mokinių neformaliojo švietimo </a:t>
            </a:r>
            <a:r>
              <a:rPr lang="lt-LT" dirty="0" smtClean="0"/>
              <a:t>centras, mokinių organizacijos ir konkursų organizatoriai</a:t>
            </a:r>
          </a:p>
          <a:p>
            <a:endParaRPr lang="lt-LT" dirty="0"/>
          </a:p>
        </p:txBody>
      </p:sp>
      <p:graphicFrame>
        <p:nvGraphicFramePr>
          <p:cNvPr id="4" name="Diagrama 8"/>
          <p:cNvGraphicFramePr/>
          <p:nvPr>
            <p:extLst>
              <p:ext uri="{D42A27DB-BD31-4B8C-83A1-F6EECF244321}">
                <p14:modId xmlns:p14="http://schemas.microsoft.com/office/powerpoint/2010/main" val="56711545"/>
              </p:ext>
            </p:extLst>
          </p:nvPr>
        </p:nvGraphicFramePr>
        <p:xfrm>
          <a:off x="323528" y="1412776"/>
          <a:ext cx="3168352"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600107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Ką apie apybraižose </a:t>
            </a:r>
            <a:br>
              <a:rPr lang="lt-LT" dirty="0" smtClean="0"/>
            </a:br>
            <a:r>
              <a:rPr lang="lt-LT" dirty="0" smtClean="0"/>
              <a:t>rašė jaunieji talentai?</a:t>
            </a:r>
            <a:endParaRPr lang="lt-LT" dirty="0"/>
          </a:p>
        </p:txBody>
      </p:sp>
      <p:sp>
        <p:nvSpPr>
          <p:cNvPr id="3" name="Content Placeholder 2"/>
          <p:cNvSpPr>
            <a:spLocks noGrp="1"/>
          </p:cNvSpPr>
          <p:nvPr>
            <p:ph idx="1"/>
          </p:nvPr>
        </p:nvSpPr>
        <p:spPr/>
        <p:txBody>
          <a:bodyPr/>
          <a:lstStyle/>
          <a:p>
            <a:r>
              <a:rPr lang="lt-LT" dirty="0" smtClean="0"/>
              <a:t>Savo pasiekimus</a:t>
            </a:r>
          </a:p>
          <a:p>
            <a:r>
              <a:rPr lang="lt-LT" dirty="0" smtClean="0"/>
              <a:t>Šeimą</a:t>
            </a:r>
          </a:p>
          <a:p>
            <a:r>
              <a:rPr lang="lt-LT" dirty="0" smtClean="0"/>
              <a:t>Autoritetus</a:t>
            </a:r>
          </a:p>
          <a:p>
            <a:r>
              <a:rPr lang="lt-LT" dirty="0" smtClean="0"/>
              <a:t>Užklasinę veiklą</a:t>
            </a:r>
          </a:p>
          <a:p>
            <a:r>
              <a:rPr lang="lt-LT" dirty="0" smtClean="0"/>
              <a:t>Laisvalaikį</a:t>
            </a:r>
          </a:p>
          <a:p>
            <a:r>
              <a:rPr lang="lt-LT" dirty="0" smtClean="0"/>
              <a:t>Lietuvos viziją</a:t>
            </a:r>
          </a:p>
          <a:p>
            <a:endParaRPr lang="lt-LT" dirty="0"/>
          </a:p>
        </p:txBody>
      </p:sp>
    </p:spTree>
    <p:extLst>
      <p:ext uri="{BB962C8B-B14F-4D97-AF65-F5344CB8AC3E}">
        <p14:creationId xmlns:p14="http://schemas.microsoft.com/office/powerpoint/2010/main" val="19590603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„Kas bus kas“ Lietuvos ateitis geografija</a:t>
            </a:r>
            <a:endParaRPr lang="lt-LT" dirty="0"/>
          </a:p>
        </p:txBody>
      </p:sp>
      <p:graphicFrame>
        <p:nvGraphicFramePr>
          <p:cNvPr id="4" name="Diagrama 7"/>
          <p:cNvGraphicFramePr>
            <a:graphicFrameLocks noGrp="1"/>
          </p:cNvGraphicFramePr>
          <p:nvPr>
            <p:ph idx="1"/>
            <p:extLst>
              <p:ext uri="{D42A27DB-BD31-4B8C-83A1-F6EECF244321}">
                <p14:modId xmlns:p14="http://schemas.microsoft.com/office/powerpoint/2010/main" val="1148606184"/>
              </p:ext>
            </p:extLst>
          </p:nvPr>
        </p:nvGraphicFramePr>
        <p:xfrm>
          <a:off x="457200" y="1700808"/>
          <a:ext cx="4690864" cy="4680519"/>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5508104" y="1700808"/>
            <a:ext cx="3384376" cy="3416320"/>
          </a:xfrm>
          <a:prstGeom prst="rect">
            <a:avLst/>
          </a:prstGeom>
          <a:noFill/>
        </p:spPr>
        <p:txBody>
          <a:bodyPr wrap="square" rtlCol="0">
            <a:spAutoFit/>
          </a:bodyPr>
          <a:lstStyle/>
          <a:p>
            <a:pPr marL="342900" indent="-342900">
              <a:buFont typeface="Arial" panose="020B0604020202020204" pitchFamily="34" charset="0"/>
              <a:buChar char="•"/>
            </a:pPr>
            <a:r>
              <a:rPr lang="lt-LT" sz="2400" dirty="0" smtClean="0"/>
              <a:t>Net 507 iš 569 vaikų mokosi miestuose</a:t>
            </a:r>
          </a:p>
          <a:p>
            <a:pPr marL="342900" indent="-342900">
              <a:buFont typeface="Arial" panose="020B0604020202020204" pitchFamily="34" charset="0"/>
              <a:buChar char="•"/>
            </a:pPr>
            <a:r>
              <a:rPr lang="lt-LT" sz="2400" dirty="0" smtClean="0"/>
              <a:t>Vilniuje, Kaune ir Klaipėdoje mokosi daugiau nei pusė Lietuvos talentų</a:t>
            </a:r>
          </a:p>
          <a:p>
            <a:pPr marL="342900" indent="-342900">
              <a:buFont typeface="Arial" panose="020B0604020202020204" pitchFamily="34" charset="0"/>
              <a:buChar char="•"/>
            </a:pPr>
            <a:r>
              <a:rPr lang="lt-LT" sz="2400" dirty="0" smtClean="0"/>
              <a:t>Kaimo mokyklos besimokančių yra vos 17 iš 569 vaikų. </a:t>
            </a:r>
            <a:endParaRPr lang="lt-LT" sz="2400" dirty="0"/>
          </a:p>
        </p:txBody>
      </p:sp>
    </p:spTree>
    <p:extLst>
      <p:ext uri="{BB962C8B-B14F-4D97-AF65-F5344CB8AC3E}">
        <p14:creationId xmlns:p14="http://schemas.microsoft.com/office/powerpoint/2010/main" val="151865982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568952" cy="922114"/>
          </a:xfrm>
        </p:spPr>
        <p:txBody>
          <a:bodyPr>
            <a:normAutofit fontScale="90000"/>
          </a:bodyPr>
          <a:lstStyle/>
          <a:p>
            <a:r>
              <a:rPr lang="lt-LT" dirty="0" smtClean="0"/>
              <a:t>Į miestus dėl mokslų mokykloje išvažiuoja mažuma</a:t>
            </a:r>
            <a:endParaRPr lang="lt-LT" dirty="0"/>
          </a:p>
        </p:txBody>
      </p:sp>
      <p:sp>
        <p:nvSpPr>
          <p:cNvPr id="3" name="Content Placeholder 2"/>
          <p:cNvSpPr>
            <a:spLocks noGrp="1"/>
          </p:cNvSpPr>
          <p:nvPr>
            <p:ph idx="1"/>
          </p:nvPr>
        </p:nvSpPr>
        <p:spPr>
          <a:xfrm>
            <a:off x="3923928" y="1700808"/>
            <a:ext cx="5040560" cy="4968552"/>
          </a:xfrm>
        </p:spPr>
        <p:txBody>
          <a:bodyPr>
            <a:normAutofit fontScale="70000" lnSpcReduction="20000"/>
          </a:bodyPr>
          <a:lstStyle/>
          <a:p>
            <a:r>
              <a:rPr lang="lt-LT" dirty="0" smtClean="0"/>
              <a:t>Tik 16 vaikų (3 </a:t>
            </a:r>
            <a:r>
              <a:rPr lang="en-US" dirty="0" smtClean="0"/>
              <a:t>%</a:t>
            </a:r>
            <a:r>
              <a:rPr lang="lt-LT" dirty="0" smtClean="0"/>
              <a:t>)</a:t>
            </a:r>
            <a:r>
              <a:rPr lang="en-US" dirty="0" smtClean="0"/>
              <a:t> d</a:t>
            </a:r>
            <a:r>
              <a:rPr lang="lt-LT" dirty="0" smtClean="0"/>
              <a:t>ėl mokslų išvažiavo į Vilnių arba Kauną.</a:t>
            </a:r>
          </a:p>
          <a:p>
            <a:r>
              <a:rPr lang="lt-LT" dirty="0" smtClean="0"/>
              <a:t>12 iš jų išvažiavo mokytis į Nacionalinę M. K. Čiurlionio meno mokyklą (išvažiavo iš Kauno, Kelmės r., Panevėžio, Klaipėdos, Alytaus, Marijampolės, Druskininkų, Palangos).</a:t>
            </a:r>
          </a:p>
          <a:p>
            <a:r>
              <a:rPr lang="lt-LT" dirty="0" smtClean="0"/>
              <a:t>3 vaikai važiavo į Kauno technologijos universiteto gimnaziją</a:t>
            </a:r>
          </a:p>
          <a:p>
            <a:r>
              <a:rPr lang="lt-LT" dirty="0" smtClean="0"/>
              <a:t>Ypatingas atvejis: Šilutės rajono meno mokyklos mokytoja ekspertė L. Kašėtienė, pas kurią taip pat važiuoja mokytis vaikai iš visos Lietuvos. Net 3 šios mokytojos mokiniai įtraukti į knygą.</a:t>
            </a:r>
          </a:p>
        </p:txBody>
      </p:sp>
      <p:graphicFrame>
        <p:nvGraphicFramePr>
          <p:cNvPr id="4" name="Chart 3"/>
          <p:cNvGraphicFramePr>
            <a:graphicFrameLocks/>
          </p:cNvGraphicFramePr>
          <p:nvPr>
            <p:extLst>
              <p:ext uri="{D42A27DB-BD31-4B8C-83A1-F6EECF244321}">
                <p14:modId xmlns:p14="http://schemas.microsoft.com/office/powerpoint/2010/main" val="2269967951"/>
              </p:ext>
            </p:extLst>
          </p:nvPr>
        </p:nvGraphicFramePr>
        <p:xfrm>
          <a:off x="179512" y="1412776"/>
          <a:ext cx="3528392" cy="25202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p:cNvGraphicFramePr>
            <a:graphicFrameLocks/>
          </p:cNvGraphicFramePr>
          <p:nvPr>
            <p:extLst>
              <p:ext uri="{D42A27DB-BD31-4B8C-83A1-F6EECF244321}">
                <p14:modId xmlns:p14="http://schemas.microsoft.com/office/powerpoint/2010/main" val="4198589891"/>
              </p:ext>
            </p:extLst>
          </p:nvPr>
        </p:nvGraphicFramePr>
        <p:xfrm>
          <a:off x="251520" y="3933056"/>
          <a:ext cx="3384376" cy="25922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07176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Užklasinė veikla</a:t>
            </a:r>
            <a:endParaRPr lang="lt-LT"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381181015"/>
              </p:ext>
            </p:extLst>
          </p:nvPr>
        </p:nvGraphicFramePr>
        <p:xfrm>
          <a:off x="457200" y="1600200"/>
          <a:ext cx="5410944"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5902990" y="3429000"/>
            <a:ext cx="3096344" cy="830997"/>
          </a:xfrm>
          <a:prstGeom prst="rect">
            <a:avLst/>
          </a:prstGeom>
          <a:noFill/>
        </p:spPr>
        <p:txBody>
          <a:bodyPr wrap="square" rtlCol="0">
            <a:spAutoFit/>
          </a:bodyPr>
          <a:lstStyle/>
          <a:p>
            <a:pPr marL="342900" indent="-342900">
              <a:buFont typeface="Arial" panose="020B0604020202020204" pitchFamily="34" charset="0"/>
              <a:buChar char="•"/>
            </a:pPr>
            <a:r>
              <a:rPr lang="lt-LT" sz="2400" dirty="0" smtClean="0"/>
              <a:t>Būrelių vidurkis: 2,3</a:t>
            </a:r>
          </a:p>
          <a:p>
            <a:endParaRPr lang="lt-LT" sz="2400" dirty="0"/>
          </a:p>
        </p:txBody>
      </p:sp>
    </p:spTree>
    <p:extLst>
      <p:ext uri="{BB962C8B-B14F-4D97-AF65-F5344CB8AC3E}">
        <p14:creationId xmlns:p14="http://schemas.microsoft.com/office/powerpoint/2010/main" val="1446972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Užklasinės veiklos pobūdis</a:t>
            </a:r>
            <a:endParaRPr lang="lt-LT"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29229802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985032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050904" cy="1143000"/>
          </a:xfrm>
        </p:spPr>
        <p:txBody>
          <a:bodyPr>
            <a:normAutofit fontScale="90000"/>
          </a:bodyPr>
          <a:lstStyle/>
          <a:p>
            <a:pPr algn="l"/>
            <a:r>
              <a:rPr lang="lt-LT" dirty="0" smtClean="0"/>
              <a:t>Užklasinės veiklos pobūdis pagal miestus</a:t>
            </a:r>
            <a:endParaRPr lang="lt-LT" dirty="0"/>
          </a:p>
        </p:txBody>
      </p:sp>
      <p:graphicFrame>
        <p:nvGraphicFramePr>
          <p:cNvPr id="4" name="Chart 3"/>
          <p:cNvGraphicFramePr>
            <a:graphicFrameLocks/>
          </p:cNvGraphicFramePr>
          <p:nvPr>
            <p:extLst>
              <p:ext uri="{D42A27DB-BD31-4B8C-83A1-F6EECF244321}">
                <p14:modId xmlns:p14="http://schemas.microsoft.com/office/powerpoint/2010/main" val="3992818446"/>
              </p:ext>
            </p:extLst>
          </p:nvPr>
        </p:nvGraphicFramePr>
        <p:xfrm>
          <a:off x="3203848" y="1412776"/>
          <a:ext cx="2880320" cy="288032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a:graphicFrameLocks/>
          </p:cNvGraphicFramePr>
          <p:nvPr>
            <p:extLst>
              <p:ext uri="{D42A27DB-BD31-4B8C-83A1-F6EECF244321}">
                <p14:modId xmlns:p14="http://schemas.microsoft.com/office/powerpoint/2010/main" val="1390348369"/>
              </p:ext>
            </p:extLst>
          </p:nvPr>
        </p:nvGraphicFramePr>
        <p:xfrm>
          <a:off x="107504" y="1412776"/>
          <a:ext cx="3456384" cy="29336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ext uri="{D42A27DB-BD31-4B8C-83A1-F6EECF244321}">
                <p14:modId xmlns:p14="http://schemas.microsoft.com/office/powerpoint/2010/main" val="1132078952"/>
              </p:ext>
            </p:extLst>
          </p:nvPr>
        </p:nvGraphicFramePr>
        <p:xfrm>
          <a:off x="5940152" y="1268760"/>
          <a:ext cx="3203848" cy="324036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a:graphicFrameLocks/>
          </p:cNvGraphicFramePr>
          <p:nvPr>
            <p:extLst>
              <p:ext uri="{D42A27DB-BD31-4B8C-83A1-F6EECF244321}">
                <p14:modId xmlns:p14="http://schemas.microsoft.com/office/powerpoint/2010/main" val="1746743365"/>
              </p:ext>
            </p:extLst>
          </p:nvPr>
        </p:nvGraphicFramePr>
        <p:xfrm>
          <a:off x="467544" y="3861048"/>
          <a:ext cx="2808312" cy="31032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2" name="Chart 11"/>
          <p:cNvGraphicFramePr>
            <a:graphicFrameLocks/>
          </p:cNvGraphicFramePr>
          <p:nvPr>
            <p:extLst>
              <p:ext uri="{D42A27DB-BD31-4B8C-83A1-F6EECF244321}">
                <p14:modId xmlns:p14="http://schemas.microsoft.com/office/powerpoint/2010/main" val="1215107232"/>
              </p:ext>
            </p:extLst>
          </p:nvPr>
        </p:nvGraphicFramePr>
        <p:xfrm>
          <a:off x="3059832" y="3933056"/>
          <a:ext cx="3168352" cy="29969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3" name="Chart 12"/>
          <p:cNvGraphicFramePr>
            <a:graphicFrameLocks/>
          </p:cNvGraphicFramePr>
          <p:nvPr>
            <p:extLst>
              <p:ext uri="{D42A27DB-BD31-4B8C-83A1-F6EECF244321}">
                <p14:modId xmlns:p14="http://schemas.microsoft.com/office/powerpoint/2010/main" val="3939039274"/>
              </p:ext>
            </p:extLst>
          </p:nvPr>
        </p:nvGraphicFramePr>
        <p:xfrm>
          <a:off x="6300192" y="3861048"/>
          <a:ext cx="2664296" cy="3240360"/>
        </p:xfrm>
        <a:graphic>
          <a:graphicData uri="http://schemas.openxmlformats.org/drawingml/2006/chart">
            <c:chart xmlns:c="http://schemas.openxmlformats.org/drawingml/2006/chart" xmlns:r="http://schemas.openxmlformats.org/officeDocument/2006/relationships" r:id="rId7"/>
          </a:graphicData>
        </a:graphic>
      </p:graphicFrame>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68144" y="224644"/>
            <a:ext cx="2520280" cy="1260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32245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Laisvalaikio praleidimo būdai</a:t>
            </a:r>
            <a:endParaRPr lang="lt-LT"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1635243"/>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51629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Laisvalaikio praleidimo būdai pagal miestus</a:t>
            </a:r>
            <a:endParaRPr lang="lt-LT" dirty="0"/>
          </a:p>
        </p:txBody>
      </p:sp>
      <p:graphicFrame>
        <p:nvGraphicFramePr>
          <p:cNvPr id="4" name="Chart 3"/>
          <p:cNvGraphicFramePr>
            <a:graphicFrameLocks/>
          </p:cNvGraphicFramePr>
          <p:nvPr>
            <p:extLst>
              <p:ext uri="{D42A27DB-BD31-4B8C-83A1-F6EECF244321}">
                <p14:modId xmlns:p14="http://schemas.microsoft.com/office/powerpoint/2010/main" val="2815567123"/>
              </p:ext>
            </p:extLst>
          </p:nvPr>
        </p:nvGraphicFramePr>
        <p:xfrm>
          <a:off x="971600" y="1700808"/>
          <a:ext cx="7128792" cy="4536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048585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Laisvalaikio praleidimo būdai pagal miestus</a:t>
            </a:r>
          </a:p>
        </p:txBody>
      </p:sp>
      <p:graphicFrame>
        <p:nvGraphicFramePr>
          <p:cNvPr id="4" name="Chart 3"/>
          <p:cNvGraphicFramePr>
            <a:graphicFrameLocks/>
          </p:cNvGraphicFramePr>
          <p:nvPr>
            <p:extLst>
              <p:ext uri="{D42A27DB-BD31-4B8C-83A1-F6EECF244321}">
                <p14:modId xmlns:p14="http://schemas.microsoft.com/office/powerpoint/2010/main" val="2488696536"/>
              </p:ext>
            </p:extLst>
          </p:nvPr>
        </p:nvGraphicFramePr>
        <p:xfrm>
          <a:off x="755576" y="1628800"/>
          <a:ext cx="7488832" cy="482453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185432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Laisvalaikio praleidimo būdai pagal miestus</a:t>
            </a:r>
          </a:p>
        </p:txBody>
      </p:sp>
      <p:graphicFrame>
        <p:nvGraphicFramePr>
          <p:cNvPr id="4" name="Chart 3"/>
          <p:cNvGraphicFramePr>
            <a:graphicFrameLocks/>
          </p:cNvGraphicFramePr>
          <p:nvPr>
            <p:extLst>
              <p:ext uri="{D42A27DB-BD31-4B8C-83A1-F6EECF244321}">
                <p14:modId xmlns:p14="http://schemas.microsoft.com/office/powerpoint/2010/main" val="2900947098"/>
              </p:ext>
            </p:extLst>
          </p:nvPr>
        </p:nvGraphicFramePr>
        <p:xfrm>
          <a:off x="755576" y="1700808"/>
          <a:ext cx="7344816" cy="489654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356918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Laisvalaikio praleidimo būdai pagal miestus</a:t>
            </a:r>
          </a:p>
        </p:txBody>
      </p:sp>
      <p:graphicFrame>
        <p:nvGraphicFramePr>
          <p:cNvPr id="4" name="Chart 3"/>
          <p:cNvGraphicFramePr>
            <a:graphicFrameLocks/>
          </p:cNvGraphicFramePr>
          <p:nvPr>
            <p:extLst>
              <p:ext uri="{D42A27DB-BD31-4B8C-83A1-F6EECF244321}">
                <p14:modId xmlns:p14="http://schemas.microsoft.com/office/powerpoint/2010/main" val="80880242"/>
              </p:ext>
            </p:extLst>
          </p:nvPr>
        </p:nvGraphicFramePr>
        <p:xfrm>
          <a:off x="1043608" y="1844824"/>
          <a:ext cx="6840760" cy="42484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65649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Laisvalaikio praleidimo būdai pagal miestus</a:t>
            </a:r>
          </a:p>
        </p:txBody>
      </p:sp>
      <p:graphicFrame>
        <p:nvGraphicFramePr>
          <p:cNvPr id="4" name="Chart 3"/>
          <p:cNvGraphicFramePr>
            <a:graphicFrameLocks/>
          </p:cNvGraphicFramePr>
          <p:nvPr>
            <p:extLst>
              <p:ext uri="{D42A27DB-BD31-4B8C-83A1-F6EECF244321}">
                <p14:modId xmlns:p14="http://schemas.microsoft.com/office/powerpoint/2010/main" val="618422785"/>
              </p:ext>
            </p:extLst>
          </p:nvPr>
        </p:nvGraphicFramePr>
        <p:xfrm>
          <a:off x="899592" y="1628800"/>
          <a:ext cx="6984776" cy="475252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20495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Talentingų vaikų autoritetai</a:t>
            </a:r>
            <a:endParaRPr lang="lt-LT" dirty="0"/>
          </a:p>
        </p:txBody>
      </p:sp>
      <p:graphicFrame>
        <p:nvGraphicFramePr>
          <p:cNvPr id="6" name="Chart 5"/>
          <p:cNvGraphicFramePr>
            <a:graphicFrameLocks/>
          </p:cNvGraphicFramePr>
          <p:nvPr>
            <p:extLst>
              <p:ext uri="{D42A27DB-BD31-4B8C-83A1-F6EECF244321}">
                <p14:modId xmlns:p14="http://schemas.microsoft.com/office/powerpoint/2010/main" val="2126986399"/>
              </p:ext>
            </p:extLst>
          </p:nvPr>
        </p:nvGraphicFramePr>
        <p:xfrm>
          <a:off x="755576" y="1340768"/>
          <a:ext cx="7272808" cy="3456384"/>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683568" y="4963972"/>
            <a:ext cx="8136904" cy="1200329"/>
          </a:xfrm>
          <a:prstGeom prst="rect">
            <a:avLst/>
          </a:prstGeom>
          <a:noFill/>
        </p:spPr>
        <p:txBody>
          <a:bodyPr wrap="square" rtlCol="0">
            <a:spAutoFit/>
          </a:bodyPr>
          <a:lstStyle/>
          <a:p>
            <a:pPr marL="342900" indent="-342900">
              <a:buFont typeface="Arial" panose="020B0604020202020204" pitchFamily="34" charset="0"/>
              <a:buChar char="•"/>
            </a:pPr>
            <a:r>
              <a:rPr lang="lt-LT" sz="2400" b="1" dirty="0" smtClean="0"/>
              <a:t>Artima aplinka</a:t>
            </a:r>
            <a:r>
              <a:rPr lang="lt-LT" sz="2400" dirty="0" smtClean="0"/>
              <a:t>: tėvai ir kiti šeimos nariai, giminės ir artimieji, mokytojai.</a:t>
            </a:r>
          </a:p>
          <a:p>
            <a:pPr marL="342900" indent="-342900">
              <a:buFont typeface="Arial" panose="020B0604020202020204" pitchFamily="34" charset="0"/>
              <a:buChar char="•"/>
            </a:pPr>
            <a:r>
              <a:rPr lang="lt-LT" sz="2400" b="1" dirty="0" smtClean="0"/>
              <a:t>Vieša erdvė</a:t>
            </a:r>
            <a:r>
              <a:rPr lang="lt-LT" sz="2400" dirty="0" smtClean="0"/>
              <a:t>: Garsios Lietuvos ir užsienio asmenybės</a:t>
            </a:r>
            <a:endParaRPr lang="lt-LT" sz="2400" dirty="0"/>
          </a:p>
        </p:txBody>
      </p:sp>
    </p:spTree>
    <p:extLst>
      <p:ext uri="{BB962C8B-B14F-4D97-AF65-F5344CB8AC3E}">
        <p14:creationId xmlns:p14="http://schemas.microsoft.com/office/powerpoint/2010/main" val="23622394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Talentingų vaikų autoritetai</a:t>
            </a:r>
            <a:endParaRPr lang="lt-LT" dirty="0"/>
          </a:p>
        </p:txBody>
      </p:sp>
      <p:graphicFrame>
        <p:nvGraphicFramePr>
          <p:cNvPr id="4" name="Chart 3"/>
          <p:cNvGraphicFramePr>
            <a:graphicFrameLocks/>
          </p:cNvGraphicFramePr>
          <p:nvPr>
            <p:extLst>
              <p:ext uri="{D42A27DB-BD31-4B8C-83A1-F6EECF244321}">
                <p14:modId xmlns:p14="http://schemas.microsoft.com/office/powerpoint/2010/main" val="3318001177"/>
              </p:ext>
            </p:extLst>
          </p:nvPr>
        </p:nvGraphicFramePr>
        <p:xfrm>
          <a:off x="539552" y="1628800"/>
          <a:ext cx="8064896" cy="48389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427172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smtClean="0"/>
              <a:t>Talentų pasisakymai apie </a:t>
            </a:r>
            <a:r>
              <a:rPr lang="lt-LT" dirty="0" smtClean="0"/>
              <a:t>žalingus įpročius</a:t>
            </a:r>
            <a:endParaRPr lang="lt-LT" dirty="0"/>
          </a:p>
        </p:txBody>
      </p:sp>
      <p:sp>
        <p:nvSpPr>
          <p:cNvPr id="3" name="Content Placeholder 2"/>
          <p:cNvSpPr>
            <a:spLocks noGrp="1"/>
          </p:cNvSpPr>
          <p:nvPr>
            <p:ph idx="1"/>
          </p:nvPr>
        </p:nvSpPr>
        <p:spPr>
          <a:xfrm>
            <a:off x="2483768" y="1789112"/>
            <a:ext cx="6408712" cy="4376191"/>
          </a:xfrm>
        </p:spPr>
        <p:txBody>
          <a:bodyPr>
            <a:normAutofit/>
          </a:bodyPr>
          <a:lstStyle/>
          <a:p>
            <a:pPr marL="0" indent="0">
              <a:buNone/>
            </a:pPr>
            <a:r>
              <a:rPr lang="lt-LT" sz="2400" b="1" dirty="0"/>
              <a:t>DOVYDAITYTĖ URTĖ</a:t>
            </a:r>
          </a:p>
          <a:p>
            <a:pPr marL="0" indent="0">
              <a:buNone/>
            </a:pPr>
            <a:r>
              <a:rPr lang="lt-LT" sz="2400" dirty="0"/>
              <a:t>Kauno rajono Akademijos Ugnės Karvelis gimnazijos mokinė, </a:t>
            </a:r>
            <a:r>
              <a:rPr lang="lt-LT" sz="2400" dirty="0" smtClean="0"/>
              <a:t>pianistė</a:t>
            </a:r>
          </a:p>
          <a:p>
            <a:pPr marL="0" indent="0">
              <a:buNone/>
            </a:pPr>
            <a:r>
              <a:rPr lang="lt-LT" sz="2400" b="1" i="1" dirty="0" smtClean="0"/>
              <a:t>„Lietuva </a:t>
            </a:r>
            <a:r>
              <a:rPr lang="lt-LT" sz="2400" b="1" i="1" dirty="0"/>
              <a:t>po 10-ties metų? Kokia ji? Manau, turėtų būti tvarkingesnė, sumažės benamių, pakils gyvenimo lygis, sumažės emigracija ir labai viliuosi, kad sumažės rūkančių paauglių skaičius. Atsiras daug perspektyvių ir talentingų vaikų, kurie kurs gražesnę Lietuvą.“ </a:t>
            </a:r>
          </a:p>
          <a:p>
            <a:pPr marL="0" indent="0">
              <a:buNone/>
            </a:pPr>
            <a:endParaRPr lang="lt-LT" sz="2400" dirty="0"/>
          </a:p>
        </p:txBody>
      </p:sp>
      <p:pic>
        <p:nvPicPr>
          <p:cNvPr id="1026" name="Picture 2" descr="C:\Users\user\Dropbox\LIC\KBK\Pristatymui seime\2976_DOVYDAITYTE_U_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789113"/>
            <a:ext cx="1619250" cy="234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142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Talentų pasisakymai apie žalingus įpročius</a:t>
            </a:r>
            <a:endParaRPr lang="lt-LT" dirty="0"/>
          </a:p>
        </p:txBody>
      </p:sp>
      <p:sp>
        <p:nvSpPr>
          <p:cNvPr id="3" name="Content Placeholder 2"/>
          <p:cNvSpPr>
            <a:spLocks noGrp="1"/>
          </p:cNvSpPr>
          <p:nvPr>
            <p:ph idx="1"/>
          </p:nvPr>
        </p:nvSpPr>
        <p:spPr>
          <a:xfrm>
            <a:off x="2411760" y="1700808"/>
            <a:ext cx="6275040" cy="4425355"/>
          </a:xfrm>
        </p:spPr>
        <p:txBody>
          <a:bodyPr>
            <a:noAutofit/>
          </a:bodyPr>
          <a:lstStyle/>
          <a:p>
            <a:pPr marL="0" indent="0">
              <a:buNone/>
            </a:pPr>
            <a:r>
              <a:rPr lang="lt-LT" sz="2400" b="1" dirty="0"/>
              <a:t>MITKUTĖ VAIVA</a:t>
            </a:r>
          </a:p>
          <a:p>
            <a:pPr marL="0" indent="0">
              <a:buNone/>
            </a:pPr>
            <a:r>
              <a:rPr lang="lt-LT" sz="2400" dirty="0"/>
              <a:t>Kretingos meno mokyklos mokinė, </a:t>
            </a:r>
            <a:r>
              <a:rPr lang="lt-LT" sz="2400" dirty="0" smtClean="0"/>
              <a:t>pianistė</a:t>
            </a:r>
          </a:p>
          <a:p>
            <a:pPr marL="0" indent="0">
              <a:buNone/>
            </a:pPr>
            <a:r>
              <a:rPr lang="lt-LT" sz="2400" b="1" i="1" dirty="0" smtClean="0"/>
              <a:t>„Aš </a:t>
            </a:r>
            <a:r>
              <a:rPr lang="lt-LT" sz="2400" b="1" i="1" dirty="0"/>
              <a:t>tikiuosi, kad po 10 metų Lietuvoje daugiau dėmesio bus skiriama meno sritims. &lt;...&gt; Labai norėčiau, kad žmonės pradėtų daugiau mąstyti, jog reikia saugoti mūsų planetą, neteršti jos, nestatyti visokių atominių elektrinių ir t. t. Taip pat tikiuosi, kad žmonės savo organizmus mažiau terš alkoholiu, cigaretėmis, be to, mažiau pyksis, gyvens santaikoje su pačiais savimi, kaimynais ir juos supančia aplinka. Dar tikiu, kad grožis ir gėris išgelbės pasaulį.“ </a:t>
            </a:r>
          </a:p>
          <a:p>
            <a:pPr marL="0" indent="0">
              <a:buNone/>
            </a:pPr>
            <a:endParaRPr lang="lt-LT" sz="2400" dirty="0"/>
          </a:p>
        </p:txBody>
      </p:sp>
      <p:pic>
        <p:nvPicPr>
          <p:cNvPr id="2050" name="Picture 2" descr="C:\Users\user\Dropbox\LIC\KBK\Pristatymui seime\2971_MITKUTE_V_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700808"/>
            <a:ext cx="1619250" cy="2341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5615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Talentų pasisakymai apie žalingus įpročius</a:t>
            </a:r>
            <a:endParaRPr lang="lt-LT" dirty="0"/>
          </a:p>
        </p:txBody>
      </p:sp>
      <p:sp>
        <p:nvSpPr>
          <p:cNvPr id="3" name="Content Placeholder 2"/>
          <p:cNvSpPr>
            <a:spLocks noGrp="1"/>
          </p:cNvSpPr>
          <p:nvPr>
            <p:ph idx="1"/>
          </p:nvPr>
        </p:nvSpPr>
        <p:spPr>
          <a:xfrm>
            <a:off x="2411760" y="1700808"/>
            <a:ext cx="6275040" cy="4425355"/>
          </a:xfrm>
        </p:spPr>
        <p:txBody>
          <a:bodyPr>
            <a:normAutofit/>
          </a:bodyPr>
          <a:lstStyle/>
          <a:p>
            <a:pPr marL="0" indent="0">
              <a:buNone/>
            </a:pPr>
            <a:r>
              <a:rPr lang="lt-LT" sz="2400" b="1" dirty="0"/>
              <a:t>MITRAUSKAITĖ LAURA</a:t>
            </a:r>
          </a:p>
          <a:p>
            <a:pPr marL="0" indent="0">
              <a:buNone/>
            </a:pPr>
            <a:r>
              <a:rPr lang="lt-LT" sz="2400" dirty="0"/>
              <a:t>Jurbarko Vytauto Didžiojo pagrindinės mokyklos mokinė, Lietuvos jaunimo ir jaunių sambo </a:t>
            </a:r>
            <a:r>
              <a:rPr lang="lt-LT" sz="2400" dirty="0" smtClean="0"/>
              <a:t>čempionė</a:t>
            </a:r>
            <a:endParaRPr lang="lt-LT" sz="2400" dirty="0"/>
          </a:p>
          <a:p>
            <a:pPr marL="0" indent="0">
              <a:buNone/>
            </a:pPr>
            <a:r>
              <a:rPr lang="lt-LT" sz="2400" b="1" i="1" dirty="0" smtClean="0"/>
              <a:t>„Svarstydama </a:t>
            </a:r>
            <a:r>
              <a:rPr lang="lt-LT" sz="2400" b="1" i="1" dirty="0"/>
              <a:t>apie Lietuvos ateitį po kokių 10 metų, manau, yra svarbu, kad tėvai daugiau prižiūrėtų savo vaikus ir skatintų juos užsiimti kokia nors prasminga veikla. Tikiuosi, kad paaugliai ir suaugusieji ims daugiau rūpintis savimi ir supras, kad rūkymas ar alkoholio vartojimas yra kenksmingi.“ (p. 241)</a:t>
            </a:r>
            <a:endParaRPr lang="lt-LT" sz="2400" b="1" i="1" dirty="0">
              <a:effectLst/>
            </a:endParaRPr>
          </a:p>
        </p:txBody>
      </p:sp>
      <p:pic>
        <p:nvPicPr>
          <p:cNvPr id="3074" name="Picture 2" descr="C:\Users\user\Dropbox\LIC\KBK\Pristatymui seime\2836_MITRAUSKAITE_L_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700808"/>
            <a:ext cx="1619250" cy="234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5047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Talentų pasisakymai apie žalingus įpročius</a:t>
            </a:r>
            <a:endParaRPr lang="lt-LT" dirty="0"/>
          </a:p>
        </p:txBody>
      </p:sp>
      <p:sp>
        <p:nvSpPr>
          <p:cNvPr id="3" name="Content Placeholder 2"/>
          <p:cNvSpPr>
            <a:spLocks noGrp="1"/>
          </p:cNvSpPr>
          <p:nvPr>
            <p:ph idx="1"/>
          </p:nvPr>
        </p:nvSpPr>
        <p:spPr>
          <a:xfrm>
            <a:off x="3131840" y="1700808"/>
            <a:ext cx="5554960" cy="4425355"/>
          </a:xfrm>
        </p:spPr>
        <p:txBody>
          <a:bodyPr>
            <a:normAutofit/>
          </a:bodyPr>
          <a:lstStyle/>
          <a:p>
            <a:pPr marL="0" indent="0">
              <a:buNone/>
            </a:pPr>
            <a:r>
              <a:rPr lang="lt-LT" sz="2400" b="1" dirty="0"/>
              <a:t>VAIČIULIS LIUTAURAS</a:t>
            </a:r>
          </a:p>
          <a:p>
            <a:pPr marL="0" indent="0">
              <a:buNone/>
            </a:pPr>
            <a:r>
              <a:rPr lang="lt-LT" sz="2400" dirty="0"/>
              <a:t>Kauno Senamiesčio progimnazijos mokinys, </a:t>
            </a:r>
            <a:r>
              <a:rPr lang="lt-LT" sz="2400" dirty="0" smtClean="0"/>
              <a:t>gitaristas</a:t>
            </a:r>
          </a:p>
          <a:p>
            <a:pPr marL="0" indent="0">
              <a:buNone/>
            </a:pPr>
            <a:r>
              <a:rPr lang="lt-LT" sz="2400" b="1" i="1" dirty="0" smtClean="0"/>
              <a:t>„Mūsų </a:t>
            </a:r>
            <a:r>
              <a:rPr lang="lt-LT" sz="2400" b="1" i="1" dirty="0"/>
              <a:t>šalį ateityje įsivaizduoju gražią, be piktų žmonių. Tikiuosi, kad Lietuvos raudonoji knyga bus daug plonesnė ir kad niekas neberūkys.“ (p. 352)</a:t>
            </a:r>
          </a:p>
          <a:p>
            <a:pPr marL="0" indent="0">
              <a:buNone/>
            </a:pPr>
            <a:endParaRPr lang="lt-LT" sz="2400" dirty="0"/>
          </a:p>
        </p:txBody>
      </p:sp>
      <p:pic>
        <p:nvPicPr>
          <p:cNvPr id="4098" name="Picture 2" descr="C:\Users\user\Dropbox\LIC\KBK\Pristatymui seime\3685_VAICIULIS_L_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1700808"/>
            <a:ext cx="2341562" cy="1619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44362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lt-LT" dirty="0"/>
              <a:t>Talentų pasisakymai apie žalingus įpročius</a:t>
            </a:r>
            <a:endParaRPr lang="lt-LT" dirty="0"/>
          </a:p>
        </p:txBody>
      </p:sp>
      <p:sp>
        <p:nvSpPr>
          <p:cNvPr id="3" name="Content Placeholder 2"/>
          <p:cNvSpPr>
            <a:spLocks noGrp="1"/>
          </p:cNvSpPr>
          <p:nvPr>
            <p:ph idx="1"/>
          </p:nvPr>
        </p:nvSpPr>
        <p:spPr>
          <a:xfrm>
            <a:off x="2339752" y="1628800"/>
            <a:ext cx="6347048" cy="4497363"/>
          </a:xfrm>
        </p:spPr>
        <p:txBody>
          <a:bodyPr>
            <a:normAutofit lnSpcReduction="10000"/>
          </a:bodyPr>
          <a:lstStyle/>
          <a:p>
            <a:pPr marL="0" indent="0">
              <a:buNone/>
            </a:pPr>
            <a:r>
              <a:rPr lang="lt-LT" sz="2400" b="1" dirty="0"/>
              <a:t>VIRŠILAS JONAS</a:t>
            </a:r>
          </a:p>
          <a:p>
            <a:pPr marL="0" indent="0">
              <a:buNone/>
            </a:pPr>
            <a:r>
              <a:rPr lang="lt-LT" sz="2400" dirty="0"/>
              <a:t>Klaipėdos licėjaus mokinys, Tarptautinės jaunimo gamtos mokslų olimpiados sidabro medalio laimėtojas. </a:t>
            </a:r>
          </a:p>
          <a:p>
            <a:pPr marL="0" indent="0">
              <a:buNone/>
            </a:pPr>
            <a:r>
              <a:rPr lang="lt-LT" sz="2400" b="1" i="1" dirty="0"/>
              <a:t>„Galvodamas apie Lietuvos ateitį po dešimtmečio, įsivaizduoju modernią, energetiškai nepriklausomą valstybę, kurioje bus daug mokslininkų ir jų įsteigtų įmonių. Tikiuosi, kad Lietuvoje nebus vartojami rūkalai ir alkoholis, o gyvūnai augs laisvėje.“ (p. 372)</a:t>
            </a:r>
          </a:p>
          <a:p>
            <a:pPr marL="0" indent="0">
              <a:buNone/>
            </a:pPr>
            <a:r>
              <a:rPr lang="lt-LT" sz="2400" b="1" i="1" dirty="0"/>
              <a:t/>
            </a:r>
            <a:br>
              <a:rPr lang="lt-LT" sz="2400" b="1" i="1" dirty="0"/>
            </a:br>
            <a:endParaRPr lang="lt-LT" sz="2400" b="1" i="1" dirty="0"/>
          </a:p>
          <a:p>
            <a:pPr marL="0" indent="0">
              <a:buNone/>
            </a:pPr>
            <a:endParaRPr lang="lt-LT" sz="2400" dirty="0"/>
          </a:p>
        </p:txBody>
      </p:sp>
      <p:pic>
        <p:nvPicPr>
          <p:cNvPr id="5122" name="Picture 2" descr="C:\Users\user\Dropbox\LIC\KBK\Pristatymui seime\2891_VIRSILAS_J_RGB.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172" y="1628800"/>
            <a:ext cx="1619250" cy="23415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934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b="1" dirty="0" smtClean="0"/>
              <a:t>Pranešimą rengė</a:t>
            </a:r>
            <a:endParaRPr lang="lt-LT" b="1" dirty="0"/>
          </a:p>
        </p:txBody>
      </p:sp>
      <p:sp>
        <p:nvSpPr>
          <p:cNvPr id="3" name="Content Placeholder 2"/>
          <p:cNvSpPr>
            <a:spLocks noGrp="1"/>
          </p:cNvSpPr>
          <p:nvPr>
            <p:ph idx="1"/>
          </p:nvPr>
        </p:nvSpPr>
        <p:spPr>
          <a:xfrm>
            <a:off x="457200" y="1600200"/>
            <a:ext cx="8229600" cy="4525963"/>
          </a:xfrm>
        </p:spPr>
        <p:txBody>
          <a:bodyPr anchor="b"/>
          <a:lstStyle/>
          <a:p>
            <a:pPr marL="0" indent="0" algn="ctr">
              <a:spcBef>
                <a:spcPts val="0"/>
              </a:spcBef>
              <a:buNone/>
            </a:pPr>
            <a:endParaRPr lang="lt-LT" b="1" i="1" dirty="0"/>
          </a:p>
          <a:p>
            <a:pPr marL="0" indent="0" algn="ctr">
              <a:spcBef>
                <a:spcPts val="0"/>
              </a:spcBef>
              <a:buNone/>
            </a:pPr>
            <a:r>
              <a:rPr lang="lt-LT" sz="2800" b="1" i="1" dirty="0" smtClean="0"/>
              <a:t>Arnas Jozonis</a:t>
            </a:r>
          </a:p>
          <a:p>
            <a:pPr marL="0" indent="0" algn="ctr">
              <a:spcBef>
                <a:spcPts val="0"/>
              </a:spcBef>
              <a:buNone/>
            </a:pPr>
            <a:r>
              <a:rPr lang="lt-LT" sz="2800" dirty="0" smtClean="0"/>
              <a:t>VšĮ Leidybos idėjų centro leidybos vadovas</a:t>
            </a:r>
          </a:p>
          <a:p>
            <a:pPr marL="0" indent="0" algn="ctr">
              <a:spcBef>
                <a:spcPts val="0"/>
              </a:spcBef>
              <a:buNone/>
            </a:pPr>
            <a:r>
              <a:rPr lang="lt-LT" sz="2800" dirty="0" smtClean="0"/>
              <a:t>ir</a:t>
            </a:r>
          </a:p>
          <a:p>
            <a:pPr marL="0" indent="0" algn="ctr">
              <a:spcBef>
                <a:spcPts val="0"/>
              </a:spcBef>
              <a:buNone/>
            </a:pPr>
            <a:r>
              <a:rPr lang="lt-LT" sz="2800" b="1" i="1" dirty="0" smtClean="0"/>
              <a:t>Vaiva Markevičiūtė</a:t>
            </a:r>
          </a:p>
          <a:p>
            <a:pPr marL="0" indent="0" algn="ctr">
              <a:spcBef>
                <a:spcPts val="0"/>
              </a:spcBef>
              <a:buNone/>
            </a:pPr>
            <a:r>
              <a:rPr lang="lt-LT" sz="2800" dirty="0" smtClean="0"/>
              <a:t>Knygos „Kas bus kas. Lietuvos ateitis“ redaktorė</a:t>
            </a:r>
          </a:p>
          <a:p>
            <a:pPr marL="0" indent="0" algn="ctr">
              <a:spcBef>
                <a:spcPts val="0"/>
              </a:spcBef>
              <a:buNone/>
            </a:pPr>
            <a:endParaRPr lang="lt-LT" sz="2800" dirty="0"/>
          </a:p>
          <a:p>
            <a:pPr marL="0" indent="0" algn="ctr">
              <a:spcBef>
                <a:spcPts val="0"/>
              </a:spcBef>
              <a:buNone/>
            </a:pPr>
            <a:endParaRPr lang="lt-LT" sz="28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26160" y="5593915"/>
            <a:ext cx="1691680" cy="955322"/>
          </a:xfrm>
          <a:prstGeom prst="rect">
            <a:avLst/>
          </a:prstGeom>
        </p:spPr>
      </p:pic>
    </p:spTree>
    <p:extLst>
      <p:ext uri="{BB962C8B-B14F-4D97-AF65-F5344CB8AC3E}">
        <p14:creationId xmlns:p14="http://schemas.microsoft.com/office/powerpoint/2010/main" val="22393550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550</TotalTime>
  <Words>778</Words>
  <Application>Microsoft Office PowerPoint</Application>
  <PresentationFormat>On-screen Show (4:3)</PresentationFormat>
  <Paragraphs>88</Paragraphs>
  <Slides>23</Slides>
  <Notes>1</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Talentingiausių Lietuvos vaikų ugdymas</vt:lpstr>
      <vt:lpstr>Apie pranešimą</vt:lpstr>
      <vt:lpstr>Apie „Kas bus kas. Lietuvos ateitis“</vt:lpstr>
      <vt:lpstr>Ką apie apybraižose  rašė jaunieji talentai?</vt:lpstr>
      <vt:lpstr>„Kas bus kas“ Lietuvos ateitis geografija</vt:lpstr>
      <vt:lpstr>Į miestus dėl mokslų mokykloje išvažiuoja mažuma</vt:lpstr>
      <vt:lpstr>Užklasinė veikla</vt:lpstr>
      <vt:lpstr>Užklasinės veiklos pobūdis</vt:lpstr>
      <vt:lpstr>Užklasinės veiklos pobūdis pagal miestus</vt:lpstr>
      <vt:lpstr>Laisvalaikio praleidimo būdai</vt:lpstr>
      <vt:lpstr>Laisvalaikio praleidimo būdai pagal miestus</vt:lpstr>
      <vt:lpstr>Laisvalaikio praleidimo būdai pagal miestus</vt:lpstr>
      <vt:lpstr>Laisvalaikio praleidimo būdai pagal miestus</vt:lpstr>
      <vt:lpstr>Laisvalaikio praleidimo būdai pagal miestus</vt:lpstr>
      <vt:lpstr>Laisvalaikio praleidimo būdai pagal miestus</vt:lpstr>
      <vt:lpstr>Talentingų vaikų autoritetai</vt:lpstr>
      <vt:lpstr>Talentingų vaikų autoritetai</vt:lpstr>
      <vt:lpstr>Talentų pasisakymai apie žalingus įpročius</vt:lpstr>
      <vt:lpstr>Talentų pasisakymai apie žalingus įpročius</vt:lpstr>
      <vt:lpstr>Talentų pasisakymai apie žalingus įpročius</vt:lpstr>
      <vt:lpstr>Talentų pasisakymai apie žalingus įpročius</vt:lpstr>
      <vt:lpstr>Talentų pasisakymai apie žalingus įpročius</vt:lpstr>
      <vt:lpstr>Pranešimą rengė</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Talentingiausių Lietuvos vaikų ugdymas</dc:title>
  <dc:creator>user</dc:creator>
  <cp:lastModifiedBy>user</cp:lastModifiedBy>
  <cp:revision>27</cp:revision>
  <dcterms:created xsi:type="dcterms:W3CDTF">2015-11-29T09:17:40Z</dcterms:created>
  <dcterms:modified xsi:type="dcterms:W3CDTF">2015-11-30T05:56:01Z</dcterms:modified>
</cp:coreProperties>
</file>