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3" r:id="rId1"/>
  </p:sldMasterIdLst>
  <p:notesMasterIdLst>
    <p:notesMasterId r:id="rId26"/>
  </p:notesMasterIdLst>
  <p:handoutMasterIdLst>
    <p:handoutMasterId r:id="rId27"/>
  </p:handoutMasterIdLst>
  <p:sldIdLst>
    <p:sldId id="283" r:id="rId2"/>
    <p:sldId id="287" r:id="rId3"/>
    <p:sldId id="288" r:id="rId4"/>
    <p:sldId id="289" r:id="rId5"/>
    <p:sldId id="284" r:id="rId6"/>
    <p:sldId id="285" r:id="rId7"/>
    <p:sldId id="306" r:id="rId8"/>
    <p:sldId id="286" r:id="rId9"/>
    <p:sldId id="290" r:id="rId10"/>
    <p:sldId id="291" r:id="rId11"/>
    <p:sldId id="292" r:id="rId12"/>
    <p:sldId id="293" r:id="rId13"/>
    <p:sldId id="295" r:id="rId14"/>
    <p:sldId id="294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</p:sldIdLst>
  <p:sldSz cx="9361488" cy="7021513"/>
  <p:notesSz cx="9928225" cy="6797675"/>
  <p:defaultTextStyle>
    <a:defPPr>
      <a:defRPr lang="de-DE"/>
    </a:defPPr>
    <a:lvl1pPr marL="0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978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7956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1934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5912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9889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3867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7846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1823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2043"/>
    <a:srgbClr val="00456D"/>
    <a:srgbClr val="988C80"/>
    <a:srgbClr val="4C627B"/>
    <a:srgbClr val="CCD2D9"/>
    <a:srgbClr val="8097A9"/>
    <a:srgbClr val="D9079D"/>
    <a:srgbClr val="000000"/>
    <a:srgbClr val="204333"/>
    <a:srgbClr val="4B0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86250" autoAdjust="0"/>
  </p:normalViewPr>
  <p:slideViewPr>
    <p:cSldViewPr snapToGrid="0" snapToObjects="1">
      <p:cViewPr>
        <p:scale>
          <a:sx n="100" d="100"/>
          <a:sy n="100" d="100"/>
        </p:scale>
        <p:origin x="-2368" y="-320"/>
      </p:cViewPr>
      <p:guideLst>
        <p:guide orient="horz" pos="699"/>
        <p:guide orient="horz" pos="3342"/>
        <p:guide orient="horz" pos="4198"/>
        <p:guide orient="horz" pos="3587"/>
        <p:guide orient="horz" pos="4081"/>
        <p:guide orient="horz" pos="1081"/>
        <p:guide orient="horz" pos="1183"/>
        <p:guide orient="horz" pos="1307"/>
        <p:guide orient="horz" pos="2319"/>
        <p:guide pos="2322"/>
        <p:guide pos="3192"/>
        <p:guide pos="5785"/>
        <p:guide pos="220"/>
        <p:guide pos="5669"/>
        <p:guide pos="15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-1554" y="-90"/>
      </p:cViewPr>
      <p:guideLst>
        <p:guide orient="horz" pos="2141"/>
        <p:guide pos="3127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3481" y="1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56A39418-08B8-461A-A880-92319B10D1E3}" type="datetimeFigureOut">
              <a:rPr lang="de-DE" smtClean="0"/>
              <a:pPr/>
              <a:t>20.10.15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457107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3481" y="6457107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7FFB2411-A85C-4FAE-B857-E2DF0FB047D2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6175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6700" y="296863"/>
            <a:ext cx="2525713" cy="1895475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de-DE"/>
          </a:p>
        </p:txBody>
      </p:sp>
      <p:sp>
        <p:nvSpPr>
          <p:cNvPr id="8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130448" y="296083"/>
            <a:ext cx="6548804" cy="6291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5898281"/>
            <a:ext cx="3130444" cy="435805"/>
          </a:xfrm>
          <a:prstGeom prst="rect">
            <a:avLst/>
          </a:prstGeom>
        </p:spPr>
        <p:txBody>
          <a:bodyPr vert="horz" lIns="173664" tIns="0" rIns="0" bIns="0" rtlCol="0" anchor="b" anchorCtr="0"/>
          <a:lstStyle>
            <a:lvl1pPr algn="l">
              <a:lnSpc>
                <a:spcPct val="105000"/>
              </a:lnSpc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2" y="6329220"/>
            <a:ext cx="3130444" cy="258563"/>
          </a:xfrm>
          <a:prstGeom prst="rect">
            <a:avLst/>
          </a:prstGeom>
        </p:spPr>
        <p:txBody>
          <a:bodyPr vert="horz" lIns="173664" tIns="0" rIns="0" bIns="0" rtlCol="0" anchor="t" anchorCtr="0"/>
          <a:lstStyle>
            <a:lvl1pPr algn="l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Seite </a:t>
            </a:r>
            <a:fld id="{620D9F60-E376-4B4C-B200-3C688A0EA474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780302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indent="0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None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169854" indent="193664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363519" indent="173028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538134" indent="173028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707986" indent="192077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519889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23867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27846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31823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The best </a:t>
            </a:r>
            <a:r>
              <a:rPr lang="nb-NO" dirty="0" err="1" smtClean="0"/>
              <a:t>medicine</a:t>
            </a:r>
            <a:r>
              <a:rPr lang="nb-NO" dirty="0" smtClean="0"/>
              <a:t> is love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620D9F60-E376-4B4C-B200-3C688A0EA474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5476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Silber 4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/>
          </p:cNvSpPr>
          <p:nvPr userDrawn="1"/>
        </p:nvSpPr>
        <p:spPr bwMode="grayWhite">
          <a:xfrm>
            <a:off x="446024" y="1232663"/>
            <a:ext cx="8548475" cy="5248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marL="0" algn="l" defTabSz="1007956" rtl="0" eaLnBrk="1" latinLnBrk="0" hangingPunct="1">
              <a:defRPr/>
            </a:pPr>
            <a:endParaRPr lang="de-DE" sz="20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 useBgFill="1"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446024" y="440771"/>
            <a:ext cx="5971147" cy="41088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defRPr sz="2000" b="1" baseline="0">
                <a:solidFill>
                  <a:srgbClr val="00456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Cover – </a:t>
            </a:r>
            <a:r>
              <a:rPr lang="de-DE" dirty="0" err="1" smtClean="0"/>
              <a:t>click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endParaRPr lang="de-DE" dirty="0"/>
          </a:p>
        </p:txBody>
      </p:sp>
      <p:sp>
        <p:nvSpPr>
          <p:cNvPr id="15" name="Textfeld 14"/>
          <p:cNvSpPr txBox="1"/>
          <p:nvPr userDrawn="1"/>
        </p:nvSpPr>
        <p:spPr bwMode="gray">
          <a:xfrm>
            <a:off x="2766558" y="2921140"/>
            <a:ext cx="2872752" cy="296358"/>
          </a:xfrm>
          <a:prstGeom prst="rect">
            <a:avLst/>
          </a:prstGeom>
          <a:noFill/>
          <a:ln w="9525">
            <a:noFill/>
          </a:ln>
        </p:spPr>
        <p:txBody>
          <a:bodyPr wrap="none" lIns="72000" tIns="36000" rIns="36000" bIns="36000" rtlCol="0">
            <a:noAutofit/>
          </a:bodyPr>
          <a:lstStyle/>
          <a:p>
            <a:pPr rtl="0"/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(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grey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ground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define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size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of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picture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19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46024" y="792520"/>
            <a:ext cx="7375604" cy="440143"/>
          </a:xfrm>
          <a:prstGeom prst="rect">
            <a:avLst/>
          </a:prstGeom>
          <a:solidFill>
            <a:schemeClr val="bg1"/>
          </a:solidFill>
        </p:spPr>
        <p:txBody>
          <a:bodyPr lIns="0" tIns="50400" rIns="0" bIns="0"/>
          <a:lstStyle>
            <a:lvl1pPr>
              <a:buNone/>
              <a:defRPr sz="1600" b="1" i="0" baseline="0">
                <a:solidFill>
                  <a:srgbClr val="00456D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 err="1" smtClean="0"/>
              <a:t>Subtitle</a:t>
            </a:r>
            <a:r>
              <a:rPr lang="de-DE" dirty="0" smtClean="0"/>
              <a:t> – </a:t>
            </a:r>
            <a:r>
              <a:rPr lang="de-DE" dirty="0" err="1" smtClean="0"/>
              <a:t>click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051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 Silber 4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70642" y="1994673"/>
            <a:ext cx="8529358" cy="45496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None/>
              <a:defRPr>
                <a:solidFill>
                  <a:srgbClr val="002043"/>
                </a:solidFill>
              </a:defRPr>
            </a:lvl1pPr>
            <a:lvl2pPr marL="182563" indent="-182563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defRPr>
                <a:solidFill>
                  <a:srgbClr val="002043"/>
                </a:solidFill>
              </a:defRPr>
            </a:lvl2pPr>
            <a:lvl3pPr marL="360000" indent="-18000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Font typeface="Symbol" pitchFamily="18" charset="2"/>
              <a:buChar char="-"/>
              <a:defRPr>
                <a:solidFill>
                  <a:srgbClr val="002043"/>
                </a:solidFill>
              </a:defRPr>
            </a:lvl3pPr>
            <a:lvl4pPr marL="540000" indent="-180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Font typeface="Arial" pitchFamily="34" charset="0"/>
              <a:buChar char="•"/>
              <a:defRPr>
                <a:solidFill>
                  <a:srgbClr val="002043"/>
                </a:solidFill>
              </a:defRPr>
            </a:lvl4pPr>
            <a:lvl5pPr marL="720000" indent="-180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Font typeface="Wingdings" pitchFamily="2" charset="2"/>
              <a:buChar char="ü"/>
              <a:defRPr>
                <a:solidFill>
                  <a:srgbClr val="002043"/>
                </a:solidFill>
              </a:defRPr>
            </a:lvl5pPr>
          </a:lstStyle>
          <a:p>
            <a:pPr lvl="0"/>
            <a:r>
              <a:rPr lang="de-DE" dirty="0" smtClean="0"/>
              <a:t>Edit</a:t>
            </a:r>
          </a:p>
          <a:p>
            <a:pPr lvl="1"/>
            <a:r>
              <a:rPr lang="de-DE" dirty="0" smtClean="0"/>
              <a:t>Second</a:t>
            </a:r>
          </a:p>
          <a:p>
            <a:pPr lvl="2"/>
            <a:r>
              <a:rPr lang="de-DE" dirty="0" smtClean="0"/>
              <a:t>Third</a:t>
            </a:r>
          </a:p>
          <a:p>
            <a:pPr lvl="3"/>
            <a:r>
              <a:rPr lang="de-DE" dirty="0" err="1" smtClean="0"/>
              <a:t>Fourth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endParaRPr lang="de-DE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63171" y="1297639"/>
            <a:ext cx="6820579" cy="495326"/>
          </a:xfrm>
          <a:prstGeom prst="rect">
            <a:avLst/>
          </a:prstGeom>
        </p:spPr>
        <p:txBody>
          <a:bodyPr vert="horz" lIns="0" tIns="108000" rIns="0" bIns="43200" rtlCol="0"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rgbClr val="00456D"/>
                </a:solidFill>
              </a:defRPr>
            </a:lvl1pPr>
          </a:lstStyle>
          <a:p>
            <a:r>
              <a:rPr lang="en-GB" noProof="0" dirty="0" smtClean="0"/>
              <a:t>Click to edit action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001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 bwMode="gray">
          <a:xfrm>
            <a:off x="440759" y="881541"/>
            <a:ext cx="4631719" cy="18735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46800" rIns="0" bIns="0" rtlCol="0">
            <a:noAutofit/>
          </a:bodyPr>
          <a:lstStyle/>
          <a:p>
            <a:pPr rtl="0"/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Stø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kurs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mot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endring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og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vekst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!</a:t>
            </a: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451962" y="1158681"/>
            <a:ext cx="8538797" cy="81452"/>
          </a:xfrm>
          <a:prstGeom prst="rect">
            <a:avLst/>
          </a:prstGeom>
          <a:solidFill>
            <a:srgbClr val="00456D"/>
          </a:solidFill>
          <a:ln>
            <a:noFill/>
          </a:ln>
          <a:effectLst/>
          <a:extLst/>
        </p:spPr>
        <p:txBody>
          <a:bodyPr wrap="none" lIns="54000" tIns="54000" rIns="54000" bIns="5400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200" kern="12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Grafik 13" descr="LF-Logo-Leuchtfeuer-RGB-m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759092" y="163337"/>
            <a:ext cx="1265652" cy="8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7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1007956" rtl="0" eaLnBrk="1" latinLnBrk="0" hangingPunct="1">
        <a:lnSpc>
          <a:spcPct val="105000"/>
        </a:lnSpc>
        <a:spcBef>
          <a:spcPct val="0"/>
        </a:spcBef>
        <a:buNone/>
        <a:defRPr sz="1800" b="1" kern="1200">
          <a:solidFill>
            <a:srgbClr val="FFFF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80965" indent="-180965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58756" indent="-176203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41309" indent="-182553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15924" indent="-174615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98476" indent="-182553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771879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856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834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813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8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56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4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912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89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67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46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823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The </a:t>
            </a:r>
            <a:r>
              <a:rPr lang="de-DE" dirty="0" err="1" smtClean="0"/>
              <a:t>Norwegian</a:t>
            </a:r>
            <a:r>
              <a:rPr lang="de-DE" dirty="0" smtClean="0"/>
              <a:t> </a:t>
            </a:r>
            <a:r>
              <a:rPr lang="de-DE" dirty="0" err="1" smtClean="0"/>
              <a:t>Lighthouse</a:t>
            </a:r>
            <a:r>
              <a:rPr lang="de-DE" dirty="0" smtClean="0"/>
              <a:t> </a:t>
            </a:r>
            <a:r>
              <a:rPr lang="de-DE" dirty="0" err="1" smtClean="0"/>
              <a:t>Foundation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 smtClean="0"/>
              <a:t>Support and </a:t>
            </a:r>
            <a:r>
              <a:rPr lang="nb-NO" dirty="0" err="1" smtClean="0"/>
              <a:t>guidence</a:t>
            </a:r>
            <a:r>
              <a:rPr lang="nb-NO" dirty="0" smtClean="0"/>
              <a:t> to </a:t>
            </a:r>
            <a:r>
              <a:rPr lang="nb-NO" dirty="0" err="1" smtClean="0"/>
              <a:t>professional</a:t>
            </a:r>
            <a:r>
              <a:rPr lang="nb-NO" dirty="0" smtClean="0"/>
              <a:t> foster families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68" y="1203960"/>
            <a:ext cx="9010317" cy="5052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b="1" dirty="0" err="1" smtClean="0"/>
              <a:t>Vision</a:t>
            </a:r>
            <a:r>
              <a:rPr lang="nb-NO" sz="1800" b="1" dirty="0" smtClean="0"/>
              <a:t> :</a:t>
            </a:r>
          </a:p>
          <a:p>
            <a:endParaRPr lang="nb-NO" sz="1800" b="1" dirty="0"/>
          </a:p>
          <a:p>
            <a:r>
              <a:rPr lang="nb-NO" sz="1800" b="1" dirty="0" smtClean="0"/>
              <a:t>The </a:t>
            </a:r>
            <a:r>
              <a:rPr lang="nb-NO" sz="1800" b="1" dirty="0" err="1"/>
              <a:t>Lighthouse</a:t>
            </a:r>
            <a:r>
              <a:rPr lang="nb-NO" sz="1800" b="1" dirty="0"/>
              <a:t> </a:t>
            </a:r>
            <a:r>
              <a:rPr lang="nb-NO" sz="1800" b="1" dirty="0" err="1"/>
              <a:t>foundation</a:t>
            </a:r>
            <a:r>
              <a:rPr lang="nb-NO" sz="1800" b="1" dirty="0"/>
              <a:t> </a:t>
            </a:r>
            <a:r>
              <a:rPr lang="nb-NO" sz="1800" b="1" dirty="0" err="1" smtClean="0"/>
              <a:t>will</a:t>
            </a:r>
            <a:r>
              <a:rPr lang="nb-NO" sz="1800" b="1" dirty="0" smtClean="0"/>
              <a:t> </a:t>
            </a:r>
            <a:r>
              <a:rPr lang="nb-NO" sz="1800" b="1" dirty="0"/>
              <a:t>have a </a:t>
            </a:r>
            <a:r>
              <a:rPr lang="nb-NO" sz="1800" b="1" dirty="0" err="1"/>
              <a:t>significant</a:t>
            </a:r>
            <a:r>
              <a:rPr lang="nb-NO" sz="1800" b="1" dirty="0"/>
              <a:t> </a:t>
            </a:r>
            <a:r>
              <a:rPr lang="nb-NO" sz="1800" b="1" dirty="0" err="1"/>
              <a:t>role</a:t>
            </a:r>
            <a:r>
              <a:rPr lang="nb-NO" sz="1800" b="1" dirty="0"/>
              <a:t> in </a:t>
            </a:r>
            <a:r>
              <a:rPr lang="nb-NO" sz="1800" b="1" dirty="0" err="1"/>
              <a:t>future</a:t>
            </a:r>
            <a:r>
              <a:rPr lang="nb-NO" sz="1800" b="1" dirty="0"/>
              <a:t> </a:t>
            </a:r>
            <a:r>
              <a:rPr lang="nb-NO" sz="1800" b="1" dirty="0" err="1"/>
              <a:t>child</a:t>
            </a:r>
            <a:r>
              <a:rPr lang="nb-NO" sz="1800" b="1" dirty="0"/>
              <a:t> </a:t>
            </a:r>
            <a:r>
              <a:rPr lang="nb-NO" sz="1800" b="1" dirty="0" err="1"/>
              <a:t>protection</a:t>
            </a:r>
            <a:r>
              <a:rPr lang="nb-NO" sz="1800" b="1" dirty="0"/>
              <a:t> services in Europe</a:t>
            </a:r>
            <a:r>
              <a:rPr lang="nb-NO" sz="1800" b="1" dirty="0" smtClean="0"/>
              <a:t>!</a:t>
            </a:r>
          </a:p>
          <a:p>
            <a:endParaRPr lang="nb-NO" sz="1800" b="1" dirty="0"/>
          </a:p>
          <a:p>
            <a:r>
              <a:rPr lang="nb-NO" sz="1800" b="1" dirty="0" smtClean="0"/>
              <a:t>”Stiftelsen Fyrlykta </a:t>
            </a:r>
            <a:r>
              <a:rPr lang="nb-NO" sz="1800" b="1" dirty="0" err="1" smtClean="0"/>
              <a:t>will</a:t>
            </a:r>
            <a:r>
              <a:rPr lang="nb-NO" sz="1800" b="1" dirty="0" smtClean="0"/>
              <a:t> be an </a:t>
            </a:r>
            <a:r>
              <a:rPr lang="nb-NO" sz="1800" b="1" dirty="0" err="1" smtClean="0"/>
              <a:t>attractive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nationwide</a:t>
            </a:r>
            <a:r>
              <a:rPr lang="nb-NO" sz="1800" b="1" dirty="0" smtClean="0"/>
              <a:t> provider </a:t>
            </a:r>
            <a:r>
              <a:rPr lang="nb-NO" sz="1800" b="1" dirty="0" err="1" smtClean="0"/>
              <a:t>of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individual</a:t>
            </a:r>
            <a:r>
              <a:rPr lang="nb-NO" sz="1800" b="1" dirty="0" smtClean="0"/>
              <a:t> services for </a:t>
            </a:r>
            <a:r>
              <a:rPr lang="nb-NO" sz="1800" b="1" dirty="0" err="1" smtClean="0"/>
              <a:t>children</a:t>
            </a:r>
            <a:r>
              <a:rPr lang="nb-NO" sz="1800" b="1" dirty="0"/>
              <a:t>,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youth</a:t>
            </a:r>
            <a:r>
              <a:rPr lang="nb-NO" sz="1800" b="1" dirty="0" smtClean="0"/>
              <a:t>, families and adults, and in </a:t>
            </a:r>
            <a:r>
              <a:rPr lang="nb-NO" sz="1800" b="1" dirty="0" err="1" smtClean="0"/>
              <a:t>cooperation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with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governmental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instances</a:t>
            </a:r>
            <a:r>
              <a:rPr lang="nb-NO" sz="1800" b="1" dirty="0" smtClean="0"/>
              <a:t> and </a:t>
            </a:r>
            <a:r>
              <a:rPr lang="nb-NO" sz="1800" b="1" dirty="0" err="1" smtClean="0"/>
              <a:t>every</a:t>
            </a:r>
            <a:r>
              <a:rPr lang="nb-NO" sz="1800" b="1" dirty="0" smtClean="0"/>
              <a:t> single </a:t>
            </a:r>
            <a:r>
              <a:rPr lang="nb-NO" sz="1800" b="1" dirty="0" err="1" smtClean="0"/>
              <a:t>participant</a:t>
            </a:r>
            <a:r>
              <a:rPr lang="nb-NO" sz="1800" b="1" dirty="0" smtClean="0"/>
              <a:t>, </a:t>
            </a:r>
            <a:r>
              <a:rPr lang="nb-NO" sz="1800" b="1" dirty="0" err="1" smtClean="0"/>
              <a:t>we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are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working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with</a:t>
            </a:r>
            <a:r>
              <a:rPr lang="nb-NO" sz="1800" b="1" dirty="0" smtClean="0"/>
              <a:t> steady </a:t>
            </a:r>
            <a:r>
              <a:rPr lang="nb-NO" sz="1800" b="1" dirty="0" err="1" smtClean="0"/>
              <a:t>course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towards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change</a:t>
            </a:r>
            <a:r>
              <a:rPr lang="nb-NO" sz="1800" b="1" dirty="0" smtClean="0"/>
              <a:t> and </a:t>
            </a:r>
            <a:r>
              <a:rPr lang="nb-NO" sz="1800" b="1" dirty="0" err="1" smtClean="0"/>
              <a:t>growth</a:t>
            </a:r>
            <a:r>
              <a:rPr lang="nb-NO" sz="1800" b="1" dirty="0" smtClean="0"/>
              <a:t>”.</a:t>
            </a:r>
            <a:endParaRPr lang="nb-NO" sz="1800" b="1" dirty="0"/>
          </a:p>
          <a:p>
            <a:endParaRPr lang="nb-NO" sz="1800" b="1" dirty="0"/>
          </a:p>
          <a:p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Stiftelsen Fyrlykta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965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A non </a:t>
            </a:r>
            <a:r>
              <a:rPr lang="nb-NO" sz="1800" dirty="0" err="1" smtClean="0"/>
              <a:t>profit</a:t>
            </a:r>
            <a:r>
              <a:rPr lang="nb-NO" sz="1800" dirty="0" smtClean="0"/>
              <a:t> </a:t>
            </a:r>
            <a:r>
              <a:rPr lang="nb-NO" sz="1800" dirty="0" err="1" smtClean="0"/>
              <a:t>organization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Germany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Estonia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Sweden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Finland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Latvia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Lithuania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Poland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Luxembourg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Iceland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Norwegian </a:t>
            </a:r>
            <a:r>
              <a:rPr lang="nb-NO" dirty="0" err="1" smtClean="0"/>
              <a:t>foundation</a:t>
            </a:r>
            <a:r>
              <a:rPr lang="nb-NO" dirty="0" smtClean="0"/>
              <a:t>, Stiftelsen Fyrlykta and Europe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944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a </a:t>
            </a:r>
            <a:r>
              <a:rPr lang="nb-NO" sz="1800" dirty="0" err="1" smtClean="0"/>
              <a:t>humanistic</a:t>
            </a:r>
            <a:r>
              <a:rPr lang="nb-NO" sz="1800" dirty="0" smtClean="0"/>
              <a:t> </a:t>
            </a:r>
            <a:r>
              <a:rPr lang="nb-NO" sz="1800" dirty="0" err="1" smtClean="0"/>
              <a:t>organization</a:t>
            </a:r>
            <a:r>
              <a:rPr lang="nb-NO" sz="1800" dirty="0" smtClean="0"/>
              <a:t>, </a:t>
            </a:r>
            <a:r>
              <a:rPr lang="nb-NO" sz="1800" dirty="0" err="1" smtClean="0"/>
              <a:t>with</a:t>
            </a:r>
            <a:r>
              <a:rPr lang="nb-NO" sz="1800" dirty="0" smtClean="0"/>
              <a:t> a </a:t>
            </a:r>
            <a:r>
              <a:rPr lang="nb-NO" sz="1800" dirty="0" err="1" smtClean="0"/>
              <a:t>neutral</a:t>
            </a:r>
            <a:r>
              <a:rPr lang="nb-NO" sz="1800" dirty="0" smtClean="0"/>
              <a:t> </a:t>
            </a:r>
            <a:r>
              <a:rPr lang="nb-NO" sz="1800" dirty="0" err="1" smtClean="0"/>
              <a:t>life</a:t>
            </a:r>
            <a:r>
              <a:rPr lang="nb-NO" sz="1800" dirty="0" smtClean="0"/>
              <a:t> </a:t>
            </a:r>
            <a:r>
              <a:rPr lang="nb-NO" sz="1800" dirty="0" err="1" smtClean="0"/>
              <a:t>stance</a:t>
            </a:r>
            <a:r>
              <a:rPr lang="nb-NO" sz="1800" dirty="0" smtClean="0"/>
              <a:t> and </a:t>
            </a:r>
            <a:r>
              <a:rPr lang="nb-NO" sz="1800" dirty="0" err="1" smtClean="0"/>
              <a:t>also</a:t>
            </a:r>
            <a:r>
              <a:rPr lang="nb-NO" sz="1800" dirty="0" smtClean="0"/>
              <a:t> </a:t>
            </a:r>
            <a:r>
              <a:rPr lang="nb-NO" sz="1800" dirty="0" err="1" smtClean="0"/>
              <a:t>neutral</a:t>
            </a:r>
            <a:r>
              <a:rPr lang="nb-NO" sz="1800" dirty="0" smtClean="0"/>
              <a:t> </a:t>
            </a:r>
            <a:r>
              <a:rPr lang="nb-NO" sz="1800" dirty="0" err="1" smtClean="0"/>
              <a:t>politically</a:t>
            </a:r>
            <a:endParaRPr lang="nb-NO" sz="1800" dirty="0" smtClean="0"/>
          </a:p>
          <a:p>
            <a:endParaRPr lang="nb-NO" sz="1800" dirty="0" smtClean="0"/>
          </a:p>
          <a:p>
            <a:r>
              <a:rPr lang="nb-NO" sz="1800" dirty="0" err="1" smtClean="0"/>
              <a:t>Every</a:t>
            </a:r>
            <a:r>
              <a:rPr lang="nb-NO" sz="1800" dirty="0" smtClean="0"/>
              <a:t> single person has a </a:t>
            </a:r>
            <a:r>
              <a:rPr lang="nb-NO" sz="1800" dirty="0" err="1" smtClean="0"/>
              <a:t>value</a:t>
            </a:r>
            <a:r>
              <a:rPr lang="nb-NO" sz="1800" dirty="0" smtClean="0"/>
              <a:t> and an </a:t>
            </a:r>
            <a:r>
              <a:rPr lang="nb-NO" sz="1800" dirty="0" err="1" smtClean="0"/>
              <a:t>importance</a:t>
            </a:r>
            <a:r>
              <a:rPr lang="nb-NO" sz="1800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/>
              <a:t>E</a:t>
            </a:r>
            <a:r>
              <a:rPr lang="nb-NO" sz="1800" dirty="0" err="1" smtClean="0"/>
              <a:t>quality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Trustworthyness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Respect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Tolerance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Transparancy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Citizenship</a:t>
            </a:r>
            <a:r>
              <a:rPr lang="nb-NO" sz="1800" dirty="0" smtClean="0"/>
              <a:t> – </a:t>
            </a:r>
            <a:r>
              <a:rPr lang="nb-NO" sz="1800" dirty="0" err="1" smtClean="0"/>
              <a:t>contribute</a:t>
            </a:r>
            <a:r>
              <a:rPr lang="nb-NO" sz="1800" dirty="0" smtClean="0"/>
              <a:t> to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community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Search</a:t>
            </a:r>
            <a:r>
              <a:rPr lang="nb-NO" sz="1800" dirty="0" smtClean="0"/>
              <a:t> and </a:t>
            </a:r>
            <a:r>
              <a:rPr lang="nb-NO" sz="1800" dirty="0" err="1" smtClean="0"/>
              <a:t>share</a:t>
            </a:r>
            <a:r>
              <a:rPr lang="nb-NO" sz="1800" dirty="0" smtClean="0"/>
              <a:t> </a:t>
            </a:r>
            <a:r>
              <a:rPr lang="nb-NO" sz="1800" dirty="0" err="1" smtClean="0"/>
              <a:t>knowlegde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Values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693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Network, private and </a:t>
            </a:r>
            <a:r>
              <a:rPr lang="nb-NO" sz="1800" dirty="0" err="1" smtClean="0"/>
              <a:t>professional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Facebook</a:t>
            </a:r>
            <a:r>
              <a:rPr lang="nb-NO" sz="1800" dirty="0" smtClean="0"/>
              <a:t>, </a:t>
            </a:r>
            <a:r>
              <a:rPr lang="nb-NO" sz="1800" dirty="0" err="1" smtClean="0"/>
              <a:t>Campaigns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Events</a:t>
            </a:r>
            <a:r>
              <a:rPr lang="nb-NO" sz="1800" dirty="0" smtClean="0"/>
              <a:t> and fairs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Lighthouse</a:t>
            </a:r>
            <a:r>
              <a:rPr lang="nb-NO" sz="1800" dirty="0" smtClean="0"/>
              <a:t> </a:t>
            </a:r>
            <a:r>
              <a:rPr lang="nb-NO" sz="1800" dirty="0" err="1" smtClean="0"/>
              <a:t>homeparty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Adverts</a:t>
            </a:r>
            <a:r>
              <a:rPr lang="nb-NO" sz="1800" dirty="0" smtClean="0"/>
              <a:t> in </a:t>
            </a:r>
            <a:r>
              <a:rPr lang="nb-NO" sz="1800" dirty="0" err="1" smtClean="0"/>
              <a:t>magazines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Newsletter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Recruiting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009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Willy Brusdal, </a:t>
            </a:r>
            <a:r>
              <a:rPr lang="nb-NO" sz="1800" dirty="0" err="1" smtClean="0"/>
              <a:t>dedicated</a:t>
            </a:r>
            <a:r>
              <a:rPr lang="nb-NO" sz="1800" dirty="0" smtClean="0"/>
              <a:t> to </a:t>
            </a:r>
            <a:r>
              <a:rPr lang="nb-NO" sz="1800" dirty="0" err="1" smtClean="0"/>
              <a:t>recruitment</a:t>
            </a:r>
            <a:r>
              <a:rPr lang="nb-NO" sz="1800" dirty="0" smtClean="0"/>
              <a:t> and </a:t>
            </a:r>
            <a:r>
              <a:rPr lang="nb-NO" sz="1800" dirty="0" err="1" smtClean="0"/>
              <a:t>marketing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Website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Flyers, posters, </a:t>
            </a:r>
            <a:r>
              <a:rPr lang="nb-NO" sz="1800" dirty="0" err="1" smtClean="0"/>
              <a:t>give</a:t>
            </a:r>
            <a:r>
              <a:rPr lang="nb-NO" sz="1800" dirty="0" smtClean="0"/>
              <a:t> </a:t>
            </a:r>
            <a:r>
              <a:rPr lang="nb-NO" sz="1800" dirty="0" err="1" smtClean="0"/>
              <a:t>aways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Green </a:t>
            </a:r>
            <a:r>
              <a:rPr lang="nb-NO" sz="1800" dirty="0" err="1" smtClean="0"/>
              <a:t>care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Recruitment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806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Equass</a:t>
            </a:r>
            <a:r>
              <a:rPr lang="nb-NO" sz="1800" dirty="0" smtClean="0"/>
              <a:t>, European </a:t>
            </a:r>
            <a:r>
              <a:rPr lang="nb-NO" sz="1800" dirty="0" err="1" smtClean="0"/>
              <a:t>quality</a:t>
            </a:r>
            <a:r>
              <a:rPr lang="nb-NO" sz="1800" dirty="0" smtClean="0"/>
              <a:t> system, </a:t>
            </a:r>
            <a:r>
              <a:rPr lang="nb-NO" sz="1800" dirty="0" err="1" smtClean="0"/>
              <a:t>designed</a:t>
            </a:r>
            <a:r>
              <a:rPr lang="nb-NO" sz="1800" dirty="0" smtClean="0"/>
              <a:t> for </a:t>
            </a:r>
            <a:r>
              <a:rPr lang="nb-NO" sz="1800" dirty="0" err="1" smtClean="0"/>
              <a:t>social</a:t>
            </a:r>
            <a:r>
              <a:rPr lang="nb-NO" sz="1800" dirty="0" smtClean="0"/>
              <a:t> and </a:t>
            </a:r>
            <a:r>
              <a:rPr lang="nb-NO" sz="1800" dirty="0" err="1" smtClean="0"/>
              <a:t>welfare</a:t>
            </a:r>
            <a:r>
              <a:rPr lang="nb-NO" sz="1800" dirty="0" smtClean="0"/>
              <a:t> service </a:t>
            </a:r>
            <a:r>
              <a:rPr lang="nb-NO" sz="1800" dirty="0" err="1" smtClean="0"/>
              <a:t>providers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Quality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745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Attachment</a:t>
            </a:r>
            <a:r>
              <a:rPr lang="nb-NO" sz="1800" dirty="0" smtClean="0"/>
              <a:t> </a:t>
            </a:r>
            <a:r>
              <a:rPr lang="nb-NO" sz="1800" dirty="0" err="1" smtClean="0"/>
              <a:t>theory</a:t>
            </a:r>
            <a:r>
              <a:rPr lang="nb-NO" sz="1800" dirty="0" smtClean="0"/>
              <a:t>, </a:t>
            </a:r>
            <a:r>
              <a:rPr lang="nb-NO" sz="1800" dirty="0" err="1" smtClean="0"/>
              <a:t>emotionally</a:t>
            </a:r>
            <a:r>
              <a:rPr lang="nb-NO" sz="1800" dirty="0" smtClean="0"/>
              <a:t> </a:t>
            </a:r>
            <a:r>
              <a:rPr lang="nb-NO" sz="1800" dirty="0" err="1" smtClean="0"/>
              <a:t>disorder</a:t>
            </a:r>
            <a:r>
              <a:rPr lang="nb-NO" sz="1800" dirty="0" smtClean="0"/>
              <a:t>, </a:t>
            </a:r>
            <a:r>
              <a:rPr lang="nb-NO" sz="1800" dirty="0" err="1" smtClean="0"/>
              <a:t>relational</a:t>
            </a:r>
            <a:r>
              <a:rPr lang="nb-NO" sz="1800" dirty="0" smtClean="0"/>
              <a:t> </a:t>
            </a:r>
            <a:r>
              <a:rPr lang="nb-NO" sz="1800" dirty="0" err="1" smtClean="0"/>
              <a:t>disorders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Cognitive</a:t>
            </a:r>
            <a:r>
              <a:rPr lang="nb-NO" sz="1800" dirty="0" smtClean="0"/>
              <a:t> </a:t>
            </a:r>
            <a:r>
              <a:rPr lang="nb-NO" sz="1800" dirty="0" err="1" smtClean="0"/>
              <a:t>theory</a:t>
            </a:r>
            <a:r>
              <a:rPr lang="nb-NO" sz="1800" dirty="0"/>
              <a:t> </a:t>
            </a:r>
            <a:r>
              <a:rPr lang="nb-NO" sz="1800" dirty="0" smtClean="0"/>
              <a:t>- </a:t>
            </a:r>
            <a:r>
              <a:rPr lang="nb-NO" sz="1800" dirty="0" err="1" smtClean="0"/>
              <a:t>mentalizing</a:t>
            </a:r>
            <a:r>
              <a:rPr lang="nb-NO" sz="1800" dirty="0" smtClean="0"/>
              <a:t> – anger </a:t>
            </a:r>
            <a:r>
              <a:rPr lang="nb-NO" sz="1800" dirty="0" err="1" smtClean="0"/>
              <a:t>control</a:t>
            </a:r>
            <a:r>
              <a:rPr lang="nb-NO" sz="1800" dirty="0" smtClean="0"/>
              <a:t>, moral </a:t>
            </a:r>
            <a:r>
              <a:rPr lang="nb-NO" sz="1800" dirty="0" err="1" smtClean="0"/>
              <a:t>reasoning</a:t>
            </a:r>
            <a:r>
              <a:rPr lang="nb-NO" sz="1800" dirty="0" smtClean="0"/>
              <a:t> – </a:t>
            </a:r>
            <a:r>
              <a:rPr lang="nb-NO" sz="1800" dirty="0" err="1" smtClean="0"/>
              <a:t>social</a:t>
            </a:r>
            <a:r>
              <a:rPr lang="nb-NO" sz="1800" dirty="0" smtClean="0"/>
              <a:t> skills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Neclects</a:t>
            </a:r>
            <a:r>
              <a:rPr lang="nb-NO" sz="1800" dirty="0" smtClean="0"/>
              <a:t> </a:t>
            </a:r>
            <a:r>
              <a:rPr lang="nb-NO" sz="1800" dirty="0" err="1" smtClean="0"/>
              <a:t>affection</a:t>
            </a:r>
            <a:r>
              <a:rPr lang="nb-NO" sz="1800" dirty="0" smtClean="0"/>
              <a:t> to </a:t>
            </a:r>
            <a:r>
              <a:rPr lang="nb-NO" sz="1800" dirty="0" err="1" smtClean="0"/>
              <a:t>development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brain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Traumas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Holistic</a:t>
            </a:r>
            <a:r>
              <a:rPr lang="nb-NO" sz="1800" dirty="0" smtClean="0"/>
              <a:t> </a:t>
            </a:r>
            <a:r>
              <a:rPr lang="nb-NO" sz="1800" dirty="0" err="1" smtClean="0"/>
              <a:t>approach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Childrens</a:t>
            </a:r>
            <a:r>
              <a:rPr lang="nb-NO" sz="1800" dirty="0" smtClean="0"/>
              <a:t> </a:t>
            </a:r>
            <a:r>
              <a:rPr lang="nb-NO" sz="1800" dirty="0" err="1" smtClean="0"/>
              <a:t>participation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Methods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Circle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security</a:t>
            </a:r>
            <a:r>
              <a:rPr lang="nb-NO" sz="1800" dirty="0" smtClean="0"/>
              <a:t> (COS)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Elements from </a:t>
            </a:r>
            <a:r>
              <a:rPr lang="nb-NO" sz="1800" dirty="0" err="1" smtClean="0"/>
              <a:t>Parent</a:t>
            </a:r>
            <a:r>
              <a:rPr lang="nb-NO" sz="1800" dirty="0" smtClean="0"/>
              <a:t> </a:t>
            </a:r>
            <a:r>
              <a:rPr lang="nb-NO" sz="1800" dirty="0" err="1" smtClean="0"/>
              <a:t>Managment</a:t>
            </a:r>
            <a:r>
              <a:rPr lang="nb-NO" sz="1800" dirty="0" smtClean="0"/>
              <a:t> Training Oregon (PMTO)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Client </a:t>
            </a:r>
            <a:r>
              <a:rPr lang="nb-NO" sz="1800" dirty="0" err="1" smtClean="0"/>
              <a:t>directed</a:t>
            </a:r>
            <a:r>
              <a:rPr lang="nb-NO" sz="1800" dirty="0" smtClean="0"/>
              <a:t> and </a:t>
            </a:r>
            <a:r>
              <a:rPr lang="nb-NO" sz="1800" dirty="0" err="1" smtClean="0"/>
              <a:t>outcome</a:t>
            </a:r>
            <a:r>
              <a:rPr lang="nb-NO" sz="1800" dirty="0" smtClean="0"/>
              <a:t> </a:t>
            </a:r>
            <a:r>
              <a:rPr lang="nb-NO" sz="1800" dirty="0" err="1" smtClean="0"/>
              <a:t>infomed</a:t>
            </a:r>
            <a:r>
              <a:rPr lang="nb-NO" sz="1800" dirty="0" smtClean="0"/>
              <a:t> </a:t>
            </a:r>
            <a:r>
              <a:rPr lang="nb-NO" sz="1800" dirty="0" err="1" smtClean="0"/>
              <a:t>therapy</a:t>
            </a:r>
            <a:endParaRPr lang="nb-NO" sz="1800" dirty="0" smtClean="0"/>
          </a:p>
          <a:p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Pedagogical</a:t>
            </a:r>
            <a:r>
              <a:rPr lang="nb-NO" dirty="0" smtClean="0"/>
              <a:t> </a:t>
            </a:r>
            <a:r>
              <a:rPr lang="nb-NO" dirty="0" err="1" smtClean="0"/>
              <a:t>platform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160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b="1" dirty="0" smtClean="0"/>
              <a:t>The </a:t>
            </a:r>
            <a:r>
              <a:rPr lang="nb-NO" sz="1800" b="1" dirty="0" err="1" smtClean="0"/>
              <a:t>main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topics</a:t>
            </a:r>
            <a:r>
              <a:rPr lang="nb-NO" sz="1800" b="1" dirty="0" smtClean="0"/>
              <a:t> :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Domestic</a:t>
            </a:r>
            <a:r>
              <a:rPr lang="nb-NO" sz="1800" dirty="0" smtClean="0"/>
              <a:t> </a:t>
            </a:r>
            <a:r>
              <a:rPr lang="nb-NO" sz="1800" dirty="0" err="1" smtClean="0"/>
              <a:t>violence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Sexual</a:t>
            </a:r>
            <a:r>
              <a:rPr lang="nb-NO" sz="1800" dirty="0" smtClean="0"/>
              <a:t> </a:t>
            </a:r>
            <a:r>
              <a:rPr lang="nb-NO" sz="1800" dirty="0" err="1" smtClean="0"/>
              <a:t>abuse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Child </a:t>
            </a:r>
            <a:r>
              <a:rPr lang="nb-NO" sz="1800" dirty="0" err="1" smtClean="0"/>
              <a:t>protection</a:t>
            </a:r>
            <a:r>
              <a:rPr lang="nb-NO" sz="1800" dirty="0" smtClean="0"/>
              <a:t> services in a </a:t>
            </a:r>
            <a:r>
              <a:rPr lang="nb-NO" sz="1800" dirty="0" err="1" smtClean="0"/>
              <a:t>minority</a:t>
            </a:r>
            <a:r>
              <a:rPr lang="nb-NO" sz="1800" dirty="0" smtClean="0"/>
              <a:t> </a:t>
            </a:r>
            <a:r>
              <a:rPr lang="nb-NO" sz="1800" dirty="0" err="1" smtClean="0"/>
              <a:t>perspective</a:t>
            </a:r>
            <a:r>
              <a:rPr lang="nb-NO" sz="1800" dirty="0" smtClean="0"/>
              <a:t>, cross-</a:t>
            </a:r>
            <a:r>
              <a:rPr lang="nb-NO" sz="1800" dirty="0" err="1" smtClean="0"/>
              <a:t>cultural</a:t>
            </a:r>
            <a:r>
              <a:rPr lang="nb-NO" sz="1800" dirty="0" smtClean="0"/>
              <a:t> </a:t>
            </a:r>
            <a:r>
              <a:rPr lang="nb-NO" sz="1800" dirty="0" err="1" smtClean="0"/>
              <a:t>understanding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Guidence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Traumas and </a:t>
            </a:r>
            <a:r>
              <a:rPr lang="nb-NO" sz="1800" dirty="0" err="1" smtClean="0"/>
              <a:t>care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Childrens</a:t>
            </a:r>
            <a:r>
              <a:rPr lang="nb-NO" sz="1800" dirty="0" smtClean="0"/>
              <a:t> </a:t>
            </a:r>
            <a:r>
              <a:rPr lang="nb-NO" sz="1800" dirty="0" err="1" smtClean="0"/>
              <a:t>participation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Client </a:t>
            </a:r>
            <a:r>
              <a:rPr lang="nb-NO" sz="1800" dirty="0" err="1" smtClean="0"/>
              <a:t>directed</a:t>
            </a:r>
            <a:r>
              <a:rPr lang="nb-NO" sz="1800" dirty="0" smtClean="0"/>
              <a:t> and </a:t>
            </a:r>
            <a:r>
              <a:rPr lang="nb-NO" sz="1800" dirty="0" err="1" smtClean="0"/>
              <a:t>outcome</a:t>
            </a:r>
            <a:r>
              <a:rPr lang="nb-NO" sz="1800" dirty="0" smtClean="0"/>
              <a:t> </a:t>
            </a:r>
            <a:r>
              <a:rPr lang="nb-NO" sz="1800" dirty="0" err="1" smtClean="0"/>
              <a:t>informed</a:t>
            </a:r>
            <a:r>
              <a:rPr lang="nb-NO" sz="1800" dirty="0" smtClean="0"/>
              <a:t> </a:t>
            </a:r>
            <a:r>
              <a:rPr lang="nb-NO" sz="1800" dirty="0" err="1" smtClean="0"/>
              <a:t>therapy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Circle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security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Mentalizing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Children</a:t>
            </a:r>
            <a:r>
              <a:rPr lang="nb-NO" sz="1800" dirty="0" smtClean="0"/>
              <a:t> in foster </a:t>
            </a:r>
            <a:r>
              <a:rPr lang="nb-NO" sz="1800" dirty="0" err="1" smtClean="0"/>
              <a:t>care</a:t>
            </a:r>
            <a:r>
              <a:rPr lang="nb-NO" sz="1800" dirty="0" smtClean="0"/>
              <a:t> and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health</a:t>
            </a:r>
            <a:r>
              <a:rPr lang="nb-NO" sz="1800" dirty="0" smtClean="0"/>
              <a:t>, </a:t>
            </a:r>
            <a:r>
              <a:rPr lang="nb-NO" sz="1800" dirty="0" err="1" smtClean="0"/>
              <a:t>physically</a:t>
            </a:r>
            <a:r>
              <a:rPr lang="nb-NO" sz="1800" dirty="0" smtClean="0"/>
              <a:t> and </a:t>
            </a:r>
            <a:r>
              <a:rPr lang="nb-NO" sz="1800" dirty="0" err="1" smtClean="0"/>
              <a:t>mentally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Neglects</a:t>
            </a:r>
            <a:r>
              <a:rPr lang="nb-NO" sz="1800" dirty="0" smtClean="0"/>
              <a:t> </a:t>
            </a:r>
            <a:r>
              <a:rPr lang="nb-NO" sz="1800" dirty="0" err="1" smtClean="0"/>
              <a:t>affection</a:t>
            </a:r>
            <a:r>
              <a:rPr lang="nb-NO" sz="1800" dirty="0" smtClean="0"/>
              <a:t> to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brain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endParaRPr lang="nb-NO" sz="1800" b="1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Competence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402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b="1" dirty="0" smtClean="0"/>
              <a:t>3 </a:t>
            </a:r>
            <a:r>
              <a:rPr lang="nb-NO" sz="1800" b="1" dirty="0" err="1" smtClean="0"/>
              <a:t>criterias</a:t>
            </a:r>
            <a:r>
              <a:rPr lang="nb-NO" sz="1800" b="1" dirty="0" smtClean="0"/>
              <a:t> :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Evidence</a:t>
            </a:r>
            <a:r>
              <a:rPr lang="nb-NO" sz="1800" dirty="0" smtClean="0"/>
              <a:t> </a:t>
            </a:r>
            <a:r>
              <a:rPr lang="nb-NO" sz="1800" dirty="0" err="1" smtClean="0"/>
              <a:t>based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Related</a:t>
            </a:r>
            <a:r>
              <a:rPr lang="nb-NO" sz="1800" dirty="0" smtClean="0"/>
              <a:t> to </a:t>
            </a:r>
            <a:r>
              <a:rPr lang="nb-NO" sz="1800" dirty="0" err="1" smtClean="0"/>
              <a:t>practical</a:t>
            </a:r>
            <a:r>
              <a:rPr lang="nb-NO" sz="1800" dirty="0" smtClean="0"/>
              <a:t> </a:t>
            </a:r>
            <a:r>
              <a:rPr lang="nb-NO" sz="1800" dirty="0" err="1" smtClean="0"/>
              <a:t>work</a:t>
            </a:r>
            <a:r>
              <a:rPr lang="nb-NO" sz="1800" dirty="0" smtClean="0"/>
              <a:t> in </a:t>
            </a:r>
            <a:r>
              <a:rPr lang="nb-NO" sz="1800" dirty="0" err="1" smtClean="0"/>
              <a:t>child</a:t>
            </a:r>
            <a:r>
              <a:rPr lang="nb-NO" sz="1800" dirty="0" smtClean="0"/>
              <a:t> </a:t>
            </a:r>
            <a:r>
              <a:rPr lang="nb-NO" sz="1800" dirty="0" err="1" smtClean="0"/>
              <a:t>protection</a:t>
            </a:r>
            <a:r>
              <a:rPr lang="nb-NO" sz="1800" dirty="0" smtClean="0"/>
              <a:t> services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aspect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childrens</a:t>
            </a:r>
            <a:r>
              <a:rPr lang="nb-NO" sz="1800" dirty="0" smtClean="0"/>
              <a:t> </a:t>
            </a:r>
            <a:r>
              <a:rPr lang="nb-NO" sz="1800" dirty="0" err="1" smtClean="0"/>
              <a:t>participation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r>
              <a:rPr lang="nb-NO" sz="1800" b="1" dirty="0" err="1" smtClean="0"/>
              <a:t>Competence</a:t>
            </a:r>
            <a:r>
              <a:rPr lang="nb-NO" sz="1800" b="1" dirty="0" smtClean="0"/>
              <a:t> plans for :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Norway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management and </a:t>
            </a:r>
            <a:r>
              <a:rPr lang="nb-NO" sz="1800" dirty="0" err="1" smtClean="0"/>
              <a:t>the</a:t>
            </a:r>
            <a:r>
              <a:rPr lang="nb-NO" sz="1800" dirty="0" smtClean="0"/>
              <a:t> region leaders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regions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coordinators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families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endParaRPr lang="nb-NO" sz="1800" b="1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Competence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003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Social</a:t>
            </a:r>
            <a:r>
              <a:rPr lang="nb-NO" sz="1800" dirty="0" smtClean="0"/>
              <a:t> </a:t>
            </a:r>
            <a:r>
              <a:rPr lang="nb-NO" sz="1800" dirty="0" err="1" smtClean="0"/>
              <a:t>pedagogues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Experienced</a:t>
            </a:r>
            <a:r>
              <a:rPr lang="nb-NO" sz="1800" dirty="0" smtClean="0"/>
              <a:t> </a:t>
            </a:r>
            <a:r>
              <a:rPr lang="nb-NO" sz="1800" dirty="0" err="1" smtClean="0"/>
              <a:t>famlies</a:t>
            </a:r>
            <a:r>
              <a:rPr lang="nb-NO" sz="1800" dirty="0" smtClean="0"/>
              <a:t> </a:t>
            </a:r>
            <a:r>
              <a:rPr lang="nb-NO" sz="1800" dirty="0" err="1" smtClean="0"/>
              <a:t>without</a:t>
            </a:r>
            <a:r>
              <a:rPr lang="nb-NO" sz="1800" dirty="0" smtClean="0"/>
              <a:t> </a:t>
            </a:r>
            <a:r>
              <a:rPr lang="nb-NO" sz="1800" dirty="0" err="1" smtClean="0"/>
              <a:t>any</a:t>
            </a:r>
            <a:r>
              <a:rPr lang="nb-NO" sz="1800" dirty="0" smtClean="0"/>
              <a:t> formal </a:t>
            </a:r>
            <a:r>
              <a:rPr lang="nb-NO" sz="1800" dirty="0" err="1" smtClean="0"/>
              <a:t>education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Trained</a:t>
            </a:r>
            <a:r>
              <a:rPr lang="nb-NO" sz="1800" dirty="0" smtClean="0"/>
              <a:t> families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30 </a:t>
            </a:r>
            <a:r>
              <a:rPr lang="nb-NO" sz="1800" dirty="0" err="1" smtClean="0"/>
              <a:t>hours</a:t>
            </a:r>
            <a:r>
              <a:rPr lang="nb-NO" sz="1800" dirty="0" smtClean="0"/>
              <a:t> </a:t>
            </a:r>
            <a:r>
              <a:rPr lang="nb-NO" sz="1800" dirty="0" err="1" smtClean="0"/>
              <a:t>basic</a:t>
            </a:r>
            <a:r>
              <a:rPr lang="nb-NO" sz="1800" dirty="0" smtClean="0"/>
              <a:t> training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4 </a:t>
            </a:r>
            <a:r>
              <a:rPr lang="nb-NO" sz="1800" dirty="0" err="1" smtClean="0"/>
              <a:t>academic</a:t>
            </a:r>
            <a:r>
              <a:rPr lang="nb-NO" sz="1800" dirty="0" smtClean="0"/>
              <a:t> seminars </a:t>
            </a:r>
            <a:r>
              <a:rPr lang="nb-NO" sz="1800" dirty="0" err="1" smtClean="0"/>
              <a:t>annually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Individual</a:t>
            </a:r>
            <a:r>
              <a:rPr lang="nb-NO" sz="1800" dirty="0" smtClean="0"/>
              <a:t>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, 2 </a:t>
            </a:r>
            <a:r>
              <a:rPr lang="nb-NO" sz="1800" dirty="0" err="1" smtClean="0"/>
              <a:t>hours</a:t>
            </a:r>
            <a:r>
              <a:rPr lang="nb-NO" sz="1800" dirty="0" smtClean="0"/>
              <a:t> </a:t>
            </a:r>
            <a:r>
              <a:rPr lang="nb-NO" sz="1800" dirty="0" err="1" smtClean="0"/>
              <a:t>every</a:t>
            </a:r>
            <a:r>
              <a:rPr lang="nb-NO" sz="1800" dirty="0" smtClean="0"/>
              <a:t> </a:t>
            </a:r>
            <a:r>
              <a:rPr lang="nb-NO" sz="1800" dirty="0" err="1" smtClean="0"/>
              <a:t>second</a:t>
            </a:r>
            <a:r>
              <a:rPr lang="nb-NO" sz="1800" dirty="0" smtClean="0"/>
              <a:t> </a:t>
            </a:r>
            <a:r>
              <a:rPr lang="nb-NO" sz="1800" dirty="0" err="1" smtClean="0"/>
              <a:t>week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Group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4 </a:t>
            </a:r>
            <a:r>
              <a:rPr lang="nb-NO" sz="1800" dirty="0" err="1" smtClean="0"/>
              <a:t>hours</a:t>
            </a:r>
            <a:r>
              <a:rPr lang="nb-NO" sz="1800" dirty="0" smtClean="0"/>
              <a:t> </a:t>
            </a:r>
            <a:r>
              <a:rPr lang="nb-NO" sz="1800" dirty="0" err="1" smtClean="0"/>
              <a:t>monthly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On </a:t>
            </a:r>
            <a:r>
              <a:rPr lang="nb-NO" sz="1800" dirty="0" err="1" smtClean="0"/>
              <a:t>call</a:t>
            </a:r>
            <a:r>
              <a:rPr lang="nb-NO" sz="1800" dirty="0" smtClean="0"/>
              <a:t>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and support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24/7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Professional foster families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8641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coordinator</a:t>
            </a:r>
            <a:r>
              <a:rPr lang="nb-NO" sz="1800" dirty="0" smtClean="0"/>
              <a:t> is </a:t>
            </a:r>
            <a:r>
              <a:rPr lang="nb-NO" sz="1800" dirty="0" err="1" smtClean="0"/>
              <a:t>responsible</a:t>
            </a:r>
            <a:r>
              <a:rPr lang="nb-NO" sz="1800" dirty="0" smtClean="0"/>
              <a:t> for </a:t>
            </a:r>
            <a:r>
              <a:rPr lang="nb-NO" sz="1800" dirty="0" err="1" smtClean="0"/>
              <a:t>meetings</a:t>
            </a:r>
            <a:r>
              <a:rPr lang="nb-NO" sz="1800" dirty="0" smtClean="0"/>
              <a:t>, </a:t>
            </a:r>
            <a:r>
              <a:rPr lang="nb-NO" sz="1800" dirty="0" err="1" smtClean="0"/>
              <a:t>protocols</a:t>
            </a:r>
            <a:r>
              <a:rPr lang="nb-NO" sz="1800" dirty="0" smtClean="0"/>
              <a:t>, plans, reports, </a:t>
            </a:r>
            <a:r>
              <a:rPr lang="nb-NO" sz="1800" dirty="0" err="1" smtClean="0"/>
              <a:t>contact</a:t>
            </a:r>
            <a:r>
              <a:rPr lang="nb-NO" sz="1800" dirty="0" smtClean="0"/>
              <a:t> person for </a:t>
            </a:r>
            <a:r>
              <a:rPr lang="nb-NO" sz="1800" dirty="0" err="1" smtClean="0"/>
              <a:t>every</a:t>
            </a:r>
            <a:r>
              <a:rPr lang="nb-NO" sz="1800" dirty="0" smtClean="0"/>
              <a:t> </a:t>
            </a:r>
            <a:r>
              <a:rPr lang="nb-NO" sz="1800" dirty="0" err="1" smtClean="0"/>
              <a:t>other</a:t>
            </a:r>
            <a:r>
              <a:rPr lang="nb-NO" sz="1800" dirty="0" smtClean="0"/>
              <a:t> </a:t>
            </a:r>
            <a:r>
              <a:rPr lang="nb-NO" sz="1800" dirty="0" err="1" smtClean="0"/>
              <a:t>involved</a:t>
            </a:r>
            <a:r>
              <a:rPr lang="nb-NO" sz="1800" dirty="0" smtClean="0"/>
              <a:t> </a:t>
            </a:r>
            <a:r>
              <a:rPr lang="nb-NO" sz="1800" dirty="0" err="1" smtClean="0"/>
              <a:t>instances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Suportive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 - weekend </a:t>
            </a:r>
            <a:r>
              <a:rPr lang="nb-NO" sz="1800" dirty="0" err="1" smtClean="0"/>
              <a:t>homes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 - </a:t>
            </a:r>
            <a:r>
              <a:rPr lang="nb-NO" sz="1800" dirty="0" err="1" smtClean="0"/>
              <a:t>holiday</a:t>
            </a:r>
            <a:r>
              <a:rPr lang="nb-NO" sz="1800" dirty="0" smtClean="0"/>
              <a:t> </a:t>
            </a:r>
            <a:r>
              <a:rPr lang="nb-NO" sz="1800" dirty="0" err="1" smtClean="0"/>
              <a:t>activities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 - skill </a:t>
            </a:r>
            <a:r>
              <a:rPr lang="nb-NO" sz="1800" dirty="0" err="1" smtClean="0"/>
              <a:t>trainer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 - </a:t>
            </a:r>
            <a:r>
              <a:rPr lang="nb-NO" sz="1800" dirty="0" err="1" smtClean="0"/>
              <a:t>special</a:t>
            </a:r>
            <a:r>
              <a:rPr lang="nb-NO" sz="1800" dirty="0" smtClean="0"/>
              <a:t>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, </a:t>
            </a:r>
            <a:r>
              <a:rPr lang="nb-NO" sz="1800" dirty="0" err="1" smtClean="0"/>
              <a:t>pshycologist</a:t>
            </a:r>
            <a:r>
              <a:rPr lang="nb-NO" sz="1800" dirty="0" smtClean="0"/>
              <a:t>, </a:t>
            </a:r>
            <a:r>
              <a:rPr lang="nb-NO" sz="1800" dirty="0" err="1" smtClean="0"/>
              <a:t>sexologist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Professional foster </a:t>
            </a:r>
            <a:r>
              <a:rPr lang="nb-NO" dirty="0" err="1" smtClean="0"/>
              <a:t>famlies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692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b="1" dirty="0" smtClean="0"/>
              <a:t>Foster </a:t>
            </a:r>
            <a:r>
              <a:rPr lang="nb-NO" sz="1800" b="1" dirty="0" err="1" smtClean="0"/>
              <a:t>care</a:t>
            </a:r>
            <a:endParaRPr lang="nb-NO" sz="1800" b="1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Long term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Short term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r>
              <a:rPr lang="nb-NO" sz="1800" b="1" dirty="0" smtClean="0"/>
              <a:t>Ambulant services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Guidence</a:t>
            </a:r>
            <a:r>
              <a:rPr lang="nb-NO" sz="1800" dirty="0" smtClean="0"/>
              <a:t> to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to </a:t>
            </a:r>
            <a:r>
              <a:rPr lang="nb-NO" sz="1800" dirty="0" err="1" smtClean="0"/>
              <a:t>develop</a:t>
            </a:r>
            <a:r>
              <a:rPr lang="nb-NO" sz="1800" dirty="0" smtClean="0"/>
              <a:t>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parenting</a:t>
            </a:r>
            <a:r>
              <a:rPr lang="nb-NO" sz="1800" dirty="0" smtClean="0"/>
              <a:t> skills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r>
              <a:rPr lang="nb-NO" sz="1800" b="1" dirty="0" err="1" smtClean="0"/>
              <a:t>Residental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care</a:t>
            </a:r>
            <a:endParaRPr lang="nb-NO" sz="1800" b="1" dirty="0" smtClean="0"/>
          </a:p>
          <a:p>
            <a:endParaRPr lang="nb-NO" sz="1800" dirty="0"/>
          </a:p>
          <a:p>
            <a:r>
              <a:rPr lang="nb-NO" sz="1800" b="1" dirty="0" err="1" smtClean="0"/>
              <a:t>Parents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with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children</a:t>
            </a:r>
            <a:r>
              <a:rPr lang="nb-NO" sz="1800" b="1" dirty="0" smtClean="0"/>
              <a:t> i host </a:t>
            </a:r>
            <a:r>
              <a:rPr lang="nb-NO" sz="1800" b="1" dirty="0" err="1" smtClean="0"/>
              <a:t>famlies</a:t>
            </a:r>
            <a:endParaRPr lang="nb-NO" sz="1800" b="1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Assessement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parenting</a:t>
            </a:r>
            <a:r>
              <a:rPr lang="nb-NO" sz="1800" dirty="0" smtClean="0"/>
              <a:t> skills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Services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096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Equass</a:t>
            </a:r>
            <a:r>
              <a:rPr lang="nb-NO" sz="1800" dirty="0" smtClean="0"/>
              <a:t> – </a:t>
            </a:r>
            <a:r>
              <a:rPr lang="nb-NO" sz="1800" dirty="0" err="1" smtClean="0"/>
              <a:t>quality</a:t>
            </a:r>
            <a:r>
              <a:rPr lang="nb-NO" sz="1800" dirty="0" smtClean="0"/>
              <a:t> system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Assessment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foster families </a:t>
            </a:r>
            <a:r>
              <a:rPr lang="nb-NO" sz="1800" dirty="0" err="1" smtClean="0"/>
              <a:t>based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attachement </a:t>
            </a:r>
            <a:r>
              <a:rPr lang="nb-NO" sz="1800" dirty="0" err="1" smtClean="0"/>
              <a:t>interviews</a:t>
            </a:r>
            <a:r>
              <a:rPr lang="nb-NO" sz="1800" dirty="0" smtClean="0"/>
              <a:t>,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focus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adults attachement style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consept</a:t>
            </a:r>
            <a:r>
              <a:rPr lang="nb-NO" sz="1800" dirty="0" smtClean="0"/>
              <a:t> for </a:t>
            </a:r>
            <a:r>
              <a:rPr lang="nb-NO" sz="1800" dirty="0" err="1" smtClean="0"/>
              <a:t>following</a:t>
            </a:r>
            <a:r>
              <a:rPr lang="nb-NO" sz="1800" dirty="0" smtClean="0"/>
              <a:t> up </a:t>
            </a:r>
            <a:r>
              <a:rPr lang="nb-NO" sz="1800" dirty="0" err="1" smtClean="0"/>
              <a:t>school</a:t>
            </a:r>
            <a:r>
              <a:rPr lang="nb-NO" sz="1800" dirty="0" smtClean="0"/>
              <a:t> for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 in foster </a:t>
            </a:r>
            <a:r>
              <a:rPr lang="nb-NO" sz="1800" dirty="0" err="1" smtClean="0"/>
              <a:t>care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consept</a:t>
            </a:r>
            <a:r>
              <a:rPr lang="nb-NO" sz="1800" dirty="0" smtClean="0"/>
              <a:t> for </a:t>
            </a:r>
            <a:r>
              <a:rPr lang="nb-NO" sz="1800" dirty="0" err="1" smtClean="0"/>
              <a:t>following</a:t>
            </a:r>
            <a:r>
              <a:rPr lang="nb-NO" sz="1800" dirty="0" smtClean="0"/>
              <a:t> up </a:t>
            </a:r>
            <a:r>
              <a:rPr lang="nb-NO" sz="1800" dirty="0" err="1" smtClean="0"/>
              <a:t>physical</a:t>
            </a:r>
            <a:r>
              <a:rPr lang="nb-NO" sz="1800" dirty="0" smtClean="0"/>
              <a:t> and mental </a:t>
            </a:r>
            <a:r>
              <a:rPr lang="nb-NO" sz="1800" dirty="0" err="1" smtClean="0"/>
              <a:t>health</a:t>
            </a:r>
            <a:r>
              <a:rPr lang="nb-NO" sz="1800" dirty="0" smtClean="0"/>
              <a:t> for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 in foster </a:t>
            </a:r>
            <a:r>
              <a:rPr lang="nb-NO" sz="1800" dirty="0" err="1" smtClean="0"/>
              <a:t>care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consept</a:t>
            </a:r>
            <a:r>
              <a:rPr lang="nb-NO" sz="1800" dirty="0" smtClean="0"/>
              <a:t> for </a:t>
            </a:r>
            <a:r>
              <a:rPr lang="nb-NO" sz="1800" dirty="0" err="1" smtClean="0"/>
              <a:t>Lesbian</a:t>
            </a:r>
            <a:r>
              <a:rPr lang="nb-NO" sz="1800" dirty="0" smtClean="0"/>
              <a:t>, </a:t>
            </a:r>
            <a:r>
              <a:rPr lang="nb-NO" sz="1800" dirty="0" err="1" smtClean="0"/>
              <a:t>Gay</a:t>
            </a:r>
            <a:r>
              <a:rPr lang="nb-NO" sz="1800" dirty="0" smtClean="0"/>
              <a:t>, </a:t>
            </a:r>
            <a:r>
              <a:rPr lang="nb-NO" sz="1800" dirty="0" err="1" smtClean="0"/>
              <a:t>Bisexual</a:t>
            </a:r>
            <a:r>
              <a:rPr lang="nb-NO" sz="1800" dirty="0" smtClean="0"/>
              <a:t> and </a:t>
            </a:r>
            <a:r>
              <a:rPr lang="nb-NO" sz="1800" dirty="0" err="1" smtClean="0"/>
              <a:t>Transgender</a:t>
            </a:r>
            <a:r>
              <a:rPr lang="nb-NO" sz="1800" dirty="0" smtClean="0"/>
              <a:t> </a:t>
            </a:r>
            <a:r>
              <a:rPr lang="nb-NO" sz="1800" dirty="0" err="1" smtClean="0"/>
              <a:t>young</a:t>
            </a:r>
            <a:r>
              <a:rPr lang="nb-NO" sz="1800" dirty="0" smtClean="0"/>
              <a:t> </a:t>
            </a:r>
            <a:r>
              <a:rPr lang="nb-NO" sz="1800" dirty="0" err="1" smtClean="0"/>
              <a:t>people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Evaluation </a:t>
            </a:r>
            <a:r>
              <a:rPr lang="nb-NO" sz="1800" dirty="0" err="1" smtClean="0"/>
              <a:t>of</a:t>
            </a:r>
            <a:r>
              <a:rPr lang="nb-NO" sz="1800" dirty="0" smtClean="0"/>
              <a:t> Client </a:t>
            </a:r>
            <a:r>
              <a:rPr lang="nb-NO" sz="1800" dirty="0" err="1" smtClean="0"/>
              <a:t>directed</a:t>
            </a:r>
            <a:r>
              <a:rPr lang="nb-NO" sz="1800" dirty="0" smtClean="0"/>
              <a:t> and </a:t>
            </a:r>
            <a:r>
              <a:rPr lang="nb-NO" sz="1800" dirty="0" err="1" smtClean="0"/>
              <a:t>outcome</a:t>
            </a:r>
            <a:r>
              <a:rPr lang="nb-NO" sz="1800" dirty="0" smtClean="0"/>
              <a:t> </a:t>
            </a:r>
            <a:r>
              <a:rPr lang="nb-NO" sz="1800" dirty="0" err="1" smtClean="0"/>
              <a:t>informed</a:t>
            </a:r>
            <a:r>
              <a:rPr lang="nb-NO" sz="1800" dirty="0" smtClean="0"/>
              <a:t> </a:t>
            </a:r>
            <a:r>
              <a:rPr lang="nb-NO" sz="1800" dirty="0" err="1" smtClean="0"/>
              <a:t>therapy</a:t>
            </a:r>
            <a:r>
              <a:rPr lang="nb-NO" sz="1800" dirty="0" smtClean="0"/>
              <a:t>, The </a:t>
            </a:r>
            <a:r>
              <a:rPr lang="nb-NO" sz="1800" dirty="0" err="1" smtClean="0"/>
              <a:t>University</a:t>
            </a:r>
            <a:r>
              <a:rPr lang="nb-NO" sz="1800" dirty="0" smtClean="0"/>
              <a:t> College </a:t>
            </a:r>
            <a:r>
              <a:rPr lang="nb-NO" sz="1800" dirty="0" err="1" smtClean="0"/>
              <a:t>of</a:t>
            </a:r>
            <a:r>
              <a:rPr lang="nb-NO" sz="1800" dirty="0" smtClean="0"/>
              <a:t> Østfold (HIØ). Start November 2015, </a:t>
            </a:r>
            <a:r>
              <a:rPr lang="nb-NO" sz="1800" dirty="0" err="1" smtClean="0"/>
              <a:t>completed</a:t>
            </a:r>
            <a:r>
              <a:rPr lang="nb-NO" sz="1800" dirty="0" smtClean="0"/>
              <a:t> May 2017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Foster </a:t>
            </a:r>
            <a:r>
              <a:rPr lang="nb-NO" sz="1800" dirty="0" err="1" smtClean="0"/>
              <a:t>care</a:t>
            </a:r>
            <a:r>
              <a:rPr lang="nb-NO" sz="1800" dirty="0" smtClean="0"/>
              <a:t> </a:t>
            </a:r>
            <a:r>
              <a:rPr lang="nb-NO" sz="1800" dirty="0" err="1" smtClean="0"/>
              <a:t>abroad</a:t>
            </a:r>
            <a:r>
              <a:rPr lang="nb-NO" sz="1800" dirty="0" smtClean="0"/>
              <a:t>, </a:t>
            </a:r>
            <a:r>
              <a:rPr lang="nb-NO" sz="1800" dirty="0" err="1" smtClean="0"/>
              <a:t>assessment</a:t>
            </a:r>
            <a:r>
              <a:rPr lang="nb-NO" sz="1800" dirty="0" smtClean="0"/>
              <a:t> </a:t>
            </a:r>
            <a:r>
              <a:rPr lang="nb-NO" sz="1800" dirty="0" err="1" smtClean="0"/>
              <a:t>project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Glommaflanke, </a:t>
            </a:r>
            <a:r>
              <a:rPr lang="nb-NO" sz="1800" dirty="0" err="1" smtClean="0"/>
              <a:t>assessment</a:t>
            </a:r>
            <a:r>
              <a:rPr lang="nb-NO" sz="1800" dirty="0" smtClean="0"/>
              <a:t> </a:t>
            </a:r>
            <a:r>
              <a:rPr lang="nb-NO" sz="1800" dirty="0" err="1" smtClean="0"/>
              <a:t>project</a:t>
            </a:r>
            <a:endParaRPr lang="nb-NO" sz="1800" dirty="0" smtClean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Projects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446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3-5 </a:t>
            </a:r>
            <a:r>
              <a:rPr lang="nb-NO" sz="1800" dirty="0" err="1" smtClean="0"/>
              <a:t>meetings</a:t>
            </a:r>
            <a:r>
              <a:rPr lang="nb-NO" sz="1800" dirty="0" smtClean="0"/>
              <a:t>, 2 </a:t>
            </a:r>
            <a:r>
              <a:rPr lang="nb-NO" sz="1800" dirty="0" err="1" smtClean="0"/>
              <a:t>coordinators</a:t>
            </a:r>
            <a:r>
              <a:rPr lang="nb-NO" sz="1800" dirty="0"/>
              <a:t> </a:t>
            </a:r>
            <a:r>
              <a:rPr lang="nb-NO" sz="1800" dirty="0" err="1" smtClean="0"/>
              <a:t>cooperate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Police </a:t>
            </a:r>
            <a:r>
              <a:rPr lang="nb-NO" sz="1800" dirty="0" err="1" smtClean="0"/>
              <a:t>certificate</a:t>
            </a:r>
            <a:r>
              <a:rPr lang="nb-NO" sz="1800" dirty="0" smtClean="0"/>
              <a:t>, </a:t>
            </a:r>
            <a:r>
              <a:rPr lang="nb-NO" sz="1800" dirty="0" err="1" smtClean="0"/>
              <a:t>proof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good</a:t>
            </a:r>
            <a:r>
              <a:rPr lang="nb-NO" sz="1800" dirty="0" smtClean="0"/>
              <a:t> </a:t>
            </a:r>
            <a:r>
              <a:rPr lang="nb-NO" sz="1800" dirty="0" err="1" smtClean="0"/>
              <a:t>conduct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Health </a:t>
            </a:r>
            <a:r>
              <a:rPr lang="nb-NO" sz="1800" dirty="0" err="1" smtClean="0"/>
              <a:t>certificate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Standard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housing</a:t>
            </a:r>
            <a:r>
              <a:rPr lang="nb-NO" sz="1800" dirty="0" smtClean="0"/>
              <a:t> and </a:t>
            </a:r>
            <a:r>
              <a:rPr lang="nb-NO" sz="1800" dirty="0" err="1" smtClean="0"/>
              <a:t>living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Economic</a:t>
            </a:r>
            <a:r>
              <a:rPr lang="nb-NO" sz="1800" dirty="0" smtClean="0"/>
              <a:t> </a:t>
            </a:r>
            <a:r>
              <a:rPr lang="nb-NO" sz="1800" dirty="0" err="1" smtClean="0"/>
              <a:t>stability</a:t>
            </a:r>
            <a:r>
              <a:rPr lang="nb-NO" sz="1800" dirty="0" smtClean="0"/>
              <a:t>, </a:t>
            </a:r>
            <a:r>
              <a:rPr lang="nb-NO" sz="1800" dirty="0" err="1" smtClean="0"/>
              <a:t>level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debts</a:t>
            </a:r>
            <a:r>
              <a:rPr lang="nb-NO" sz="1800" dirty="0" smtClean="0"/>
              <a:t>, </a:t>
            </a:r>
            <a:r>
              <a:rPr lang="nb-NO" sz="1800" dirty="0" err="1" smtClean="0"/>
              <a:t>income</a:t>
            </a:r>
            <a:r>
              <a:rPr lang="nb-NO" sz="1800" dirty="0" smtClean="0"/>
              <a:t> and </a:t>
            </a:r>
            <a:r>
              <a:rPr lang="nb-NO" sz="1800" dirty="0" err="1" smtClean="0"/>
              <a:t>tax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Biological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, has </a:t>
            </a:r>
            <a:r>
              <a:rPr lang="nb-NO" sz="1800" dirty="0" err="1" smtClean="0"/>
              <a:t>there</a:t>
            </a:r>
            <a:r>
              <a:rPr lang="nb-NO" sz="1800" dirty="0" smtClean="0"/>
              <a:t> </a:t>
            </a:r>
            <a:r>
              <a:rPr lang="nb-NO" sz="1800" dirty="0" err="1" smtClean="0"/>
              <a:t>been</a:t>
            </a:r>
            <a:r>
              <a:rPr lang="nb-NO" sz="1800" dirty="0" smtClean="0"/>
              <a:t> </a:t>
            </a:r>
            <a:r>
              <a:rPr lang="nb-NO" sz="1800" dirty="0" err="1" smtClean="0"/>
              <a:t>any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measures</a:t>
            </a:r>
            <a:r>
              <a:rPr lang="nb-NO" sz="1800" dirty="0" smtClean="0"/>
              <a:t> from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 </a:t>
            </a:r>
            <a:r>
              <a:rPr lang="nb-NO" sz="1800" dirty="0" err="1" smtClean="0"/>
              <a:t>protection</a:t>
            </a:r>
            <a:r>
              <a:rPr lang="nb-NO" sz="1800" dirty="0" smtClean="0"/>
              <a:t> and in </a:t>
            </a:r>
            <a:r>
              <a:rPr lang="nb-NO" sz="1800" dirty="0" err="1" smtClean="0"/>
              <a:t>which</a:t>
            </a:r>
            <a:r>
              <a:rPr lang="nb-NO" sz="1800" dirty="0" smtClean="0"/>
              <a:t> </a:t>
            </a:r>
            <a:r>
              <a:rPr lang="nb-NO" sz="1800" dirty="0" err="1" smtClean="0"/>
              <a:t>way</a:t>
            </a:r>
            <a:r>
              <a:rPr lang="nb-NO" sz="1800" dirty="0" smtClean="0"/>
              <a:t> have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been</a:t>
            </a:r>
            <a:r>
              <a:rPr lang="nb-NO" sz="1800" dirty="0" smtClean="0"/>
              <a:t> </a:t>
            </a:r>
            <a:r>
              <a:rPr lang="nb-NO" sz="1800" dirty="0" err="1" smtClean="0"/>
              <a:t>involved</a:t>
            </a:r>
            <a:r>
              <a:rPr lang="nb-NO" sz="1800" dirty="0" smtClean="0"/>
              <a:t> in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process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Interview</a:t>
            </a:r>
            <a:r>
              <a:rPr lang="nb-NO" sz="1800" dirty="0" smtClean="0"/>
              <a:t> guide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Registration</a:t>
            </a:r>
            <a:r>
              <a:rPr lang="nb-NO" sz="1800" dirty="0" smtClean="0"/>
              <a:t> form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References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Check</a:t>
            </a:r>
            <a:r>
              <a:rPr lang="nb-NO" sz="1800" dirty="0" smtClean="0"/>
              <a:t> list</a:t>
            </a:r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Assessment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foster families,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174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Registration</a:t>
            </a:r>
            <a:r>
              <a:rPr lang="nb-NO" sz="1800" dirty="0" smtClean="0"/>
              <a:t> form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Interview</a:t>
            </a:r>
            <a:r>
              <a:rPr lang="nb-NO" sz="1800" dirty="0" smtClean="0"/>
              <a:t> form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Basic training, 30 </a:t>
            </a:r>
            <a:r>
              <a:rPr lang="nb-NO" sz="1800" dirty="0" err="1" smtClean="0"/>
              <a:t>hours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5 </a:t>
            </a:r>
            <a:r>
              <a:rPr lang="nb-NO" sz="1800" dirty="0" err="1" smtClean="0"/>
              <a:t>hours</a:t>
            </a:r>
            <a:r>
              <a:rPr lang="nb-NO" sz="1800" dirty="0" smtClean="0"/>
              <a:t> </a:t>
            </a:r>
            <a:r>
              <a:rPr lang="nb-NO" sz="1800" dirty="0" err="1" smtClean="0"/>
              <a:t>additional</a:t>
            </a:r>
            <a:r>
              <a:rPr lang="nb-NO" sz="1800" dirty="0" smtClean="0"/>
              <a:t> training for </a:t>
            </a:r>
            <a:r>
              <a:rPr lang="nb-NO" sz="1800" dirty="0" err="1" smtClean="0"/>
              <a:t>short</a:t>
            </a:r>
            <a:r>
              <a:rPr lang="nb-NO" sz="1800" dirty="0" smtClean="0"/>
              <a:t> time </a:t>
            </a:r>
            <a:r>
              <a:rPr lang="nb-NO" sz="1800" dirty="0" err="1" smtClean="0"/>
              <a:t>care</a:t>
            </a:r>
            <a:r>
              <a:rPr lang="nb-NO" sz="1800" dirty="0" smtClean="0"/>
              <a:t> takers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Social</a:t>
            </a:r>
            <a:r>
              <a:rPr lang="nb-NO" sz="1800" dirty="0" smtClean="0"/>
              <a:t> report, </a:t>
            </a:r>
            <a:r>
              <a:rPr lang="nb-NO" sz="1800" dirty="0" err="1" smtClean="0"/>
              <a:t>describtion</a:t>
            </a:r>
            <a:r>
              <a:rPr lang="nb-NO" sz="1800" dirty="0" smtClean="0"/>
              <a:t> om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family</a:t>
            </a:r>
            <a:r>
              <a:rPr lang="nb-NO" sz="1800" dirty="0" smtClean="0"/>
              <a:t>, </a:t>
            </a:r>
            <a:r>
              <a:rPr lang="nb-NO" sz="1800" dirty="0" err="1" smtClean="0"/>
              <a:t>conclusions</a:t>
            </a:r>
            <a:r>
              <a:rPr lang="nb-NO" sz="1800" dirty="0" smtClean="0"/>
              <a:t> and </a:t>
            </a:r>
            <a:r>
              <a:rPr lang="nb-NO" sz="1800" dirty="0" err="1" smtClean="0"/>
              <a:t>recomandations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Assessment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foster families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577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b="1" dirty="0" smtClean="0"/>
              <a:t>30 </a:t>
            </a:r>
            <a:r>
              <a:rPr lang="nb-NO" sz="1800" b="1" dirty="0" err="1" smtClean="0"/>
              <a:t>hours</a:t>
            </a:r>
            <a:r>
              <a:rPr lang="nb-NO" sz="1800" b="1" dirty="0" smtClean="0"/>
              <a:t> – </a:t>
            </a:r>
            <a:r>
              <a:rPr lang="nb-NO" sz="1800" b="1" dirty="0" err="1" smtClean="0"/>
              <a:t>obligatoric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if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the</a:t>
            </a:r>
            <a:r>
              <a:rPr lang="nb-NO" sz="1800" b="1" dirty="0" smtClean="0"/>
              <a:t> </a:t>
            </a:r>
            <a:r>
              <a:rPr lang="nb-NO" sz="1800" b="1" dirty="0" err="1" smtClean="0"/>
              <a:t>care</a:t>
            </a:r>
            <a:r>
              <a:rPr lang="nb-NO" sz="1800" b="1" dirty="0" smtClean="0"/>
              <a:t> takers </a:t>
            </a:r>
            <a:r>
              <a:rPr lang="nb-NO" sz="1800" b="1" dirty="0" err="1" smtClean="0"/>
              <a:t>don´t</a:t>
            </a:r>
            <a:r>
              <a:rPr lang="nb-NO" sz="1800" b="1" dirty="0" smtClean="0"/>
              <a:t> have </a:t>
            </a:r>
            <a:r>
              <a:rPr lang="nb-NO" sz="1800" b="1" dirty="0" err="1" smtClean="0"/>
              <a:t>similar</a:t>
            </a:r>
            <a:r>
              <a:rPr lang="nb-NO" sz="1800" b="1" dirty="0" smtClean="0"/>
              <a:t> training </a:t>
            </a:r>
            <a:r>
              <a:rPr lang="nb-NO" sz="1800" b="1" dirty="0" err="1" smtClean="0"/>
              <a:t>already</a:t>
            </a:r>
            <a:r>
              <a:rPr lang="nb-NO" sz="1800" b="1" dirty="0" smtClean="0"/>
              <a:t>, like PRIDE.</a:t>
            </a:r>
          </a:p>
          <a:p>
            <a:endParaRPr lang="nb-NO" sz="1800" b="1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Information </a:t>
            </a:r>
            <a:r>
              <a:rPr lang="nb-NO" sz="1800" dirty="0" err="1" smtClean="0"/>
              <a:t>about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Lighthouse</a:t>
            </a:r>
            <a:r>
              <a:rPr lang="nb-NO" sz="1800" dirty="0" smtClean="0"/>
              <a:t> </a:t>
            </a:r>
            <a:r>
              <a:rPr lang="nb-NO" sz="1800" dirty="0" err="1" smtClean="0"/>
              <a:t>foundation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Vision</a:t>
            </a:r>
            <a:r>
              <a:rPr lang="nb-NO" sz="1800" dirty="0" smtClean="0"/>
              <a:t> – </a:t>
            </a:r>
            <a:r>
              <a:rPr lang="nb-NO" sz="1800" dirty="0" err="1" smtClean="0"/>
              <a:t>values</a:t>
            </a:r>
            <a:r>
              <a:rPr lang="nb-NO" sz="1800" dirty="0" smtClean="0"/>
              <a:t> – </a:t>
            </a:r>
            <a:r>
              <a:rPr lang="nb-NO" sz="1800" dirty="0" err="1" smtClean="0"/>
              <a:t>humanity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Pedagogical</a:t>
            </a:r>
            <a:r>
              <a:rPr lang="nb-NO" sz="1800" dirty="0" smtClean="0"/>
              <a:t> </a:t>
            </a:r>
            <a:r>
              <a:rPr lang="nb-NO" sz="1800" dirty="0" err="1" smtClean="0"/>
              <a:t>platform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Target </a:t>
            </a:r>
            <a:r>
              <a:rPr lang="nb-NO" sz="1800" dirty="0" err="1" smtClean="0"/>
              <a:t>groups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Methods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COS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COR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PMTO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Network, </a:t>
            </a:r>
            <a:r>
              <a:rPr lang="nb-NO" sz="1800" dirty="0" err="1" smtClean="0"/>
              <a:t>leisure</a:t>
            </a:r>
            <a:r>
              <a:rPr lang="nb-NO" sz="1800" dirty="0" smtClean="0"/>
              <a:t> time, </a:t>
            </a:r>
            <a:r>
              <a:rPr lang="nb-NO" sz="1800" dirty="0" err="1" smtClean="0"/>
              <a:t>friends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training – steady </a:t>
            </a:r>
            <a:r>
              <a:rPr lang="nb-NO" dirty="0" err="1" smtClean="0"/>
              <a:t>course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281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School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Skill </a:t>
            </a:r>
            <a:r>
              <a:rPr lang="nb-NO" sz="1800" dirty="0" err="1" smtClean="0"/>
              <a:t>categories</a:t>
            </a:r>
            <a:r>
              <a:rPr lang="nb-NO" sz="1800" dirty="0" smtClean="0"/>
              <a:t> from PRIDE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Childrens</a:t>
            </a:r>
            <a:r>
              <a:rPr lang="nb-NO" sz="1800" dirty="0" smtClean="0"/>
              <a:t> </a:t>
            </a:r>
            <a:r>
              <a:rPr lang="nb-NO" sz="1800" dirty="0" err="1" smtClean="0"/>
              <a:t>participation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Cooperation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other</a:t>
            </a:r>
            <a:r>
              <a:rPr lang="nb-NO" sz="1800" dirty="0" smtClean="0"/>
              <a:t> </a:t>
            </a:r>
            <a:r>
              <a:rPr lang="nb-NO" sz="1800" dirty="0" err="1" smtClean="0"/>
              <a:t>instances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Communications lines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Video </a:t>
            </a:r>
            <a:r>
              <a:rPr lang="nb-NO" sz="1800" dirty="0" err="1" smtClean="0"/>
              <a:t>illustration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Lectures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Group </a:t>
            </a:r>
            <a:r>
              <a:rPr lang="nb-NO" sz="1800" dirty="0" err="1" smtClean="0"/>
              <a:t>works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Role</a:t>
            </a:r>
            <a:r>
              <a:rPr lang="nb-NO" sz="1800" dirty="0" smtClean="0"/>
              <a:t> play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Basic training – steady </a:t>
            </a:r>
            <a:r>
              <a:rPr lang="nb-NO" dirty="0" err="1" smtClean="0"/>
              <a:t>course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88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Flexibility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Availability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24/</a:t>
            </a:r>
            <a:r>
              <a:rPr lang="nb-NO" sz="1800" dirty="0" smtClean="0"/>
              <a:t>7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Joint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r>
              <a:rPr lang="nb-NO" sz="1800" dirty="0" smtClean="0"/>
              <a:t> takers and </a:t>
            </a:r>
            <a:r>
              <a:rPr lang="nb-NO" sz="1800" dirty="0" err="1" smtClean="0"/>
              <a:t>the</a:t>
            </a:r>
            <a:r>
              <a:rPr lang="nb-NO" sz="1800" dirty="0" smtClean="0"/>
              <a:t> foster </a:t>
            </a:r>
            <a:r>
              <a:rPr lang="nb-NO" sz="1800" dirty="0" err="1" smtClean="0"/>
              <a:t>child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Separate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Contact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foster </a:t>
            </a:r>
            <a:r>
              <a:rPr lang="nb-NO" sz="1800" dirty="0" err="1" smtClean="0"/>
              <a:t>childs</a:t>
            </a:r>
            <a:r>
              <a:rPr lang="nb-NO" sz="1800" dirty="0" smtClean="0"/>
              <a:t> </a:t>
            </a:r>
            <a:r>
              <a:rPr lang="nb-NO" sz="1800" dirty="0" err="1" smtClean="0"/>
              <a:t>biological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Coordinating</a:t>
            </a:r>
            <a:r>
              <a:rPr lang="nb-NO" sz="1800" dirty="0" smtClean="0"/>
              <a:t> all </a:t>
            </a:r>
            <a:r>
              <a:rPr lang="nb-NO" sz="1800" dirty="0" err="1" smtClean="0"/>
              <a:t>measures</a:t>
            </a:r>
            <a:r>
              <a:rPr lang="nb-NO" sz="1800" dirty="0" smtClean="0"/>
              <a:t> an </a:t>
            </a:r>
            <a:r>
              <a:rPr lang="nb-NO" sz="1800" dirty="0" err="1" smtClean="0"/>
              <a:t>efforts</a:t>
            </a:r>
            <a:endParaRPr lang="nb-NO" sz="1800" dirty="0" smtClean="0"/>
          </a:p>
          <a:p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Guidence</a:t>
            </a:r>
            <a:r>
              <a:rPr lang="nb-NO" dirty="0" smtClean="0"/>
              <a:t> – </a:t>
            </a:r>
            <a:r>
              <a:rPr lang="nb-NO" dirty="0" err="1" smtClean="0"/>
              <a:t>consulting</a:t>
            </a:r>
            <a:r>
              <a:rPr lang="nb-NO" dirty="0" smtClean="0"/>
              <a:t> - </a:t>
            </a:r>
            <a:r>
              <a:rPr lang="nb-NO" dirty="0" err="1" smtClean="0"/>
              <a:t>supervision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67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Service </a:t>
            </a:r>
            <a:r>
              <a:rPr lang="nb-NO" sz="1800" dirty="0" err="1" smtClean="0"/>
              <a:t>minded</a:t>
            </a:r>
            <a:r>
              <a:rPr lang="nb-NO" sz="1800" dirty="0" smtClean="0"/>
              <a:t>, </a:t>
            </a:r>
            <a:r>
              <a:rPr lang="nb-NO" sz="1800" dirty="0" err="1" smtClean="0"/>
              <a:t>responsible</a:t>
            </a:r>
            <a:r>
              <a:rPr lang="nb-NO" sz="1800" dirty="0" smtClean="0"/>
              <a:t> for </a:t>
            </a:r>
            <a:r>
              <a:rPr lang="nb-NO" sz="1800" dirty="0" err="1" smtClean="0"/>
              <a:t>protocols</a:t>
            </a:r>
            <a:r>
              <a:rPr lang="nb-NO" sz="1800" dirty="0" smtClean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2</a:t>
            </a:r>
            <a:r>
              <a:rPr lang="nb-NO" sz="1800" dirty="0" smtClean="0"/>
              <a:t>-4 </a:t>
            </a:r>
            <a:r>
              <a:rPr lang="nb-NO" sz="1800" dirty="0" err="1" smtClean="0"/>
              <a:t>annually</a:t>
            </a:r>
            <a:r>
              <a:rPr lang="nb-NO" sz="1800" dirty="0" smtClean="0"/>
              <a:t> reports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2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</a:t>
            </a:r>
            <a:r>
              <a:rPr lang="nb-NO" sz="1800" dirty="0" err="1" smtClean="0"/>
              <a:t>guidences</a:t>
            </a:r>
            <a:r>
              <a:rPr lang="nb-NO" sz="1800" dirty="0" smtClean="0"/>
              <a:t> </a:t>
            </a:r>
            <a:r>
              <a:rPr lang="nb-NO" sz="1800" dirty="0" err="1" smtClean="0"/>
              <a:t>every</a:t>
            </a:r>
            <a:r>
              <a:rPr lang="nb-NO" sz="1800" dirty="0" smtClean="0"/>
              <a:t> </a:t>
            </a:r>
            <a:r>
              <a:rPr lang="nb-NO" sz="1800" dirty="0" err="1" smtClean="0"/>
              <a:t>second</a:t>
            </a:r>
            <a:r>
              <a:rPr lang="nb-NO" sz="1800" dirty="0" smtClean="0"/>
              <a:t> </a:t>
            </a:r>
            <a:r>
              <a:rPr lang="nb-NO" sz="1800" dirty="0" err="1" smtClean="0"/>
              <a:t>week</a:t>
            </a:r>
            <a:r>
              <a:rPr lang="nb-NO" sz="1800" dirty="0" smtClean="0"/>
              <a:t>, more </a:t>
            </a:r>
            <a:r>
              <a:rPr lang="nb-NO" sz="1800" dirty="0" err="1" smtClean="0"/>
              <a:t>often</a:t>
            </a:r>
            <a:r>
              <a:rPr lang="nb-NO" sz="1800" dirty="0" smtClean="0"/>
              <a:t> </a:t>
            </a:r>
            <a:r>
              <a:rPr lang="nb-NO" sz="1800" dirty="0" err="1" smtClean="0"/>
              <a:t>if</a:t>
            </a:r>
            <a:r>
              <a:rPr lang="nb-NO" sz="1800" dirty="0" smtClean="0"/>
              <a:t> </a:t>
            </a:r>
            <a:r>
              <a:rPr lang="nb-NO" sz="1800" dirty="0" err="1" smtClean="0"/>
              <a:t>required</a:t>
            </a:r>
            <a:r>
              <a:rPr lang="nb-NO" sz="1800" dirty="0" smtClean="0"/>
              <a:t>, </a:t>
            </a:r>
            <a:r>
              <a:rPr lang="nb-NO" sz="1800" dirty="0" err="1" smtClean="0"/>
              <a:t>totally</a:t>
            </a:r>
            <a:r>
              <a:rPr lang="nb-NO" sz="1800" dirty="0" smtClean="0"/>
              <a:t> 4 </a:t>
            </a:r>
            <a:r>
              <a:rPr lang="nb-NO" sz="1800" dirty="0" err="1" smtClean="0"/>
              <a:t>hours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4 </a:t>
            </a:r>
            <a:r>
              <a:rPr lang="nb-NO" sz="1800" dirty="0" err="1" smtClean="0"/>
              <a:t>hours</a:t>
            </a:r>
            <a:r>
              <a:rPr lang="nb-NO" sz="1800" dirty="0" smtClean="0"/>
              <a:t> </a:t>
            </a:r>
            <a:r>
              <a:rPr lang="nb-NO" sz="1800" dirty="0" err="1" smtClean="0"/>
              <a:t>group</a:t>
            </a:r>
            <a:r>
              <a:rPr lang="nb-NO" sz="1800" dirty="0" smtClean="0"/>
              <a:t>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a </a:t>
            </a:r>
            <a:r>
              <a:rPr lang="nb-NO" sz="1800" dirty="0" err="1" smtClean="0"/>
              <a:t>month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4 </a:t>
            </a:r>
            <a:r>
              <a:rPr lang="nb-NO" sz="1800" dirty="0" err="1" smtClean="0"/>
              <a:t>annually</a:t>
            </a:r>
            <a:r>
              <a:rPr lang="nb-NO" sz="1800" dirty="0" smtClean="0"/>
              <a:t> </a:t>
            </a:r>
            <a:r>
              <a:rPr lang="nb-NO" sz="1800" dirty="0" err="1" smtClean="0"/>
              <a:t>pedgogical</a:t>
            </a:r>
            <a:r>
              <a:rPr lang="nb-NO" sz="1800" dirty="0" smtClean="0"/>
              <a:t> and </a:t>
            </a:r>
            <a:r>
              <a:rPr lang="nb-NO" sz="1800" dirty="0" err="1" smtClean="0"/>
              <a:t>academic</a:t>
            </a:r>
            <a:r>
              <a:rPr lang="nb-NO" sz="1800" dirty="0" smtClean="0"/>
              <a:t> seminars 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Telephone </a:t>
            </a:r>
            <a:r>
              <a:rPr lang="nb-NO" sz="1800" dirty="0" err="1" smtClean="0"/>
              <a:t>contact</a:t>
            </a:r>
            <a:r>
              <a:rPr lang="nb-NO" sz="1800" dirty="0" smtClean="0"/>
              <a:t> </a:t>
            </a:r>
            <a:r>
              <a:rPr lang="nb-NO" sz="1800" dirty="0" err="1" smtClean="0"/>
              <a:t>regularly</a:t>
            </a:r>
            <a:r>
              <a:rPr lang="nb-NO" sz="1800" dirty="0" smtClean="0"/>
              <a:t>, </a:t>
            </a:r>
            <a:r>
              <a:rPr lang="nb-NO" sz="1800" dirty="0" err="1" smtClean="0"/>
              <a:t>several</a:t>
            </a:r>
            <a:r>
              <a:rPr lang="nb-NO" sz="1800" dirty="0" smtClean="0"/>
              <a:t> times a </a:t>
            </a:r>
            <a:r>
              <a:rPr lang="nb-NO" sz="1800" dirty="0" err="1" smtClean="0"/>
              <a:t>week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Work</a:t>
            </a:r>
            <a:r>
              <a:rPr lang="nb-NO" sz="1800" dirty="0" smtClean="0"/>
              <a:t> </a:t>
            </a:r>
            <a:r>
              <a:rPr lang="nb-NO" sz="1800" dirty="0" err="1" smtClean="0"/>
              <a:t>out</a:t>
            </a:r>
            <a:r>
              <a:rPr lang="nb-NO" sz="1800" dirty="0" smtClean="0"/>
              <a:t> plans in </a:t>
            </a:r>
            <a:r>
              <a:rPr lang="nb-NO" sz="1800" dirty="0" err="1" smtClean="0"/>
              <a:t>cooperation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foster </a:t>
            </a:r>
            <a:r>
              <a:rPr lang="nb-NO" sz="1800" dirty="0" err="1" smtClean="0"/>
              <a:t>family</a:t>
            </a:r>
            <a:r>
              <a:rPr lang="nb-NO" sz="1800" dirty="0" smtClean="0"/>
              <a:t> and </a:t>
            </a:r>
            <a:r>
              <a:rPr lang="nb-NO" sz="1800" dirty="0" err="1" smtClean="0"/>
              <a:t>the</a:t>
            </a:r>
            <a:r>
              <a:rPr lang="nb-NO" sz="1800" dirty="0" smtClean="0"/>
              <a:t> foster </a:t>
            </a:r>
            <a:r>
              <a:rPr lang="nb-NO" sz="1800" dirty="0" err="1" smtClean="0"/>
              <a:t>child</a:t>
            </a:r>
            <a:r>
              <a:rPr lang="nb-NO" sz="1800" dirty="0" smtClean="0"/>
              <a:t>, and </a:t>
            </a:r>
            <a:r>
              <a:rPr lang="nb-NO" sz="1800" dirty="0" err="1" smtClean="0"/>
              <a:t>also</a:t>
            </a:r>
            <a:r>
              <a:rPr lang="nb-NO" sz="1800" dirty="0" smtClean="0"/>
              <a:t> </a:t>
            </a:r>
            <a:r>
              <a:rPr lang="nb-NO" sz="1800" dirty="0" err="1" smtClean="0"/>
              <a:t>according</a:t>
            </a:r>
            <a:r>
              <a:rPr lang="nb-NO" sz="1800" dirty="0" smtClean="0"/>
              <a:t> to </a:t>
            </a:r>
            <a:r>
              <a:rPr lang="nb-NO" sz="1800" dirty="0" err="1" smtClean="0"/>
              <a:t>the</a:t>
            </a:r>
            <a:r>
              <a:rPr lang="nb-NO" sz="1800" dirty="0" smtClean="0"/>
              <a:t> goals </a:t>
            </a:r>
            <a:r>
              <a:rPr lang="nb-NO" sz="1800" dirty="0" smtClean="0"/>
              <a:t>from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 </a:t>
            </a:r>
            <a:r>
              <a:rPr lang="nb-NO" sz="1800" dirty="0" err="1" smtClean="0"/>
              <a:t>protection</a:t>
            </a:r>
            <a:r>
              <a:rPr lang="nb-NO" sz="1800" dirty="0" smtClean="0"/>
              <a:t> services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Security plans</a:t>
            </a:r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Emergency</a:t>
            </a:r>
            <a:r>
              <a:rPr lang="nb-NO" sz="1800" dirty="0" smtClean="0"/>
              <a:t> plans</a:t>
            </a:r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Guidence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831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Psycologist</a:t>
            </a:r>
            <a:r>
              <a:rPr lang="nb-NO" sz="1800" dirty="0" smtClean="0"/>
              <a:t> Trygve Børve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coordinators</a:t>
            </a:r>
            <a:r>
              <a:rPr lang="nb-NO" sz="1800" dirty="0" smtClean="0"/>
              <a:t>  region </a:t>
            </a:r>
            <a:r>
              <a:rPr lang="nb-NO" sz="1800" dirty="0" err="1" smtClean="0"/>
              <a:t>wise</a:t>
            </a:r>
            <a:r>
              <a:rPr lang="nb-NO" sz="1800" dirty="0" smtClean="0"/>
              <a:t>, 6 </a:t>
            </a:r>
            <a:r>
              <a:rPr lang="nb-NO" sz="1800" dirty="0" err="1" smtClean="0"/>
              <a:t>days</a:t>
            </a:r>
            <a:r>
              <a:rPr lang="nb-NO" sz="1800" dirty="0" smtClean="0"/>
              <a:t> a </a:t>
            </a:r>
            <a:r>
              <a:rPr lang="nb-NO" sz="1800" dirty="0" err="1" smtClean="0"/>
              <a:t>year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seminars and training, </a:t>
            </a:r>
            <a:r>
              <a:rPr lang="nb-NO" sz="1800" dirty="0" err="1" smtClean="0"/>
              <a:t>neglects</a:t>
            </a:r>
            <a:r>
              <a:rPr lang="nb-NO" sz="1800" dirty="0" smtClean="0"/>
              <a:t> </a:t>
            </a:r>
            <a:r>
              <a:rPr lang="nb-NO" sz="1800" dirty="0" err="1" smtClean="0"/>
              <a:t>affect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development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brain</a:t>
            </a:r>
            <a:endParaRPr lang="nb-NO" sz="1800" dirty="0"/>
          </a:p>
          <a:p>
            <a:r>
              <a:rPr lang="nb-NO" sz="1800" dirty="0" smtClean="0"/>
              <a:t>    - </a:t>
            </a:r>
            <a:r>
              <a:rPr lang="nb-NO" sz="1800" dirty="0" err="1" smtClean="0"/>
              <a:t>guiding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teachers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information</a:t>
            </a:r>
            <a:r>
              <a:rPr lang="nb-NO" sz="1800" dirty="0" smtClean="0"/>
              <a:t> to </a:t>
            </a:r>
            <a:r>
              <a:rPr lang="nb-NO" sz="1800" dirty="0" err="1" smtClean="0"/>
              <a:t>schools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seminars and training for </a:t>
            </a:r>
            <a:r>
              <a:rPr lang="nb-NO" sz="1800" dirty="0" err="1" smtClean="0"/>
              <a:t>schools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information</a:t>
            </a:r>
            <a:r>
              <a:rPr lang="nb-NO" sz="1800" dirty="0" smtClean="0"/>
              <a:t> video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seminar for all </a:t>
            </a:r>
            <a:r>
              <a:rPr lang="nb-NO" sz="1800" dirty="0" err="1" smtClean="0"/>
              <a:t>employees</a:t>
            </a:r>
            <a:r>
              <a:rPr lang="nb-NO" sz="1800" dirty="0"/>
              <a:t> </a:t>
            </a:r>
            <a:r>
              <a:rPr lang="nb-NO" sz="1800" dirty="0" smtClean="0"/>
              <a:t>2 </a:t>
            </a:r>
            <a:r>
              <a:rPr lang="nb-NO" sz="1800" dirty="0" err="1" smtClean="0"/>
              <a:t>days</a:t>
            </a:r>
            <a:r>
              <a:rPr lang="nb-NO" sz="1800" dirty="0" smtClean="0"/>
              <a:t> a </a:t>
            </a:r>
            <a:r>
              <a:rPr lang="nb-NO" sz="1800" dirty="0" err="1" smtClean="0"/>
              <a:t>year</a:t>
            </a:r>
            <a:r>
              <a:rPr lang="nb-NO" sz="1800" dirty="0" smtClean="0"/>
              <a:t>, </a:t>
            </a:r>
            <a:r>
              <a:rPr lang="nb-NO" sz="1800" dirty="0" err="1" smtClean="0"/>
              <a:t>focus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values</a:t>
            </a:r>
            <a:r>
              <a:rPr lang="nb-NO" sz="1800" dirty="0" smtClean="0"/>
              <a:t> and </a:t>
            </a:r>
            <a:r>
              <a:rPr lang="nb-NO" sz="1800" dirty="0" err="1" smtClean="0"/>
              <a:t>organization</a:t>
            </a:r>
            <a:r>
              <a:rPr lang="nb-NO" sz="1800" dirty="0" smtClean="0"/>
              <a:t>    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err="1" smtClean="0"/>
              <a:t>culture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to foster families in </a:t>
            </a:r>
            <a:r>
              <a:rPr lang="nb-NO" sz="1800" dirty="0" err="1" smtClean="0"/>
              <a:t>special</a:t>
            </a:r>
            <a:r>
              <a:rPr lang="nb-NO" sz="1800" dirty="0" smtClean="0"/>
              <a:t> cases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school</a:t>
            </a:r>
            <a:r>
              <a:rPr lang="nb-NO" sz="1800" dirty="0" smtClean="0"/>
              <a:t> </a:t>
            </a:r>
            <a:r>
              <a:rPr lang="nb-NO" sz="1800" dirty="0" err="1" smtClean="0"/>
              <a:t>model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health</a:t>
            </a:r>
            <a:r>
              <a:rPr lang="nb-NO" sz="1800" dirty="0" smtClean="0"/>
              <a:t> </a:t>
            </a:r>
            <a:r>
              <a:rPr lang="nb-NO" sz="1800" dirty="0" err="1" smtClean="0"/>
              <a:t>model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 smtClean="0"/>
              <a:t>guidence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80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Sexologist</a:t>
            </a:r>
            <a:r>
              <a:rPr lang="nb-NO" sz="1800" dirty="0" smtClean="0"/>
              <a:t> Thomas Winther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sexual</a:t>
            </a:r>
            <a:r>
              <a:rPr lang="nb-NO" sz="1800" dirty="0" smtClean="0"/>
              <a:t> </a:t>
            </a:r>
            <a:r>
              <a:rPr lang="nb-NO" sz="1800" dirty="0" err="1" smtClean="0"/>
              <a:t>abuse</a:t>
            </a:r>
            <a:r>
              <a:rPr lang="nb-NO" sz="1800" dirty="0" smtClean="0"/>
              <a:t> </a:t>
            </a:r>
            <a:r>
              <a:rPr lang="nb-NO" sz="1800" dirty="0" err="1" smtClean="0"/>
              <a:t>expert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to foster families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guidence</a:t>
            </a:r>
            <a:r>
              <a:rPr lang="nb-NO" sz="1800" dirty="0" smtClean="0"/>
              <a:t> to </a:t>
            </a:r>
            <a:r>
              <a:rPr lang="nb-NO" sz="1800" dirty="0" err="1" smtClean="0"/>
              <a:t>coordinators</a:t>
            </a:r>
            <a:endParaRPr lang="nb-NO" sz="1800" dirty="0" smtClean="0"/>
          </a:p>
          <a:p>
            <a:r>
              <a:rPr lang="nb-NO" sz="1800" dirty="0"/>
              <a:t> </a:t>
            </a:r>
            <a:r>
              <a:rPr lang="nb-NO" sz="1800" dirty="0" smtClean="0"/>
              <a:t>   - seminars and training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- </a:t>
            </a:r>
            <a:r>
              <a:rPr lang="nb-NO" sz="1800" dirty="0" err="1" smtClean="0"/>
              <a:t>project</a:t>
            </a:r>
            <a:r>
              <a:rPr lang="nb-NO" sz="1800" dirty="0" smtClean="0"/>
              <a:t> partner, 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consept</a:t>
            </a:r>
            <a:r>
              <a:rPr lang="nb-NO" sz="1800" dirty="0" smtClean="0"/>
              <a:t> for </a:t>
            </a:r>
            <a:r>
              <a:rPr lang="nb-NO" sz="1800" dirty="0" err="1" smtClean="0"/>
              <a:t>working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lesbian</a:t>
            </a:r>
            <a:r>
              <a:rPr lang="nb-NO" sz="1800" dirty="0" smtClean="0"/>
              <a:t>, </a:t>
            </a:r>
            <a:r>
              <a:rPr lang="nb-NO" sz="1800" dirty="0" err="1" smtClean="0"/>
              <a:t>gay</a:t>
            </a:r>
            <a:r>
              <a:rPr lang="nb-NO" sz="1800" dirty="0" smtClean="0"/>
              <a:t>, </a:t>
            </a:r>
            <a:r>
              <a:rPr lang="nb-NO" sz="1800" dirty="0" err="1" smtClean="0"/>
              <a:t>bisexual</a:t>
            </a:r>
            <a:r>
              <a:rPr lang="nb-NO" sz="1800" dirty="0" smtClean="0"/>
              <a:t> and </a:t>
            </a:r>
          </a:p>
          <a:p>
            <a:r>
              <a:rPr lang="nb-NO" sz="1800" dirty="0"/>
              <a:t> </a:t>
            </a:r>
            <a:r>
              <a:rPr lang="nb-NO" sz="1800" dirty="0" smtClean="0"/>
              <a:t>     </a:t>
            </a:r>
            <a:r>
              <a:rPr lang="nb-NO" sz="1800" dirty="0" err="1" smtClean="0"/>
              <a:t>transgender</a:t>
            </a:r>
            <a:r>
              <a:rPr lang="nb-NO" sz="1800" dirty="0" smtClean="0"/>
              <a:t> </a:t>
            </a:r>
            <a:r>
              <a:rPr lang="nb-NO" sz="1800" dirty="0" err="1" smtClean="0"/>
              <a:t>yound</a:t>
            </a:r>
            <a:r>
              <a:rPr lang="nb-NO" sz="1800" dirty="0" smtClean="0"/>
              <a:t> </a:t>
            </a:r>
            <a:r>
              <a:rPr lang="nb-NO" sz="1800" dirty="0" err="1" smtClean="0"/>
              <a:t>people</a:t>
            </a:r>
            <a:r>
              <a:rPr lang="nb-NO" sz="1800" dirty="0" smtClean="0"/>
              <a:t> in foster </a:t>
            </a:r>
            <a:r>
              <a:rPr lang="nb-NO" sz="1800" dirty="0" err="1" smtClean="0"/>
              <a:t>care</a:t>
            </a:r>
            <a:r>
              <a:rPr lang="nb-NO" sz="1800" dirty="0" smtClean="0"/>
              <a:t> and </a:t>
            </a:r>
            <a:r>
              <a:rPr lang="nb-NO" sz="1800" dirty="0" err="1" smtClean="0"/>
              <a:t>residental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External</a:t>
            </a:r>
            <a:r>
              <a:rPr lang="nb-NO" dirty="0" smtClean="0"/>
              <a:t>  </a:t>
            </a:r>
            <a:r>
              <a:rPr lang="nb-NO" dirty="0" err="1" smtClean="0"/>
              <a:t>guidence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999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For </a:t>
            </a:r>
            <a:r>
              <a:rPr lang="nb-NO" sz="1800" dirty="0" err="1" smtClean="0"/>
              <a:t>coordinators</a:t>
            </a:r>
            <a:r>
              <a:rPr lang="nb-NO" sz="1800" dirty="0" smtClean="0"/>
              <a:t>,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role</a:t>
            </a:r>
            <a:r>
              <a:rPr lang="nb-NO" sz="1800" dirty="0" smtClean="0"/>
              <a:t> and </a:t>
            </a:r>
            <a:r>
              <a:rPr lang="nb-NO" sz="1800" dirty="0" err="1" smtClean="0"/>
              <a:t>challenges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COR, in an </a:t>
            </a:r>
            <a:r>
              <a:rPr lang="nb-NO" sz="1800" dirty="0" err="1" smtClean="0"/>
              <a:t>implementation</a:t>
            </a:r>
            <a:r>
              <a:rPr lang="nb-NO" sz="1800" dirty="0" smtClean="0"/>
              <a:t> </a:t>
            </a:r>
            <a:r>
              <a:rPr lang="nb-NO" sz="1800" dirty="0" err="1" smtClean="0"/>
              <a:t>phase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/>
              <a:t>g</a:t>
            </a:r>
            <a:r>
              <a:rPr lang="nb-NO" dirty="0" err="1" smtClean="0"/>
              <a:t>uidence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327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Extra</a:t>
            </a:r>
            <a:r>
              <a:rPr lang="nb-NO" sz="1800" dirty="0" smtClean="0"/>
              <a:t> </a:t>
            </a:r>
            <a:r>
              <a:rPr lang="nb-NO" sz="1800" dirty="0" err="1" smtClean="0"/>
              <a:t>effort</a:t>
            </a:r>
            <a:r>
              <a:rPr lang="nb-NO" sz="1800" dirty="0" smtClean="0"/>
              <a:t>, </a:t>
            </a:r>
            <a:r>
              <a:rPr lang="nb-NO" sz="1800" dirty="0" err="1" smtClean="0"/>
              <a:t>additional</a:t>
            </a:r>
            <a:r>
              <a:rPr lang="nb-NO" sz="1800" dirty="0" smtClean="0"/>
              <a:t> support and </a:t>
            </a:r>
            <a:r>
              <a:rPr lang="nb-NO" sz="1800" dirty="0" err="1" smtClean="0"/>
              <a:t>guidence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Be </a:t>
            </a:r>
            <a:r>
              <a:rPr lang="nb-NO" sz="1800" dirty="0" err="1" smtClean="0"/>
              <a:t>creative</a:t>
            </a:r>
            <a:r>
              <a:rPr lang="nb-NO" sz="1800" dirty="0" smtClean="0"/>
              <a:t> and </a:t>
            </a:r>
            <a:r>
              <a:rPr lang="nb-NO" sz="1800" dirty="0" err="1" smtClean="0"/>
              <a:t>try</a:t>
            </a:r>
            <a:r>
              <a:rPr lang="nb-NO" sz="1800" dirty="0" smtClean="0"/>
              <a:t> </a:t>
            </a:r>
            <a:r>
              <a:rPr lang="nb-NO" sz="1800" dirty="0" err="1" smtClean="0"/>
              <a:t>new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2 breakdowns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totally</a:t>
            </a:r>
            <a:r>
              <a:rPr lang="nb-NO" sz="1800" dirty="0" smtClean="0"/>
              <a:t> 475 </a:t>
            </a:r>
            <a:r>
              <a:rPr lang="nb-NO" sz="1800" smtClean="0"/>
              <a:t>children</a:t>
            </a:r>
            <a:endParaRPr lang="nb-NO" sz="180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Preventing</a:t>
            </a:r>
            <a:r>
              <a:rPr lang="nb-NO" dirty="0" smtClean="0"/>
              <a:t> breakdowns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953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Bilfinger Silber 4_3">
  <a:themeElements>
    <a:clrScheme name="Bilfinger HSG">
      <a:dk1>
        <a:srgbClr val="000000"/>
      </a:dk1>
      <a:lt1>
        <a:srgbClr val="FFFFFF"/>
      </a:lt1>
      <a:dk2>
        <a:srgbClr val="5E5C60"/>
      </a:dk2>
      <a:lt2>
        <a:srgbClr val="8E8D8F"/>
      </a:lt2>
      <a:accent1>
        <a:srgbClr val="008AD9"/>
      </a:accent1>
      <a:accent2>
        <a:srgbClr val="C9D200"/>
      </a:accent2>
      <a:accent3>
        <a:srgbClr val="EE8D00"/>
      </a:accent3>
      <a:accent4>
        <a:srgbClr val="FFE400"/>
      </a:accent4>
      <a:accent5>
        <a:srgbClr val="B10024"/>
      </a:accent5>
      <a:accent6>
        <a:srgbClr val="204333"/>
      </a:accent6>
      <a:hlink>
        <a:srgbClr val="000000"/>
      </a:hlink>
      <a:folHlink>
        <a:srgbClr val="000000"/>
      </a:folHlink>
    </a:clrScheme>
    <a:fontScheme name="Bilfinger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9525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1400" dirty="0" smtClean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gray">
        <a:noFill/>
        <a:ln w="9525">
          <a:solidFill>
            <a:schemeClr val="accent1"/>
          </a:solidFill>
        </a:ln>
      </a:spPr>
      <a:bodyPr wrap="square" lIns="72000" tIns="36000" rIns="36000" bIns="36000" rtlCol="0">
        <a:noAutofit/>
      </a:bodyPr>
      <a:lstStyle>
        <a:defPPr marL="180000" indent="-180000">
          <a:lnSpc>
            <a:spcPct val="120000"/>
          </a:lnSpc>
          <a:spcBef>
            <a:spcPts val="300"/>
          </a:spcBef>
          <a:buClr>
            <a:schemeClr val="accent1"/>
          </a:buClr>
          <a:buFont typeface="Wingdings" pitchFamily="2" charset="2"/>
          <a:buChar char="§"/>
          <a:defRPr sz="12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1233</TotalTime>
  <Words>1026</Words>
  <Application>Microsoft Macintosh PowerPoint</Application>
  <PresentationFormat>Tilpasset</PresentationFormat>
  <Paragraphs>237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5" baseType="lpstr">
      <vt:lpstr>1_Bilfinger Silber 4_3</vt:lpstr>
      <vt:lpstr>The Norwegian Lighthouse Foundation </vt:lpstr>
      <vt:lpstr>Stiftelsen Fyrlykta</vt:lpstr>
      <vt:lpstr>The Norwegian foundation, Stiftelsen Fyrlykta and Europe</vt:lpstr>
      <vt:lpstr>Values </vt:lpstr>
      <vt:lpstr>Recruiting</vt:lpstr>
      <vt:lpstr>Recruitment</vt:lpstr>
      <vt:lpstr>Quality</vt:lpstr>
      <vt:lpstr>Pedagogical platform</vt:lpstr>
      <vt:lpstr>Competence </vt:lpstr>
      <vt:lpstr>Competence</vt:lpstr>
      <vt:lpstr>Professional foster families</vt:lpstr>
      <vt:lpstr>Professional foster famlies</vt:lpstr>
      <vt:lpstr>Services</vt:lpstr>
      <vt:lpstr>Projects</vt:lpstr>
      <vt:lpstr>Assessment of foster families, </vt:lpstr>
      <vt:lpstr>Assessment of foster families</vt:lpstr>
      <vt:lpstr>Basic training – steady course</vt:lpstr>
      <vt:lpstr>Basic training – steady course</vt:lpstr>
      <vt:lpstr>Guidence – consulting - supervision</vt:lpstr>
      <vt:lpstr>Guidence</vt:lpstr>
      <vt:lpstr>External guidence</vt:lpstr>
      <vt:lpstr>External  guidence</vt:lpstr>
      <vt:lpstr>External guidence</vt:lpstr>
      <vt:lpstr>Preventing breakdowns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Schmidt, Tanja</dc:creator>
  <cp:lastModifiedBy>Kjell Hauge</cp:lastModifiedBy>
  <cp:revision>725</cp:revision>
  <cp:lastPrinted>2015-10-01T09:02:38Z</cp:lastPrinted>
  <dcterms:created xsi:type="dcterms:W3CDTF">2013-05-17T09:09:19Z</dcterms:created>
  <dcterms:modified xsi:type="dcterms:W3CDTF">2015-10-20T12:12:18Z</dcterms:modified>
</cp:coreProperties>
</file>