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7" r:id="rId2"/>
    <p:sldId id="329" r:id="rId3"/>
    <p:sldId id="337" r:id="rId4"/>
    <p:sldId id="328" r:id="rId5"/>
    <p:sldId id="338" r:id="rId6"/>
    <p:sldId id="332" r:id="rId7"/>
    <p:sldId id="341" r:id="rId8"/>
    <p:sldId id="319" r:id="rId9"/>
    <p:sldId id="305" r:id="rId10"/>
    <p:sldId id="304" r:id="rId11"/>
    <p:sldId id="321" r:id="rId12"/>
    <p:sldId id="339" r:id="rId13"/>
    <p:sldId id="336" r:id="rId14"/>
    <p:sldId id="340" r:id="rId15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rijandas Sliupas" initials="AS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DDF"/>
    <a:srgbClr val="B2B2B2"/>
    <a:srgbClr val="366EEA"/>
    <a:srgbClr val="58585A"/>
    <a:srgbClr val="000000"/>
    <a:srgbClr val="00A0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59" autoAdjust="0"/>
    <p:restoredTop sz="80686" autoAdjust="0"/>
  </p:normalViewPr>
  <p:slideViewPr>
    <p:cSldViewPr>
      <p:cViewPr>
        <p:scale>
          <a:sx n="80" d="100"/>
          <a:sy n="80" d="100"/>
        </p:scale>
        <p:origin x="-904" y="-2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1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handoutMaster" Target="handoutMasters/handoutMaster1.xml"/><Relationship Id="rId18" Type="http://schemas.openxmlformats.org/officeDocument/2006/relationships/printerSettings" Target="printerSettings/printerSettings1.bin"/><Relationship Id="rId1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A22E4-6CEA-4CBB-AB7B-B866D955F346}" type="datetimeFigureOut">
              <a:rPr lang="lt-LT" smtClean="0"/>
              <a:t>14-11-26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83A448-2E29-454C-8EED-6F42D7496334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276954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B6A3E6-52B9-4274-846C-91D133FDAEA9}" type="datetimeFigureOut">
              <a:rPr lang="lt-LT" smtClean="0"/>
              <a:t>14-11-26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2553DB-EF99-4C3A-A1DE-53EE75ADD96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9667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sz="1200" b="0" dirty="0" smtClean="0">
              <a:solidFill>
                <a:srgbClr val="00A0DC"/>
              </a:solidFill>
            </a:endParaRP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2553DB-EF99-4C3A-A1DE-53EE75ADD968}" type="slidenum">
              <a:rPr lang="lt-LT" smtClean="0"/>
              <a:t>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896476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2553DB-EF99-4C3A-A1DE-53EE75ADD968}" type="slidenum">
              <a:rPr lang="lt-LT" smtClean="0">
                <a:solidFill>
                  <a:prstClr val="black"/>
                </a:solidFill>
              </a:rPr>
              <a:pPr/>
              <a:t>2</a:t>
            </a:fld>
            <a:endParaRPr lang="lt-L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5835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2553DB-EF99-4C3A-A1DE-53EE75ADD968}" type="slidenum">
              <a:rPr lang="lt-LT" smtClean="0">
                <a:solidFill>
                  <a:prstClr val="black"/>
                </a:solidFill>
              </a:rPr>
              <a:pPr/>
              <a:t>3</a:t>
            </a:fld>
            <a:endParaRPr lang="lt-L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5835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2553DB-EF99-4C3A-A1DE-53EE75ADD968}" type="slidenum">
              <a:rPr lang="lt-LT" smtClean="0">
                <a:solidFill>
                  <a:prstClr val="black"/>
                </a:solidFill>
              </a:rPr>
              <a:pPr/>
              <a:t>4</a:t>
            </a:fld>
            <a:endParaRPr lang="lt-L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5835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2553DB-EF99-4C3A-A1DE-53EE75ADD968}" type="slidenum">
              <a:rPr lang="lt-LT" smtClean="0">
                <a:solidFill>
                  <a:prstClr val="black"/>
                </a:solidFill>
              </a:rPr>
              <a:pPr/>
              <a:t>5</a:t>
            </a:fld>
            <a:endParaRPr lang="lt-L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5835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2553DB-EF99-4C3A-A1DE-53EE75ADD968}" type="slidenum">
              <a:rPr lang="lt-LT" smtClean="0">
                <a:solidFill>
                  <a:prstClr val="black"/>
                </a:solidFill>
              </a:rPr>
              <a:pPr/>
              <a:t>6</a:t>
            </a:fld>
            <a:endParaRPr lang="lt-L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5835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lt-LT" sz="500" dirty="0" smtClean="0"/>
          </a:p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2553DB-EF99-4C3A-A1DE-53EE75ADD968}" type="slidenum">
              <a:rPr lang="lt-LT" smtClean="0"/>
              <a:t>7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171298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lang="lt-LT" dirty="0" smtClean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2553DB-EF99-4C3A-A1DE-53EE75ADD968}" type="slidenum">
              <a:rPr lang="lt-LT" smtClean="0"/>
              <a:t>8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154187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2553DB-EF99-4C3A-A1DE-53EE75ADD968}" type="slidenum">
              <a:rPr lang="lt-LT" smtClean="0"/>
              <a:t>9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818570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endParaRPr lang="lt-LT" sz="1400" b="0" dirty="0" smtClean="0">
              <a:solidFill>
                <a:srgbClr val="000000"/>
              </a:solidFill>
            </a:endParaRPr>
          </a:p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2553DB-EF99-4C3A-A1DE-53EE75ADD968}" type="slidenum">
              <a:rPr lang="lt-LT" smtClean="0"/>
              <a:t>10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768821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2553DB-EF99-4C3A-A1DE-53EE75ADD968}" type="slidenum">
              <a:rPr lang="lt-LT" smtClean="0"/>
              <a:t>11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171298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lt-LT" sz="1200" dirty="0" smtClean="0"/>
          </a:p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2553DB-EF99-4C3A-A1DE-53EE75ADD968}" type="slidenum">
              <a:rPr lang="lt-LT" smtClean="0"/>
              <a:t>12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171298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 smtClean="0"/>
          </a:p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2553DB-EF99-4C3A-A1DE-53EE75ADD968}" type="slidenum">
              <a:rPr lang="lt-LT" smtClean="0">
                <a:solidFill>
                  <a:prstClr val="black"/>
                </a:solidFill>
              </a:rPr>
              <a:pPr/>
              <a:t>13</a:t>
            </a:fld>
            <a:endParaRPr lang="lt-L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75835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t-LT" baseline="0" dirty="0" smtClean="0"/>
              <a:t>Dėkoju visiems už skirtą dėmesį.</a:t>
            </a:r>
            <a:endParaRPr lang="lt-LT" dirty="0" smtClean="0"/>
          </a:p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2553DB-EF99-4C3A-A1DE-53EE75ADD968}" type="slidenum">
              <a:rPr lang="lt-LT" smtClean="0"/>
              <a:t>14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415023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lt-LT" smtClean="0"/>
              <a:t>Spustelėkite ruošinio paantraštės stiliui keisti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589B1B-6684-4D0A-BC75-8D2A332A0B2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5462B3-7C02-43C9-A9A2-DCBA75AD07C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37AB26-63A7-421A-A759-2FCC7DC7DA2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525914-4DA6-4B61-9386-B01774F5A0E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A67BF8-1DBC-4A5D-A446-E3C4084FF45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D4E89A-F5BD-41D6-BDE1-6861C68A9B8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30B788-B772-43DD-8303-E76C15C90B0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D358AC-B264-44A6-893D-9D683D486B2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piktogramą, jei norite įtraukti paveikslėlį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Spustelėkite ruošinio teksto stiliams keisti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7C3A90-CC44-4BBA-82AD-658044CB1B7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039DFA-E973-4838-92DA-96145A78494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Spustelėkite, jei norite keisite ruoš. pav. stilių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Spustelėkite ruošinio teksto stiliams keisti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45E7CD-9BF8-4CC2-8383-F7F4D16A17E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Spustelėkite, jei norite keisite ruoš. pav. stilių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Spustelėkite ruošinio teksto stiliams keisti</a:t>
            </a:r>
          </a:p>
          <a:p>
            <a:pPr lvl="1"/>
            <a:r>
              <a:rPr lang="en-US" smtClean="0"/>
              <a:t>Antras lygmuo</a:t>
            </a:r>
          </a:p>
          <a:p>
            <a:pPr lvl="2"/>
            <a:r>
              <a:rPr lang="en-US" smtClean="0"/>
              <a:t>Trečias lygmuo</a:t>
            </a:r>
          </a:p>
          <a:p>
            <a:pPr lvl="3"/>
            <a:r>
              <a:rPr lang="en-US" smtClean="0"/>
              <a:t>Ketvirtas lygmuo</a:t>
            </a:r>
          </a:p>
          <a:p>
            <a:pPr lvl="4"/>
            <a:r>
              <a:rPr lang="en-US" smtClean="0"/>
              <a:t>Penktas lygmuo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E623C10-A652-4AEF-9493-F54967AE3A5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microsoft.com/office/2007/relationships/hdphoto" Target="../media/hdphoto1.wdp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microsoft.com/office/2007/relationships/hdphoto" Target="../media/hdphoto1.wdp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microsoft.com/office/2007/relationships/hdphoto" Target="../media/hdphoto1.wdp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microsoft.com/office/2007/relationships/hdphoto" Target="../media/hdphoto1.wdp"/><Relationship Id="rId5" Type="http://schemas.openxmlformats.org/officeDocument/2006/relationships/image" Target="../media/image2.png"/><Relationship Id="rId6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microsoft.com/office/2007/relationships/hdphoto" Target="../media/hdphoto1.wdp"/><Relationship Id="rId5" Type="http://schemas.openxmlformats.org/officeDocument/2006/relationships/image" Target="../media/image2.pn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microsoft.com/office/2007/relationships/hdphoto" Target="../media/hdphoto1.wdp"/><Relationship Id="rId5" Type="http://schemas.openxmlformats.org/officeDocument/2006/relationships/image" Target="../media/image2.png"/><Relationship Id="rId6" Type="http://schemas.openxmlformats.org/officeDocument/2006/relationships/hyperlink" Target="http://www.ivpk.lt/news/1964/158/Valstybes-informaciniu-technologiju-infrastrukturos-vertinimas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microsoft.com/office/2007/relationships/hdphoto" Target="../media/hdphoto2.wdp"/><Relationship Id="rId5" Type="http://schemas.openxmlformats.org/officeDocument/2006/relationships/image" Target="../media/image2.png"/><Relationship Id="rId6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microsoft.com/office/2007/relationships/hdphoto" Target="../media/hdphoto1.wdp"/><Relationship Id="rId5" Type="http://schemas.openxmlformats.org/officeDocument/2006/relationships/image" Target="../media/image2.png"/><Relationship Id="rId6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microsoft.com/office/2007/relationships/hdphoto" Target="../media/hdphoto1.wdp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microsoft.com/office/2007/relationships/hdphoto" Target="../media/hdphoto2.wdp"/><Relationship Id="rId5" Type="http://schemas.openxmlformats.org/officeDocument/2006/relationships/image" Target="../media/image2.png"/><Relationship Id="rId6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microsoft.com/office/2007/relationships/hdphoto" Target="../media/hdphoto2.wdp"/><Relationship Id="rId5" Type="http://schemas.openxmlformats.org/officeDocument/2006/relationships/image" Target="../media/image2.png"/><Relationship Id="rId6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microsoft.com/office/2007/relationships/hdphoto" Target="../media/hdphoto2.wdp"/><Relationship Id="rId5" Type="http://schemas.openxmlformats.org/officeDocument/2006/relationships/image" Target="../media/image2.png"/><Relationship Id="rId6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microsoft.com/office/2007/relationships/hdphoto" Target="../media/hdphoto2.wdp"/><Relationship Id="rId5" Type="http://schemas.openxmlformats.org/officeDocument/2006/relationships/image" Target="../media/image2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microsoft.com/office/2007/relationships/hdphoto" Target="../media/hdphoto2.wdp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4624"/>
            <a:ext cx="9143999" cy="68135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  <p:sp>
        <p:nvSpPr>
          <p:cNvPr id="3076" name="Rectangle 4"/>
          <p:cNvSpPr>
            <a:spLocks noGrp="1" noChangeArrowheads="1"/>
          </p:cNvSpPr>
          <p:nvPr>
            <p:ph type="title"/>
          </p:nvPr>
        </p:nvSpPr>
        <p:spPr>
          <a:xfrm>
            <a:off x="1" y="2551299"/>
            <a:ext cx="9144000" cy="1800200"/>
          </a:xfrm>
          <a:solidFill>
            <a:schemeClr val="bg1"/>
          </a:solidFill>
        </p:spPr>
        <p:txBody>
          <a:bodyPr/>
          <a:lstStyle/>
          <a:p>
            <a:r>
              <a:rPr lang="lt-LT" altLang="lt-LT" sz="3200" b="1" dirty="0" smtClean="0">
                <a:solidFill>
                  <a:srgbClr val="009DDF"/>
                </a:solidFill>
              </a:rPr>
              <a:t>VALSTYBĖS INFORMACINIŲ IŠTEKLIŲ INFRASTRUKTŪROS VALDYMAS </a:t>
            </a:r>
            <a:br>
              <a:rPr lang="lt-LT" altLang="lt-LT" sz="3200" b="1" dirty="0" smtClean="0">
                <a:solidFill>
                  <a:srgbClr val="009DDF"/>
                </a:solidFill>
              </a:rPr>
            </a:br>
            <a:r>
              <a:rPr lang="lt-LT" altLang="lt-LT" sz="3200" b="1" dirty="0" smtClean="0">
                <a:solidFill>
                  <a:srgbClr val="009DDF"/>
                </a:solidFill>
              </a:rPr>
              <a:t>LIETUVOJE</a:t>
            </a:r>
            <a:endParaRPr lang="en-US" sz="3200" b="1" dirty="0">
              <a:solidFill>
                <a:srgbClr val="009DDF"/>
              </a:solidFill>
            </a:endParaRP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3851920" y="6372846"/>
            <a:ext cx="1008063" cy="2079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lt-LT" sz="1200" dirty="0" smtClean="0">
                <a:solidFill>
                  <a:schemeClr val="accent2">
                    <a:lumMod val="50000"/>
                  </a:schemeClr>
                </a:solidFill>
              </a:rPr>
              <a:t>2014-1</a:t>
            </a:r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1</a:t>
            </a:r>
            <a:r>
              <a:rPr lang="lt-LT" sz="1200" dirty="0" smtClean="0">
                <a:solidFill>
                  <a:schemeClr val="accent2">
                    <a:lumMod val="50000"/>
                  </a:schemeClr>
                </a:solidFill>
              </a:rPr>
              <a:t>-</a:t>
            </a:r>
            <a:r>
              <a:rPr lang="en-US" sz="1200" dirty="0" smtClean="0">
                <a:solidFill>
                  <a:schemeClr val="accent2">
                    <a:lumMod val="50000"/>
                  </a:schemeClr>
                </a:solidFill>
              </a:rPr>
              <a:t>27</a:t>
            </a:r>
            <a:endParaRPr lang="en-US" sz="12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082" name="Picture 10" descr="RE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5517232"/>
            <a:ext cx="2370235" cy="1077218"/>
          </a:xfrm>
          <a:prstGeom prst="rect">
            <a:avLst/>
          </a:prstGeom>
          <a:noFill/>
        </p:spPr>
      </p:pic>
      <p:sp>
        <p:nvSpPr>
          <p:cNvPr id="3086" name="Line 14"/>
          <p:cNvSpPr>
            <a:spLocks noChangeShapeType="1"/>
          </p:cNvSpPr>
          <p:nvPr/>
        </p:nvSpPr>
        <p:spPr bwMode="auto">
          <a:xfrm>
            <a:off x="0" y="44450"/>
            <a:ext cx="9144000" cy="0"/>
          </a:xfrm>
          <a:prstGeom prst="line">
            <a:avLst/>
          </a:prstGeom>
          <a:noFill/>
          <a:ln w="127000">
            <a:solidFill>
              <a:srgbClr val="00A0DC"/>
            </a:solidFill>
            <a:round/>
            <a:headEnd/>
            <a:tailEnd/>
          </a:ln>
          <a:effectLst/>
        </p:spPr>
        <p:txBody>
          <a:bodyPr/>
          <a:lstStyle/>
          <a:p>
            <a:endParaRPr lang="lt-LT"/>
          </a:p>
        </p:txBody>
      </p:sp>
      <p:sp>
        <p:nvSpPr>
          <p:cNvPr id="4" name="TextBox 3"/>
          <p:cNvSpPr txBox="1"/>
          <p:nvPr/>
        </p:nvSpPr>
        <p:spPr>
          <a:xfrm>
            <a:off x="5364088" y="5503591"/>
            <a:ext cx="34874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600" dirty="0">
                <a:solidFill>
                  <a:srgbClr val="009DDF"/>
                </a:solidFill>
              </a:rPr>
              <a:t>Informacinės visuomenės politikos departamento </a:t>
            </a:r>
          </a:p>
          <a:p>
            <a:r>
              <a:rPr lang="lt-LT" sz="1600" dirty="0">
                <a:solidFill>
                  <a:srgbClr val="009DDF"/>
                </a:solidFill>
              </a:rPr>
              <a:t>direktoriaus pavaduotoja</a:t>
            </a:r>
          </a:p>
          <a:p>
            <a:r>
              <a:rPr lang="lt-LT" sz="1600" dirty="0">
                <a:solidFill>
                  <a:srgbClr val="009DDF"/>
                </a:solidFill>
              </a:rPr>
              <a:t>Kristina Semėnė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4451"/>
            <a:ext cx="9143999" cy="681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476672"/>
            <a:ext cx="8712968" cy="5256584"/>
          </a:xfrm>
        </p:spPr>
        <p:txBody>
          <a:bodyPr/>
          <a:lstStyle/>
          <a:p>
            <a:pPr>
              <a:buNone/>
            </a:pPr>
            <a:endParaRPr lang="lt-LT" sz="1800" dirty="0" smtClean="0">
              <a:solidFill>
                <a:srgbClr val="58585A"/>
              </a:solidFill>
            </a:endParaRPr>
          </a:p>
          <a:p>
            <a:pPr>
              <a:buNone/>
            </a:pPr>
            <a:r>
              <a:rPr lang="lt-LT" sz="1800" dirty="0" smtClean="0">
                <a:solidFill>
                  <a:srgbClr val="58585A"/>
                </a:solidFill>
              </a:rPr>
              <a:t> </a:t>
            </a:r>
            <a:endParaRPr lang="en-US" sz="2000" kern="1200" dirty="0">
              <a:latin typeface="Arial" charset="0"/>
            </a:endParaRPr>
          </a:p>
        </p:txBody>
      </p:sp>
      <p:pic>
        <p:nvPicPr>
          <p:cNvPr id="10256" name="Picture 16" descr="RE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750" y="6021388"/>
            <a:ext cx="1584325" cy="569912"/>
          </a:xfrm>
          <a:prstGeom prst="rect">
            <a:avLst/>
          </a:prstGeom>
          <a:noFill/>
        </p:spPr>
      </p:pic>
      <p:sp>
        <p:nvSpPr>
          <p:cNvPr id="10258" name="Line 18"/>
          <p:cNvSpPr>
            <a:spLocks noChangeShapeType="1"/>
          </p:cNvSpPr>
          <p:nvPr/>
        </p:nvSpPr>
        <p:spPr bwMode="auto">
          <a:xfrm>
            <a:off x="0" y="44450"/>
            <a:ext cx="9144000" cy="0"/>
          </a:xfrm>
          <a:prstGeom prst="line">
            <a:avLst/>
          </a:prstGeom>
          <a:noFill/>
          <a:ln w="127000">
            <a:solidFill>
              <a:srgbClr val="00A0DC"/>
            </a:solidFill>
            <a:round/>
            <a:headEnd/>
            <a:tailEnd/>
          </a:ln>
          <a:effectLst/>
        </p:spPr>
        <p:txBody>
          <a:bodyPr/>
          <a:lstStyle/>
          <a:p>
            <a:endParaRPr lang="lt-LT">
              <a:solidFill>
                <a:srgbClr val="000000"/>
              </a:solidFill>
            </a:endParaRPr>
          </a:p>
        </p:txBody>
      </p:sp>
      <p:sp>
        <p:nvSpPr>
          <p:cNvPr id="2" name="Skaidrės numerio vietos rezervavimo ženklas 1"/>
          <p:cNvSpPr>
            <a:spLocks noGrp="1"/>
          </p:cNvSpPr>
          <p:nvPr>
            <p:ph type="sldNum" sz="quarter" idx="12"/>
          </p:nvPr>
        </p:nvSpPr>
        <p:spPr>
          <a:xfrm>
            <a:off x="8388424" y="6245225"/>
            <a:ext cx="298376" cy="476250"/>
          </a:xfrm>
        </p:spPr>
        <p:txBody>
          <a:bodyPr/>
          <a:lstStyle/>
          <a:p>
            <a:fld id="{2E5462B3-7C02-43C9-A9A2-DCBA75AD07C3}" type="slidenum">
              <a:rPr lang="en-US" smtClean="0">
                <a:solidFill>
                  <a:srgbClr val="000000"/>
                </a:solidFill>
              </a:rPr>
              <a:pPr/>
              <a:t>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411760" y="6021388"/>
            <a:ext cx="6192688" cy="432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</a:pPr>
            <a:r>
              <a:rPr lang="lt-LT" sz="1600" dirty="0">
                <a:solidFill>
                  <a:schemeClr val="accent2">
                    <a:lumMod val="50000"/>
                  </a:schemeClr>
                </a:solidFill>
              </a:rPr>
              <a:t>Valstybės informacinių išteklių infrastruktūros valdymas Lietuvoje</a:t>
            </a:r>
          </a:p>
        </p:txBody>
      </p:sp>
      <p:sp>
        <p:nvSpPr>
          <p:cNvPr id="8" name="Line 16"/>
          <p:cNvSpPr>
            <a:spLocks noChangeShapeType="1"/>
          </p:cNvSpPr>
          <p:nvPr/>
        </p:nvSpPr>
        <p:spPr bwMode="auto">
          <a:xfrm>
            <a:off x="323850" y="5805488"/>
            <a:ext cx="8426450" cy="0"/>
          </a:xfrm>
          <a:prstGeom prst="line">
            <a:avLst/>
          </a:prstGeom>
          <a:noFill/>
          <a:ln w="12700">
            <a:solidFill>
              <a:srgbClr val="00A0DC"/>
            </a:solidFill>
            <a:round/>
            <a:headEnd/>
            <a:tailEnd/>
          </a:ln>
          <a:effectLst/>
        </p:spPr>
        <p:txBody>
          <a:bodyPr/>
          <a:lstStyle/>
          <a:p>
            <a:endParaRPr lang="lt-LT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0413" y="2780928"/>
            <a:ext cx="57999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800" b="1" dirty="0" smtClean="0"/>
              <a:t>Lietuvos strateginiai dokumentai</a:t>
            </a:r>
            <a:endParaRPr lang="lt-LT" sz="2800" b="1" dirty="0"/>
          </a:p>
        </p:txBody>
      </p:sp>
      <p:sp>
        <p:nvSpPr>
          <p:cNvPr id="14" name="Stačiakampis 13"/>
          <p:cNvSpPr/>
          <p:nvPr/>
        </p:nvSpPr>
        <p:spPr>
          <a:xfrm>
            <a:off x="2124075" y="980728"/>
            <a:ext cx="6764485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2000" b="1" dirty="0" smtClean="0"/>
              <a:t>EK 2010 </a:t>
            </a:r>
            <a:r>
              <a:rPr lang="lt-LT" sz="2000" b="1" dirty="0"/>
              <a:t>m. kovo 3 d. </a:t>
            </a:r>
            <a:r>
              <a:rPr lang="lt-LT" sz="2000" b="1" dirty="0" smtClean="0"/>
              <a:t>komunikatas „</a:t>
            </a:r>
            <a:r>
              <a:rPr lang="lt-LT" sz="2000" b="1" dirty="0"/>
              <a:t>2020 m. Europa. Pažangaus, tvaraus ir integracinio augimo strategija</a:t>
            </a:r>
            <a:r>
              <a:rPr lang="lt-LT" sz="2000" b="1" dirty="0" smtClean="0"/>
              <a:t>“</a:t>
            </a:r>
          </a:p>
          <a:p>
            <a:endParaRPr lang="lt-LT" sz="2000" b="1" dirty="0" smtClean="0"/>
          </a:p>
          <a:p>
            <a:r>
              <a:rPr lang="lt-LT" sz="2000" b="1" dirty="0" smtClean="0"/>
              <a:t>EK </a:t>
            </a:r>
            <a:r>
              <a:rPr lang="lt-LT" sz="2000" b="1" dirty="0"/>
              <a:t>2010 m. rugpjūčio 26 d. komunikatas „Europos skaitmeninė darbotvarkė“ </a:t>
            </a:r>
          </a:p>
          <a:p>
            <a:endParaRPr lang="lt-LT" dirty="0"/>
          </a:p>
          <a:p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17" name="Rectangle 8"/>
          <p:cNvSpPr/>
          <p:nvPr/>
        </p:nvSpPr>
        <p:spPr>
          <a:xfrm>
            <a:off x="2124075" y="3380798"/>
            <a:ext cx="664849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2000" b="1" dirty="0"/>
              <a:t>2014–2020 metų Nacionalinė pažangos </a:t>
            </a:r>
            <a:r>
              <a:rPr lang="lt-LT" sz="2000" b="1" dirty="0" smtClean="0"/>
              <a:t>programa</a:t>
            </a:r>
          </a:p>
          <a:p>
            <a:endParaRPr lang="lt-LT" sz="2000" b="1" dirty="0" smtClean="0"/>
          </a:p>
          <a:p>
            <a:r>
              <a:rPr lang="lt-LT" sz="2000" b="1" dirty="0" smtClean="0"/>
              <a:t>Informacinės </a:t>
            </a:r>
            <a:r>
              <a:rPr lang="lt-LT" sz="2000" b="1" dirty="0"/>
              <a:t>visuomenės plėtros 2014–2020 metų programa „Lietuvos Respublikos skaitmeninė darbotvarkė</a:t>
            </a:r>
            <a:r>
              <a:rPr lang="lt-LT" sz="2000" b="1" dirty="0" smtClean="0"/>
              <a:t>“</a:t>
            </a:r>
          </a:p>
          <a:p>
            <a:endParaRPr lang="lt-LT" sz="2000" b="1" dirty="0" smtClean="0"/>
          </a:p>
          <a:p>
            <a:r>
              <a:rPr lang="lt-LT" sz="2000" b="1" dirty="0" smtClean="0"/>
              <a:t>2014–2020 </a:t>
            </a:r>
            <a:r>
              <a:rPr lang="lt-LT" sz="2000" b="1" dirty="0"/>
              <a:t>m. ES fondų investicijų veiksmų </a:t>
            </a:r>
            <a:r>
              <a:rPr lang="lt-LT" sz="2000" b="1" dirty="0" smtClean="0"/>
              <a:t>programa</a:t>
            </a:r>
            <a:endParaRPr lang="lt-LT" sz="20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539750" y="344678"/>
            <a:ext cx="47981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800" b="1" dirty="0" smtClean="0"/>
              <a:t>ES strateginiai dokumentai</a:t>
            </a:r>
            <a:endParaRPr lang="lt-LT" sz="2800" b="1" dirty="0"/>
          </a:p>
        </p:txBody>
      </p:sp>
    </p:spTree>
    <p:extLst>
      <p:ext uri="{BB962C8B-B14F-4D97-AF65-F5344CB8AC3E}">
        <p14:creationId xmlns:p14="http://schemas.microsoft.com/office/powerpoint/2010/main" val="2071004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450"/>
            <a:ext cx="9144000" cy="681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476672"/>
            <a:ext cx="8712968" cy="5256584"/>
          </a:xfrm>
        </p:spPr>
        <p:txBody>
          <a:bodyPr/>
          <a:lstStyle/>
          <a:p>
            <a:pPr>
              <a:buNone/>
            </a:pPr>
            <a:endParaRPr lang="lt-LT" sz="1800" dirty="0" smtClean="0">
              <a:solidFill>
                <a:srgbClr val="58585A"/>
              </a:solidFill>
            </a:endParaRPr>
          </a:p>
          <a:p>
            <a:pPr>
              <a:buNone/>
            </a:pPr>
            <a:r>
              <a:rPr lang="lt-LT" sz="1800" dirty="0" smtClean="0">
                <a:solidFill>
                  <a:srgbClr val="58585A"/>
                </a:solidFill>
              </a:rPr>
              <a:t> </a:t>
            </a:r>
            <a:endParaRPr lang="en-US" sz="2000" kern="1200" dirty="0">
              <a:latin typeface="Arial" charset="0"/>
            </a:endParaRPr>
          </a:p>
        </p:txBody>
      </p:sp>
      <p:pic>
        <p:nvPicPr>
          <p:cNvPr id="10256" name="Picture 16" descr="RE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750" y="6021388"/>
            <a:ext cx="1584325" cy="569912"/>
          </a:xfrm>
          <a:prstGeom prst="rect">
            <a:avLst/>
          </a:prstGeom>
          <a:noFill/>
        </p:spPr>
      </p:pic>
      <p:sp>
        <p:nvSpPr>
          <p:cNvPr id="10258" name="Line 18"/>
          <p:cNvSpPr>
            <a:spLocks noChangeShapeType="1"/>
          </p:cNvSpPr>
          <p:nvPr/>
        </p:nvSpPr>
        <p:spPr bwMode="auto">
          <a:xfrm>
            <a:off x="0" y="44450"/>
            <a:ext cx="9144000" cy="0"/>
          </a:xfrm>
          <a:prstGeom prst="line">
            <a:avLst/>
          </a:prstGeom>
          <a:noFill/>
          <a:ln w="127000">
            <a:solidFill>
              <a:srgbClr val="00A0DC"/>
            </a:solidFill>
            <a:round/>
            <a:headEnd/>
            <a:tailEnd/>
          </a:ln>
          <a:effectLst/>
        </p:spPr>
        <p:txBody>
          <a:bodyPr/>
          <a:lstStyle/>
          <a:p>
            <a:endParaRPr lang="lt-LT">
              <a:solidFill>
                <a:srgbClr val="000000"/>
              </a:solidFill>
            </a:endParaRPr>
          </a:p>
        </p:txBody>
      </p:sp>
      <p:sp>
        <p:nvSpPr>
          <p:cNvPr id="2" name="Skaidrės numerio vietos rezervavimo ženklas 1"/>
          <p:cNvSpPr>
            <a:spLocks noGrp="1"/>
          </p:cNvSpPr>
          <p:nvPr>
            <p:ph type="sldNum" sz="quarter" idx="12"/>
          </p:nvPr>
        </p:nvSpPr>
        <p:spPr>
          <a:xfrm>
            <a:off x="8388424" y="6245225"/>
            <a:ext cx="298376" cy="476250"/>
          </a:xfrm>
        </p:spPr>
        <p:txBody>
          <a:bodyPr/>
          <a:lstStyle/>
          <a:p>
            <a:fld id="{2E5462B3-7C02-43C9-A9A2-DCBA75AD07C3}" type="slidenum">
              <a:rPr lang="en-US" smtClean="0">
                <a:solidFill>
                  <a:srgbClr val="000000"/>
                </a:solidFill>
              </a:rPr>
              <a:pPr/>
              <a:t>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411760" y="6021388"/>
            <a:ext cx="6192688" cy="432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</a:pPr>
            <a:r>
              <a:rPr lang="lt-LT" sz="1600" dirty="0">
                <a:solidFill>
                  <a:schemeClr val="accent2">
                    <a:lumMod val="50000"/>
                  </a:schemeClr>
                </a:solidFill>
              </a:rPr>
              <a:t>Valstybės informacinių išteklių infrastruktūros valdymas Lietuvoje</a:t>
            </a:r>
          </a:p>
        </p:txBody>
      </p:sp>
      <p:sp>
        <p:nvSpPr>
          <p:cNvPr id="8" name="Line 16"/>
          <p:cNvSpPr>
            <a:spLocks noChangeShapeType="1"/>
          </p:cNvSpPr>
          <p:nvPr/>
        </p:nvSpPr>
        <p:spPr bwMode="auto">
          <a:xfrm>
            <a:off x="323850" y="5805488"/>
            <a:ext cx="8426450" cy="0"/>
          </a:xfrm>
          <a:prstGeom prst="line">
            <a:avLst/>
          </a:prstGeom>
          <a:noFill/>
          <a:ln w="12700">
            <a:solidFill>
              <a:srgbClr val="00A0DC"/>
            </a:solidFill>
            <a:round/>
            <a:headEnd/>
            <a:tailEnd/>
          </a:ln>
          <a:effectLst/>
        </p:spPr>
        <p:txBody>
          <a:bodyPr/>
          <a:lstStyle/>
          <a:p>
            <a:endParaRPr lang="lt-LT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46345" y="548680"/>
            <a:ext cx="550182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800" b="1" dirty="0" smtClean="0"/>
              <a:t>LR skaitmeninės darbotvarkės </a:t>
            </a:r>
          </a:p>
          <a:p>
            <a:pPr algn="ctr"/>
            <a:r>
              <a:rPr lang="lt-LT" sz="2800" b="1" dirty="0" smtClean="0"/>
              <a:t>tikslai</a:t>
            </a:r>
            <a:endParaRPr lang="lt-LT" sz="2800" b="1" dirty="0"/>
          </a:p>
        </p:txBody>
      </p:sp>
      <p:sp>
        <p:nvSpPr>
          <p:cNvPr id="5" name="Stačiakampis 4"/>
          <p:cNvSpPr/>
          <p:nvPr/>
        </p:nvSpPr>
        <p:spPr>
          <a:xfrm>
            <a:off x="1378671" y="2223990"/>
            <a:ext cx="638665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lt-LT" dirty="0"/>
          </a:p>
          <a:p>
            <a:pPr algn="ctr"/>
            <a:endParaRPr lang="lt-LT" dirty="0" smtClean="0"/>
          </a:p>
          <a:p>
            <a:pPr algn="ctr"/>
            <a:endParaRPr lang="lt-LT" dirty="0"/>
          </a:p>
        </p:txBody>
      </p:sp>
      <p:sp>
        <p:nvSpPr>
          <p:cNvPr id="6" name="Stačiakampis 5"/>
          <p:cNvSpPr/>
          <p:nvPr/>
        </p:nvSpPr>
        <p:spPr>
          <a:xfrm>
            <a:off x="539750" y="2222312"/>
            <a:ext cx="821055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Bef>
                <a:spcPct val="20000"/>
              </a:spcBef>
              <a:buFont typeface="+mj-lt"/>
              <a:buAutoNum type="arabicPeriod"/>
            </a:pPr>
            <a:r>
              <a:rPr lang="lt-LT" sz="2000" dirty="0"/>
              <a:t>Mažinti Lietuvos gyventojų skaitmeninę atskirtį</a:t>
            </a:r>
          </a:p>
          <a:p>
            <a:pPr marL="457200" indent="-457200">
              <a:spcBef>
                <a:spcPct val="20000"/>
              </a:spcBef>
              <a:buFont typeface="+mj-lt"/>
              <a:buAutoNum type="arabicPeriod"/>
            </a:pPr>
            <a:r>
              <a:rPr lang="lt-LT" sz="2000" dirty="0"/>
              <a:t>Kurti technologiškai pažangias, gyventojų poreikius atitinkančias viešąsias ir administracines elektronines paslaugas</a:t>
            </a:r>
          </a:p>
          <a:p>
            <a:pPr marL="457200" indent="-457200">
              <a:spcBef>
                <a:spcPct val="20000"/>
              </a:spcBef>
              <a:buFont typeface="+mj-lt"/>
              <a:buAutoNum type="arabicPeriod"/>
            </a:pPr>
            <a:r>
              <a:rPr lang="lt-LT" sz="2000" dirty="0"/>
              <a:t>Puoselėti IRT priemonėmis Lietuvos kultūrą ir lietuvių kalbą </a:t>
            </a:r>
          </a:p>
          <a:p>
            <a:pPr marL="457200" indent="-457200">
              <a:spcBef>
                <a:spcPct val="20000"/>
              </a:spcBef>
              <a:buFont typeface="+mj-lt"/>
              <a:buAutoNum type="arabicPeriod"/>
            </a:pPr>
            <a:r>
              <a:rPr lang="lt-LT" sz="2000" dirty="0"/>
              <a:t>Skatinti naudoti IRT verslui plėtoti </a:t>
            </a:r>
          </a:p>
          <a:p>
            <a:pPr marL="457200" indent="-457200">
              <a:spcBef>
                <a:spcPct val="20000"/>
              </a:spcBef>
              <a:buFont typeface="+mj-lt"/>
              <a:buAutoNum type="arabicPeriod"/>
            </a:pPr>
            <a:r>
              <a:rPr lang="lt-LT" sz="2000" dirty="0"/>
              <a:t>Užtikrinti geografiškai tolygią sparčiojo plačiajuosčio ryšio infrastruktūros plėtrą ir skatinti naudotis interneto paslaugomis</a:t>
            </a:r>
          </a:p>
          <a:p>
            <a:pPr marL="457200" indent="-457200">
              <a:spcBef>
                <a:spcPct val="20000"/>
              </a:spcBef>
              <a:buFont typeface="+mj-lt"/>
              <a:buAutoNum type="arabicPeriod"/>
            </a:pPr>
            <a:r>
              <a:rPr lang="lt-LT" sz="2000" b="1" dirty="0"/>
              <a:t>Užtikrinti saugios, patikimos, sąveikios IRT infrastruktūros plėtrą </a:t>
            </a:r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1808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8017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144000" cy="6741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576" y="1772816"/>
            <a:ext cx="7848872" cy="1714500"/>
          </a:xfrm>
          <a:noFill/>
        </p:spPr>
        <p:txBody>
          <a:bodyPr/>
          <a:lstStyle/>
          <a:p>
            <a:pPr marL="0" indent="0">
              <a:buNone/>
            </a:pPr>
            <a:r>
              <a:rPr lang="lt-LT" sz="2000" b="1" kern="1200" dirty="0" smtClean="0">
                <a:latin typeface="Arial" charset="0"/>
              </a:rPr>
              <a:t>Susisiekimo ministerija – Skaitmeninės darbotvarkės  </a:t>
            </a:r>
            <a:r>
              <a:rPr lang="lt-LT" sz="2000" b="1" kern="1200" dirty="0">
                <a:latin typeface="Arial" charset="0"/>
              </a:rPr>
              <a:t>koordinatorė </a:t>
            </a:r>
          </a:p>
          <a:p>
            <a:pPr marL="0" indent="0">
              <a:buFontTx/>
              <a:buNone/>
            </a:pPr>
            <a:r>
              <a:rPr lang="lt-LT" sz="2000" b="1" kern="1200" dirty="0" smtClean="0">
                <a:latin typeface="Arial" charset="0"/>
              </a:rPr>
              <a:t>Skaitmeninės darbotvarkės taryba – vykdymo stebėjimas ir rezultatų vertinimas</a:t>
            </a:r>
          </a:p>
          <a:p>
            <a:pPr marL="0" indent="0">
              <a:buFontTx/>
              <a:buNone/>
            </a:pPr>
            <a:r>
              <a:rPr lang="lt-LT" sz="2000" b="1" dirty="0" smtClean="0"/>
              <a:t>Tarpinstitucinis </a:t>
            </a:r>
            <a:r>
              <a:rPr lang="lt-LT" sz="2000" b="1" dirty="0"/>
              <a:t>veiklos planas – tikslinamas kasmet </a:t>
            </a:r>
          </a:p>
          <a:p>
            <a:pPr>
              <a:buFontTx/>
              <a:buNone/>
            </a:pPr>
            <a:endParaRPr lang="lt-LT" sz="2000" kern="1200" dirty="0" smtClean="0">
              <a:latin typeface="Arial" charset="0"/>
            </a:endParaRPr>
          </a:p>
          <a:p>
            <a:pPr>
              <a:buFontTx/>
              <a:buNone/>
            </a:pPr>
            <a:endParaRPr lang="lt-LT" sz="2100" dirty="0">
              <a:solidFill>
                <a:srgbClr val="58585A"/>
              </a:solidFill>
            </a:endParaRPr>
          </a:p>
        </p:txBody>
      </p:sp>
      <p:pic>
        <p:nvPicPr>
          <p:cNvPr id="10256" name="Picture 16" descr="RE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750" y="6021388"/>
            <a:ext cx="1584325" cy="569912"/>
          </a:xfrm>
          <a:prstGeom prst="rect">
            <a:avLst/>
          </a:prstGeom>
          <a:noFill/>
        </p:spPr>
      </p:pic>
      <p:sp>
        <p:nvSpPr>
          <p:cNvPr id="10258" name="Line 18"/>
          <p:cNvSpPr>
            <a:spLocks noChangeShapeType="1"/>
          </p:cNvSpPr>
          <p:nvPr/>
        </p:nvSpPr>
        <p:spPr bwMode="auto">
          <a:xfrm>
            <a:off x="0" y="44450"/>
            <a:ext cx="9144000" cy="0"/>
          </a:xfrm>
          <a:prstGeom prst="line">
            <a:avLst/>
          </a:prstGeom>
          <a:noFill/>
          <a:ln w="127000">
            <a:solidFill>
              <a:srgbClr val="00A0DC"/>
            </a:solidFill>
            <a:round/>
            <a:headEnd/>
            <a:tailEnd/>
          </a:ln>
          <a:effectLst/>
        </p:spPr>
        <p:txBody>
          <a:bodyPr/>
          <a:lstStyle/>
          <a:p>
            <a:endParaRPr lang="lt-LT">
              <a:solidFill>
                <a:srgbClr val="000000"/>
              </a:solidFill>
            </a:endParaRPr>
          </a:p>
        </p:txBody>
      </p:sp>
      <p:sp>
        <p:nvSpPr>
          <p:cNvPr id="2" name="Skaidrės numerio vietos rezervavimo ženklas 1"/>
          <p:cNvSpPr>
            <a:spLocks noGrp="1"/>
          </p:cNvSpPr>
          <p:nvPr>
            <p:ph type="sldNum" sz="quarter" idx="12"/>
          </p:nvPr>
        </p:nvSpPr>
        <p:spPr>
          <a:xfrm>
            <a:off x="8388424" y="6245225"/>
            <a:ext cx="298376" cy="476250"/>
          </a:xfrm>
        </p:spPr>
        <p:txBody>
          <a:bodyPr/>
          <a:lstStyle/>
          <a:p>
            <a:fld id="{2E5462B3-7C02-43C9-A9A2-DCBA75AD07C3}" type="slidenum">
              <a:rPr lang="en-US" smtClean="0">
                <a:solidFill>
                  <a:srgbClr val="000000"/>
                </a:solidFill>
              </a:rPr>
              <a:pPr/>
              <a:t>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339752" y="6021388"/>
            <a:ext cx="6410548" cy="432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</a:pPr>
            <a:r>
              <a:rPr lang="lt-LT" sz="1600" dirty="0">
                <a:solidFill>
                  <a:schemeClr val="accent2">
                    <a:lumMod val="50000"/>
                  </a:schemeClr>
                </a:solidFill>
              </a:rPr>
              <a:t>Valstybės informacinių išteklių infrastruktūros valdymas Lietuvoje</a:t>
            </a:r>
          </a:p>
        </p:txBody>
      </p:sp>
      <p:sp>
        <p:nvSpPr>
          <p:cNvPr id="8" name="Line 16"/>
          <p:cNvSpPr>
            <a:spLocks noChangeShapeType="1"/>
          </p:cNvSpPr>
          <p:nvPr/>
        </p:nvSpPr>
        <p:spPr bwMode="auto">
          <a:xfrm>
            <a:off x="323850" y="5805488"/>
            <a:ext cx="8426450" cy="0"/>
          </a:xfrm>
          <a:prstGeom prst="line">
            <a:avLst/>
          </a:prstGeom>
          <a:noFill/>
          <a:ln w="12700">
            <a:solidFill>
              <a:srgbClr val="00A0DC"/>
            </a:solidFill>
            <a:round/>
            <a:headEnd/>
            <a:tailEnd/>
          </a:ln>
          <a:effectLst/>
        </p:spPr>
        <p:txBody>
          <a:bodyPr/>
          <a:lstStyle/>
          <a:p>
            <a:endParaRPr lang="lt-LT">
              <a:solidFill>
                <a:srgbClr val="000000"/>
              </a:solidFill>
            </a:endParaRPr>
          </a:p>
        </p:txBody>
      </p:sp>
      <p:sp>
        <p:nvSpPr>
          <p:cNvPr id="5" name="Stačiakampis 4"/>
          <p:cNvSpPr/>
          <p:nvPr/>
        </p:nvSpPr>
        <p:spPr>
          <a:xfrm>
            <a:off x="683568" y="425498"/>
            <a:ext cx="80667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2800" b="1" dirty="0"/>
              <a:t>Horizontalus </a:t>
            </a:r>
            <a:r>
              <a:rPr lang="lt-LT" sz="2800" b="1" dirty="0" smtClean="0"/>
              <a:t>LR skaitmeninės </a:t>
            </a:r>
            <a:r>
              <a:rPr lang="lt-LT" sz="2800" b="1" dirty="0"/>
              <a:t>darbotvarkės įgyvendinimas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596" y="3862388"/>
            <a:ext cx="2352675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84133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2420888"/>
            <a:ext cx="8064698" cy="3240360"/>
          </a:xfrm>
          <a:noFill/>
        </p:spPr>
        <p:txBody>
          <a:bodyPr/>
          <a:lstStyle/>
          <a:p>
            <a:pPr marL="0" indent="0" algn="just">
              <a:buNone/>
            </a:pPr>
            <a:r>
              <a:rPr lang="lt-LT" sz="2000" b="1" dirty="0" smtClean="0"/>
              <a:t>Vyriausybės </a:t>
            </a:r>
            <a:r>
              <a:rPr lang="lt-LT" sz="2000" b="1" dirty="0"/>
              <a:t>2012–2016 </a:t>
            </a:r>
            <a:r>
              <a:rPr lang="lt-LT" sz="2000" b="1" dirty="0" smtClean="0"/>
              <a:t>m. programoje numatyta:</a:t>
            </a:r>
            <a:endParaRPr lang="lt-LT" sz="2000" b="1" dirty="0"/>
          </a:p>
          <a:p>
            <a:pPr marL="0" indent="0">
              <a:buNone/>
            </a:pPr>
            <a:r>
              <a:rPr lang="en-US" sz="2000" b="1" dirty="0" smtClean="0"/>
              <a:t>1. </a:t>
            </a:r>
            <a:r>
              <a:rPr lang="lt-LT" sz="2000" b="1" dirty="0" smtClean="0"/>
              <a:t>„Sukurti </a:t>
            </a:r>
            <a:r>
              <a:rPr lang="lt-LT" sz="2000" b="1" dirty="0"/>
              <a:t>valstybės informacinių išteklių valdymo modelį, siekiant konsoliduoti viešojo sektoriaus IT infrastruktūrą ir optimizuoti jos </a:t>
            </a:r>
            <a:r>
              <a:rPr lang="lt-LT" sz="2000" b="1" dirty="0" smtClean="0"/>
              <a:t>valdymą“ (</a:t>
            </a:r>
            <a:r>
              <a:rPr lang="en-US" sz="2000" b="1" dirty="0" smtClean="0"/>
              <a:t>2014 m.</a:t>
            </a:r>
            <a:r>
              <a:rPr lang="lt-LT" sz="2000" b="1" dirty="0" smtClean="0"/>
              <a:t> </a:t>
            </a:r>
            <a:r>
              <a:rPr lang="en-US" sz="2000" b="1" dirty="0" smtClean="0"/>
              <a:t>IV ketv.)</a:t>
            </a:r>
            <a:r>
              <a:rPr lang="lt-LT" sz="2000" b="1" dirty="0" smtClean="0"/>
              <a:t>.</a:t>
            </a:r>
            <a:endParaRPr lang="en-US" sz="2000" b="1" dirty="0"/>
          </a:p>
          <a:p>
            <a:pPr marL="0" indent="0" algn="just">
              <a:buNone/>
            </a:pPr>
            <a:r>
              <a:rPr lang="lt-LT" sz="2000" b="1" dirty="0" smtClean="0"/>
              <a:t>    Vienas iš </a:t>
            </a:r>
            <a:r>
              <a:rPr lang="en-US" sz="2000" b="1" dirty="0" smtClean="0"/>
              <a:t>Vyriausyb</a:t>
            </a:r>
            <a:r>
              <a:rPr lang="lt-LT" sz="2000" b="1" dirty="0" smtClean="0"/>
              <a:t>ės </a:t>
            </a:r>
            <a:r>
              <a:rPr lang="en-US" sz="2000" b="1" dirty="0"/>
              <a:t>2015 m.</a:t>
            </a:r>
            <a:r>
              <a:rPr lang="lt-LT" sz="2000" b="1" dirty="0"/>
              <a:t> </a:t>
            </a:r>
            <a:r>
              <a:rPr lang="en-US" sz="2000" b="1" dirty="0" smtClean="0"/>
              <a:t>prioritet</a:t>
            </a:r>
            <a:r>
              <a:rPr lang="lt-LT" sz="2000" b="1" dirty="0" smtClean="0"/>
              <a:t>ų</a:t>
            </a:r>
            <a:r>
              <a:rPr lang="en-US" sz="2000" b="1" dirty="0" smtClean="0"/>
              <a:t> </a:t>
            </a:r>
            <a:r>
              <a:rPr lang="lt-LT" sz="2000" b="1" dirty="0"/>
              <a:t>– </a:t>
            </a:r>
            <a:r>
              <a:rPr lang="en-US" sz="2000" b="1" dirty="0"/>
              <a:t>VII </a:t>
            </a:r>
            <a:r>
              <a:rPr lang="lt-LT" sz="2000" b="1" dirty="0" smtClean="0"/>
              <a:t>konsolida</a:t>
            </a:r>
            <a:r>
              <a:rPr lang="en-US" sz="2000" b="1" dirty="0" smtClean="0"/>
              <a:t>vimas</a:t>
            </a:r>
            <a:r>
              <a:rPr lang="lt-LT" sz="2000" b="1" dirty="0"/>
              <a:t>.</a:t>
            </a:r>
            <a:endParaRPr lang="ru-RU" sz="2000" b="1" dirty="0" smtClean="0"/>
          </a:p>
          <a:p>
            <a:pPr marL="0" indent="0" algn="just">
              <a:buNone/>
            </a:pPr>
            <a:r>
              <a:rPr lang="lt-LT" sz="2000" b="1" dirty="0" smtClean="0"/>
              <a:t>   </a:t>
            </a:r>
          </a:p>
          <a:p>
            <a:pPr marL="0" indent="0">
              <a:buNone/>
            </a:pPr>
            <a:r>
              <a:rPr lang="en-US" sz="2000" b="1" dirty="0" smtClean="0"/>
              <a:t>2. </a:t>
            </a:r>
            <a:r>
              <a:rPr lang="lt-LT" sz="2000" b="1" dirty="0" smtClean="0"/>
              <a:t>„</a:t>
            </a:r>
            <a:r>
              <a:rPr lang="en-US" sz="2000" b="1" dirty="0" smtClean="0"/>
              <a:t>&lt;…&gt; </a:t>
            </a:r>
            <a:r>
              <a:rPr lang="lt-LT" sz="2000" b="1" dirty="0" smtClean="0"/>
              <a:t>sukurti </a:t>
            </a:r>
            <a:r>
              <a:rPr lang="lt-LT" sz="2000" b="1" dirty="0"/>
              <a:t>centralizuotą prieigą prie viešojo sektoriaus duomenų, siekiant sukurti viešojo valdymo institucijų informacijos pakartotinio naudojimo </a:t>
            </a:r>
            <a:r>
              <a:rPr lang="lt-LT" sz="2000" b="1" dirty="0" smtClean="0"/>
              <a:t>prielaidas</a:t>
            </a:r>
            <a:r>
              <a:rPr lang="en-US" sz="2000" b="1" dirty="0" smtClean="0"/>
              <a:t>”</a:t>
            </a:r>
            <a:r>
              <a:rPr lang="lt-LT" sz="2000" b="1" dirty="0" smtClean="0"/>
              <a:t> (</a:t>
            </a:r>
            <a:r>
              <a:rPr lang="lt-LT" sz="2000" b="1" dirty="0"/>
              <a:t>2016 </a:t>
            </a:r>
            <a:r>
              <a:rPr lang="lt-LT" sz="2000" b="1" dirty="0" smtClean="0"/>
              <a:t>m. III</a:t>
            </a:r>
            <a:r>
              <a:rPr lang="lt-LT" sz="2000" b="1" dirty="0"/>
              <a:t> </a:t>
            </a:r>
            <a:r>
              <a:rPr lang="lt-LT" sz="2000" b="1" dirty="0" smtClean="0"/>
              <a:t>ketv.).</a:t>
            </a:r>
            <a:endParaRPr lang="en-US" sz="2000" b="1" dirty="0"/>
          </a:p>
        </p:txBody>
      </p:sp>
      <p:pic>
        <p:nvPicPr>
          <p:cNvPr id="10256" name="Picture 16" descr="RE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750" y="6021388"/>
            <a:ext cx="1584325" cy="569912"/>
          </a:xfrm>
          <a:prstGeom prst="rect">
            <a:avLst/>
          </a:prstGeom>
          <a:noFill/>
        </p:spPr>
      </p:pic>
      <p:sp>
        <p:nvSpPr>
          <p:cNvPr id="10258" name="Line 18"/>
          <p:cNvSpPr>
            <a:spLocks noChangeShapeType="1"/>
          </p:cNvSpPr>
          <p:nvPr/>
        </p:nvSpPr>
        <p:spPr bwMode="auto">
          <a:xfrm>
            <a:off x="0" y="44450"/>
            <a:ext cx="9144000" cy="0"/>
          </a:xfrm>
          <a:prstGeom prst="line">
            <a:avLst/>
          </a:prstGeom>
          <a:noFill/>
          <a:ln w="127000">
            <a:solidFill>
              <a:srgbClr val="00A0DC"/>
            </a:solidFill>
            <a:round/>
            <a:headEnd/>
            <a:tailEnd/>
          </a:ln>
          <a:effectLst/>
        </p:spPr>
        <p:txBody>
          <a:bodyPr/>
          <a:lstStyle/>
          <a:p>
            <a:endParaRPr lang="lt-LT">
              <a:solidFill>
                <a:srgbClr val="000000"/>
              </a:solidFill>
            </a:endParaRPr>
          </a:p>
        </p:txBody>
      </p:sp>
      <p:sp>
        <p:nvSpPr>
          <p:cNvPr id="2" name="Skaidrės numerio vietos rezervavimo ženklas 1"/>
          <p:cNvSpPr>
            <a:spLocks noGrp="1"/>
          </p:cNvSpPr>
          <p:nvPr>
            <p:ph type="sldNum" sz="quarter" idx="12"/>
          </p:nvPr>
        </p:nvSpPr>
        <p:spPr>
          <a:xfrm>
            <a:off x="8388424" y="6245225"/>
            <a:ext cx="298376" cy="476250"/>
          </a:xfrm>
        </p:spPr>
        <p:txBody>
          <a:bodyPr/>
          <a:lstStyle/>
          <a:p>
            <a:fld id="{2E5462B3-7C02-43C9-A9A2-DCBA75AD07C3}" type="slidenum">
              <a:rPr lang="en-US" smtClean="0">
                <a:solidFill>
                  <a:srgbClr val="000000"/>
                </a:solidFill>
              </a:rPr>
              <a:pPr/>
              <a:t>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411760" y="6021388"/>
            <a:ext cx="6192688" cy="432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</a:pPr>
            <a:r>
              <a:rPr lang="lt-LT" sz="1600" dirty="0">
                <a:solidFill>
                  <a:schemeClr val="accent2">
                    <a:lumMod val="50000"/>
                  </a:schemeClr>
                </a:solidFill>
              </a:rPr>
              <a:t>Valstybės informacinių išteklių infrastruktūros valdymas Lietuvoje</a:t>
            </a:r>
          </a:p>
        </p:txBody>
      </p:sp>
      <p:sp>
        <p:nvSpPr>
          <p:cNvPr id="8" name="Line 16"/>
          <p:cNvSpPr>
            <a:spLocks noChangeShapeType="1"/>
          </p:cNvSpPr>
          <p:nvPr/>
        </p:nvSpPr>
        <p:spPr bwMode="auto">
          <a:xfrm>
            <a:off x="323850" y="5805488"/>
            <a:ext cx="8426450" cy="0"/>
          </a:xfrm>
          <a:prstGeom prst="line">
            <a:avLst/>
          </a:prstGeom>
          <a:noFill/>
          <a:ln w="12700">
            <a:solidFill>
              <a:srgbClr val="00A0DC"/>
            </a:solidFill>
            <a:round/>
            <a:headEnd/>
            <a:tailEnd/>
          </a:ln>
          <a:effectLst/>
        </p:spPr>
        <p:txBody>
          <a:bodyPr/>
          <a:lstStyle/>
          <a:p>
            <a:endParaRPr lang="lt-LT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94507" y="692696"/>
            <a:ext cx="448501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800" b="1" dirty="0" smtClean="0"/>
              <a:t>Vyriausybės programa ir </a:t>
            </a:r>
          </a:p>
          <a:p>
            <a:pPr algn="ctr"/>
            <a:r>
              <a:rPr lang="lt-LT" sz="2800" b="1" dirty="0" smtClean="0"/>
              <a:t>prioritetai</a:t>
            </a:r>
            <a:endParaRPr lang="lt-LT" sz="2800" b="1" dirty="0"/>
          </a:p>
        </p:txBody>
      </p:sp>
      <p:sp>
        <p:nvSpPr>
          <p:cNvPr id="5" name="Stačiakampis 4"/>
          <p:cNvSpPr/>
          <p:nvPr/>
        </p:nvSpPr>
        <p:spPr>
          <a:xfrm>
            <a:off x="1378671" y="2223990"/>
            <a:ext cx="638665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lt-LT" dirty="0"/>
          </a:p>
          <a:p>
            <a:pPr algn="ctr"/>
            <a:endParaRPr lang="lt-LT" dirty="0" smtClean="0"/>
          </a:p>
          <a:p>
            <a:pPr algn="ctr"/>
            <a:endParaRPr lang="lt-L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376140"/>
            <a:ext cx="2476500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4323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2" y="44450"/>
            <a:ext cx="9138578" cy="6850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6676" y="1844824"/>
            <a:ext cx="8305254" cy="2736304"/>
          </a:xfrm>
          <a:noFill/>
        </p:spPr>
        <p:txBody>
          <a:bodyPr/>
          <a:lstStyle/>
          <a:p>
            <a:pPr>
              <a:buFontTx/>
              <a:buNone/>
            </a:pPr>
            <a:r>
              <a:rPr lang="lt-LT" sz="2400" b="1" dirty="0" smtClean="0"/>
              <a:t>    Atlikta </a:t>
            </a:r>
            <a:r>
              <a:rPr lang="lt-LT" sz="2400" b="1" i="1" dirty="0" smtClean="0"/>
              <a:t>studija</a:t>
            </a:r>
            <a:r>
              <a:rPr lang="lt-LT" sz="2400" b="1" dirty="0" smtClean="0"/>
              <a:t> dėl VII tendencijų </a:t>
            </a:r>
            <a:r>
              <a:rPr lang="lt-LT" sz="2400" b="1" dirty="0"/>
              <a:t>ir perspektyvų </a:t>
            </a:r>
            <a:r>
              <a:rPr lang="lt-LT" sz="2400" b="1" dirty="0" smtClean="0"/>
              <a:t>vertinimo, kurioje: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t-LT" sz="2400" b="1" dirty="0" smtClean="0"/>
              <a:t>  įvertinta </a:t>
            </a:r>
            <a:r>
              <a:rPr lang="en-US" sz="2400" b="1" dirty="0" smtClean="0"/>
              <a:t>tarptautin</a:t>
            </a:r>
            <a:r>
              <a:rPr lang="lt-LT" sz="2400" b="1" dirty="0" smtClean="0"/>
              <a:t>ė</a:t>
            </a:r>
            <a:r>
              <a:rPr lang="en-US" sz="2400" b="1" dirty="0" smtClean="0"/>
              <a:t> patirtis </a:t>
            </a:r>
            <a:endParaRPr lang="lt-LT" sz="2400" b="1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lt-LT" sz="2400" b="1" dirty="0" smtClean="0"/>
              <a:t>  atliktas </a:t>
            </a:r>
            <a:r>
              <a:rPr lang="lt-LT" sz="2400" b="1" dirty="0"/>
              <a:t>esamos </a:t>
            </a:r>
            <a:r>
              <a:rPr lang="lt-LT" sz="2400" b="1" dirty="0" smtClean="0"/>
              <a:t>VII infrastruktūros </a:t>
            </a:r>
            <a:r>
              <a:rPr lang="lt-LT" sz="2400" b="1" dirty="0"/>
              <a:t>įvertinimas </a:t>
            </a:r>
            <a:r>
              <a:rPr lang="lt-LT" sz="2400" b="1" dirty="0" smtClean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lt-LT" sz="2400" b="1" dirty="0" smtClean="0"/>
              <a:t>  pasiūlytos VII infrastruktūros </a:t>
            </a:r>
            <a:r>
              <a:rPr lang="lt-LT" sz="2400" b="1" dirty="0"/>
              <a:t>optimizavimo ir </a:t>
            </a:r>
            <a:r>
              <a:rPr lang="lt-LT" sz="2400" b="1" dirty="0" smtClean="0"/>
              <a:t>efektyvaus koordinavimo alternatyvos</a:t>
            </a:r>
            <a:endParaRPr lang="lt-LT" sz="2400" b="1" dirty="0">
              <a:solidFill>
                <a:srgbClr val="58585A"/>
              </a:solidFill>
            </a:endParaRPr>
          </a:p>
          <a:p>
            <a:pPr>
              <a:buFontTx/>
              <a:buNone/>
            </a:pPr>
            <a:endParaRPr lang="en-US" sz="2400" b="1" dirty="0">
              <a:solidFill>
                <a:srgbClr val="58585A"/>
              </a:solidFill>
            </a:endParaRPr>
          </a:p>
        </p:txBody>
      </p:sp>
      <p:pic>
        <p:nvPicPr>
          <p:cNvPr id="10256" name="Picture 16" descr="RE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750" y="6021388"/>
            <a:ext cx="1584325" cy="569912"/>
          </a:xfrm>
          <a:prstGeom prst="rect">
            <a:avLst/>
          </a:prstGeom>
          <a:noFill/>
        </p:spPr>
      </p:pic>
      <p:sp>
        <p:nvSpPr>
          <p:cNvPr id="10258" name="Line 18"/>
          <p:cNvSpPr>
            <a:spLocks noChangeShapeType="1"/>
          </p:cNvSpPr>
          <p:nvPr/>
        </p:nvSpPr>
        <p:spPr bwMode="auto">
          <a:xfrm>
            <a:off x="0" y="44450"/>
            <a:ext cx="9144000" cy="0"/>
          </a:xfrm>
          <a:prstGeom prst="line">
            <a:avLst/>
          </a:prstGeom>
          <a:noFill/>
          <a:ln w="127000">
            <a:solidFill>
              <a:srgbClr val="00A0DC"/>
            </a:solidFill>
            <a:round/>
            <a:headEnd/>
            <a:tailEnd/>
          </a:ln>
          <a:effectLst/>
        </p:spPr>
        <p:txBody>
          <a:bodyPr/>
          <a:lstStyle/>
          <a:p>
            <a:endParaRPr lang="lt-LT">
              <a:solidFill>
                <a:srgbClr val="000000"/>
              </a:solidFill>
            </a:endParaRPr>
          </a:p>
        </p:txBody>
      </p:sp>
      <p:sp>
        <p:nvSpPr>
          <p:cNvPr id="2" name="Skaidrės numerio vietos rezervavimo ženklas 1"/>
          <p:cNvSpPr>
            <a:spLocks noGrp="1"/>
          </p:cNvSpPr>
          <p:nvPr>
            <p:ph type="sldNum" sz="quarter" idx="12"/>
          </p:nvPr>
        </p:nvSpPr>
        <p:spPr>
          <a:xfrm>
            <a:off x="8388424" y="6245225"/>
            <a:ext cx="298376" cy="476250"/>
          </a:xfrm>
        </p:spPr>
        <p:txBody>
          <a:bodyPr/>
          <a:lstStyle/>
          <a:p>
            <a:fld id="{2E5462B3-7C02-43C9-A9A2-DCBA75AD07C3}" type="slidenum">
              <a:rPr lang="en-US" smtClean="0">
                <a:solidFill>
                  <a:srgbClr val="000000"/>
                </a:solidFill>
              </a:rPr>
              <a:pPr/>
              <a:t>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339752" y="6021388"/>
            <a:ext cx="6120680" cy="432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</a:pPr>
            <a:r>
              <a:rPr lang="lt-LT" sz="1600" dirty="0">
                <a:solidFill>
                  <a:schemeClr val="accent2">
                    <a:lumMod val="50000"/>
                  </a:schemeClr>
                </a:solidFill>
              </a:rPr>
              <a:t>Valstybės informacinių išteklių infrastruktūros valdymas Lietuvoje</a:t>
            </a:r>
          </a:p>
        </p:txBody>
      </p:sp>
      <p:sp>
        <p:nvSpPr>
          <p:cNvPr id="8" name="Line 16"/>
          <p:cNvSpPr>
            <a:spLocks noChangeShapeType="1"/>
          </p:cNvSpPr>
          <p:nvPr/>
        </p:nvSpPr>
        <p:spPr bwMode="auto">
          <a:xfrm>
            <a:off x="323850" y="5805488"/>
            <a:ext cx="8426450" cy="0"/>
          </a:xfrm>
          <a:prstGeom prst="line">
            <a:avLst/>
          </a:prstGeom>
          <a:noFill/>
          <a:ln w="12700">
            <a:solidFill>
              <a:srgbClr val="00A0DC"/>
            </a:solidFill>
            <a:round/>
            <a:headEnd/>
            <a:tailEnd/>
          </a:ln>
          <a:effectLst/>
        </p:spPr>
        <p:txBody>
          <a:bodyPr/>
          <a:lstStyle/>
          <a:p>
            <a:endParaRPr lang="lt-LT">
              <a:solidFill>
                <a:srgbClr val="0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39752" y="503542"/>
            <a:ext cx="53206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2800" b="1" dirty="0" smtClean="0">
                <a:latin typeface="+mn-lt"/>
              </a:rPr>
              <a:t>Gairės tolesniems veiksmams</a:t>
            </a:r>
            <a:endParaRPr lang="lt-LT" sz="2400" b="1" dirty="0">
              <a:latin typeface="+mn-lt"/>
            </a:endParaRPr>
          </a:p>
        </p:txBody>
      </p:sp>
      <p:sp>
        <p:nvSpPr>
          <p:cNvPr id="4" name="Stačiakampis 3"/>
          <p:cNvSpPr/>
          <p:nvPr/>
        </p:nvSpPr>
        <p:spPr>
          <a:xfrm>
            <a:off x="792659" y="5141510"/>
            <a:ext cx="7488832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lt-LT" dirty="0">
                <a:solidFill>
                  <a:schemeClr val="accent2">
                    <a:lumMod val="50000"/>
                  </a:schemeClr>
                </a:solidFill>
                <a:hlinkClick r:id="rId6"/>
              </a:rPr>
              <a:t>http://www.ivpk.lt/news/1964/158/Valstybes-informaciniu-technologiju-infrastrukturos-vertinimas</a:t>
            </a:r>
            <a:endParaRPr lang="lt-LT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004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2388253" y="6021388"/>
            <a:ext cx="6408712" cy="35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</a:pPr>
            <a:r>
              <a:rPr lang="lt-LT" sz="1600" dirty="0">
                <a:solidFill>
                  <a:srgbClr val="BBE0E3">
                    <a:lumMod val="90000"/>
                  </a:srgbClr>
                </a:solidFill>
              </a:rPr>
              <a:t>Valstybės informacinių išteklių infrastruktūros valdymas Lietuvoje</a:t>
            </a:r>
          </a:p>
        </p:txBody>
      </p:sp>
      <p:pic>
        <p:nvPicPr>
          <p:cNvPr id="5133" name="Picture 13" descr="RE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750" y="6021388"/>
            <a:ext cx="1584325" cy="569912"/>
          </a:xfrm>
          <a:prstGeom prst="rect">
            <a:avLst/>
          </a:prstGeom>
          <a:noFill/>
        </p:spPr>
      </p:pic>
      <p:sp>
        <p:nvSpPr>
          <p:cNvPr id="5136" name="Line 16"/>
          <p:cNvSpPr>
            <a:spLocks noChangeShapeType="1"/>
          </p:cNvSpPr>
          <p:nvPr/>
        </p:nvSpPr>
        <p:spPr bwMode="auto">
          <a:xfrm>
            <a:off x="323850" y="5805488"/>
            <a:ext cx="8426450" cy="0"/>
          </a:xfrm>
          <a:prstGeom prst="line">
            <a:avLst/>
          </a:prstGeom>
          <a:noFill/>
          <a:ln w="12700">
            <a:solidFill>
              <a:srgbClr val="00A0DC"/>
            </a:solidFill>
            <a:round/>
            <a:headEnd/>
            <a:tailEnd/>
          </a:ln>
          <a:effectLst/>
        </p:spPr>
        <p:txBody>
          <a:bodyPr/>
          <a:lstStyle/>
          <a:p>
            <a:endParaRPr lang="lt-LT"/>
          </a:p>
        </p:txBody>
      </p:sp>
      <p:sp>
        <p:nvSpPr>
          <p:cNvPr id="5139" name="Line 19"/>
          <p:cNvSpPr>
            <a:spLocks noChangeShapeType="1"/>
          </p:cNvSpPr>
          <p:nvPr/>
        </p:nvSpPr>
        <p:spPr bwMode="auto">
          <a:xfrm>
            <a:off x="0" y="44450"/>
            <a:ext cx="9144000" cy="0"/>
          </a:xfrm>
          <a:prstGeom prst="line">
            <a:avLst/>
          </a:prstGeom>
          <a:noFill/>
          <a:ln w="127000">
            <a:solidFill>
              <a:srgbClr val="00A0DC"/>
            </a:solidFill>
            <a:round/>
            <a:headEnd/>
            <a:tailEnd/>
          </a:ln>
          <a:effectLst/>
        </p:spPr>
        <p:txBody>
          <a:bodyPr/>
          <a:lstStyle/>
          <a:p>
            <a:endParaRPr lang="lt-LT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1818831" y="476672"/>
            <a:ext cx="5904657" cy="857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algn="ctr">
              <a:buNone/>
            </a:pPr>
            <a:r>
              <a:rPr lang="lt-LT" sz="2800" b="1" dirty="0" smtClean="0">
                <a:solidFill>
                  <a:srgbClr val="000000"/>
                </a:solidFill>
              </a:rPr>
              <a:t>Susisiekimo ministerijos siūlymas</a:t>
            </a:r>
            <a:endParaRPr lang="lt-LT" sz="2800" b="1" dirty="0">
              <a:solidFill>
                <a:srgbClr val="000000"/>
              </a:solidFill>
            </a:endParaRPr>
          </a:p>
        </p:txBody>
      </p:sp>
      <p:sp>
        <p:nvSpPr>
          <p:cNvPr id="2" name="Skaidrės numerio vietos rezervavimo ženklas 1"/>
          <p:cNvSpPr>
            <a:spLocks noGrp="1"/>
          </p:cNvSpPr>
          <p:nvPr>
            <p:ph type="sldNum" sz="quarter" idx="12"/>
          </p:nvPr>
        </p:nvSpPr>
        <p:spPr>
          <a:xfrm>
            <a:off x="8172400" y="6245225"/>
            <a:ext cx="514400" cy="476250"/>
          </a:xfrm>
        </p:spPr>
        <p:txBody>
          <a:bodyPr/>
          <a:lstStyle/>
          <a:p>
            <a:fld id="{2E5462B3-7C02-43C9-A9A2-DCBA75AD07C3}" type="slidenum">
              <a:rPr lang="en-US" smtClean="0"/>
              <a:pPr/>
              <a:t>7</a:t>
            </a:fld>
            <a:endParaRPr lang="en-US" dirty="0"/>
          </a:p>
        </p:txBody>
      </p:sp>
      <p:grpSp>
        <p:nvGrpSpPr>
          <p:cNvPr id="3" name="Grupė 2"/>
          <p:cNvGrpSpPr/>
          <p:nvPr/>
        </p:nvGrpSpPr>
        <p:grpSpPr>
          <a:xfrm>
            <a:off x="1763688" y="2112810"/>
            <a:ext cx="5562058" cy="2972374"/>
            <a:chOff x="2118783" y="2281238"/>
            <a:chExt cx="5562058" cy="2972374"/>
          </a:xfrm>
        </p:grpSpPr>
        <p:pic>
          <p:nvPicPr>
            <p:cNvPr id="15362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4075" y="3953507"/>
              <a:ext cx="2088232" cy="13001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8783" y="2281238"/>
              <a:ext cx="2088232" cy="13001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92609" y="2281238"/>
              <a:ext cx="2088232" cy="13001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84605" y="3953507"/>
              <a:ext cx="2088232" cy="13001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2729609" y="2608124"/>
              <a:ext cx="877163" cy="646331"/>
            </a:xfrm>
            <a:prstGeom prst="rect">
              <a:avLst/>
            </a:prstGeom>
            <a:solidFill>
              <a:srgbClr val="B2B2B2"/>
            </a:solidFill>
          </p:spPr>
          <p:txBody>
            <a:bodyPr wrap="none" rtlCol="0">
              <a:spAutoFit/>
            </a:bodyPr>
            <a:lstStyle/>
            <a:p>
              <a:r>
                <a:rPr lang="lt-LT" sz="3600" dirty="0"/>
                <a:t>SM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198143" y="2613573"/>
              <a:ext cx="851515" cy="646331"/>
            </a:xfrm>
            <a:prstGeom prst="rect">
              <a:avLst/>
            </a:prstGeom>
            <a:solidFill>
              <a:srgbClr val="B2B2B2"/>
            </a:solidFill>
          </p:spPr>
          <p:txBody>
            <a:bodyPr wrap="none" rtlCol="0">
              <a:spAutoFit/>
            </a:bodyPr>
            <a:lstStyle/>
            <a:p>
              <a:r>
                <a:rPr lang="lt-LT" sz="3600" dirty="0"/>
                <a:t>T</a:t>
              </a:r>
              <a:r>
                <a:rPr lang="lt-LT" sz="3600" dirty="0" smtClean="0"/>
                <a:t>M</a:t>
              </a:r>
              <a:endParaRPr lang="lt-LT" sz="36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031431" y="4259942"/>
              <a:ext cx="1210588" cy="646331"/>
            </a:xfrm>
            <a:prstGeom prst="rect">
              <a:avLst/>
            </a:prstGeom>
            <a:solidFill>
              <a:srgbClr val="B2B2B2"/>
            </a:solidFill>
          </p:spPr>
          <p:txBody>
            <a:bodyPr wrap="none" rtlCol="0">
              <a:spAutoFit/>
            </a:bodyPr>
            <a:lstStyle/>
            <a:p>
              <a:r>
                <a:rPr lang="lt-LT" sz="3600" dirty="0" smtClean="0"/>
                <a:t>VRM</a:t>
              </a:r>
              <a:endParaRPr lang="lt-LT" sz="36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729609" y="4259942"/>
              <a:ext cx="851515" cy="646331"/>
            </a:xfrm>
            <a:prstGeom prst="rect">
              <a:avLst/>
            </a:prstGeom>
            <a:solidFill>
              <a:srgbClr val="B2B2B2"/>
            </a:solidFill>
          </p:spPr>
          <p:txBody>
            <a:bodyPr wrap="none" rtlCol="0">
              <a:spAutoFit/>
            </a:bodyPr>
            <a:lstStyle/>
            <a:p>
              <a:r>
                <a:rPr lang="lt-LT" sz="3600" dirty="0"/>
                <a:t>F</a:t>
              </a:r>
              <a:r>
                <a:rPr lang="lt-LT" sz="3600" dirty="0" smtClean="0"/>
                <a:t>M</a:t>
              </a:r>
              <a:endParaRPr lang="lt-LT" sz="36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981390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517" y="44451"/>
            <a:ext cx="9178518" cy="681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9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348422" y="2132856"/>
            <a:ext cx="8453090" cy="3384376"/>
          </a:xfrm>
          <a:noFill/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lt-LT" sz="2000" b="1" dirty="0" smtClean="0"/>
              <a:t>Pagreitės IT projektų įgyvendinimas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t-LT" sz="2000" b="1" dirty="0" smtClean="0"/>
              <a:t>Bus užtikrinami aukštesni nei dabar saugos ir patikimumo reikalavimai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t-LT" sz="2000" b="1" dirty="0" smtClean="0"/>
              <a:t>Institucijos turės galimybę </a:t>
            </a:r>
            <a:r>
              <a:rPr lang="lt-LT" sz="2000" b="1" dirty="0"/>
              <a:t>lanksčiai </a:t>
            </a:r>
            <a:r>
              <a:rPr lang="lt-LT" sz="2000" b="1" dirty="0" smtClean="0"/>
              <a:t>naudoti VII </a:t>
            </a:r>
            <a:r>
              <a:rPr lang="lt-LT" sz="2000" b="1" dirty="0"/>
              <a:t>infrastruktūros </a:t>
            </a:r>
            <a:r>
              <a:rPr lang="lt-LT" sz="2000" b="1" dirty="0" smtClean="0"/>
              <a:t>resursus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t-LT" sz="2000" b="1" dirty="0" smtClean="0"/>
              <a:t>Bus efektyviau naudojami žmogiškieji resursai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t-LT" sz="2000" b="1" dirty="0" smtClean="0"/>
              <a:t>Institucijoms nereikės gaišti laiko pirkimų procedūroms atlikti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lt-LT" sz="2000" b="1" dirty="0" smtClean="0"/>
              <a:t>VII konsolidavimo rezultatai sudarys prielaidas savivaldybėms svarstyti VII ar IT konsolidavimo savivaldybėse galimybes</a:t>
            </a:r>
            <a:endParaRPr lang="lt-LT" sz="2000" b="1" dirty="0"/>
          </a:p>
        </p:txBody>
      </p: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2339752" y="6025898"/>
            <a:ext cx="6410548" cy="300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</a:pPr>
            <a:r>
              <a:rPr lang="lt-LT" sz="1600" dirty="0">
                <a:solidFill>
                  <a:schemeClr val="accent2">
                    <a:lumMod val="50000"/>
                  </a:schemeClr>
                </a:solidFill>
              </a:rPr>
              <a:t>Valstybės informacinių išteklių infrastruktūros valdymas Lietuvoje</a:t>
            </a:r>
          </a:p>
        </p:txBody>
      </p:sp>
      <p:pic>
        <p:nvPicPr>
          <p:cNvPr id="5133" name="Picture 13" descr="RE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750" y="6021388"/>
            <a:ext cx="1584325" cy="569912"/>
          </a:xfrm>
          <a:prstGeom prst="rect">
            <a:avLst/>
          </a:prstGeom>
          <a:noFill/>
        </p:spPr>
      </p:pic>
      <p:sp>
        <p:nvSpPr>
          <p:cNvPr id="5136" name="Line 16"/>
          <p:cNvSpPr>
            <a:spLocks noChangeShapeType="1"/>
          </p:cNvSpPr>
          <p:nvPr/>
        </p:nvSpPr>
        <p:spPr bwMode="auto">
          <a:xfrm>
            <a:off x="323850" y="5805488"/>
            <a:ext cx="8426450" cy="0"/>
          </a:xfrm>
          <a:prstGeom prst="line">
            <a:avLst/>
          </a:prstGeom>
          <a:noFill/>
          <a:ln w="12700">
            <a:solidFill>
              <a:srgbClr val="00A0DC"/>
            </a:solidFill>
            <a:round/>
            <a:headEnd/>
            <a:tailEnd/>
          </a:ln>
          <a:effectLst/>
        </p:spPr>
        <p:txBody>
          <a:bodyPr/>
          <a:lstStyle/>
          <a:p>
            <a:endParaRPr lang="lt-LT"/>
          </a:p>
        </p:txBody>
      </p:sp>
      <p:sp>
        <p:nvSpPr>
          <p:cNvPr id="5139" name="Line 19"/>
          <p:cNvSpPr>
            <a:spLocks noChangeShapeType="1"/>
          </p:cNvSpPr>
          <p:nvPr/>
        </p:nvSpPr>
        <p:spPr bwMode="auto">
          <a:xfrm>
            <a:off x="0" y="44450"/>
            <a:ext cx="9144000" cy="0"/>
          </a:xfrm>
          <a:prstGeom prst="line">
            <a:avLst/>
          </a:prstGeom>
          <a:noFill/>
          <a:ln w="127000">
            <a:solidFill>
              <a:srgbClr val="00A0DC"/>
            </a:solidFill>
            <a:round/>
            <a:headEnd/>
            <a:tailEnd/>
          </a:ln>
          <a:effectLst/>
        </p:spPr>
        <p:txBody>
          <a:bodyPr/>
          <a:lstStyle/>
          <a:p>
            <a:endParaRPr lang="lt-LT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2627783" y="404662"/>
            <a:ext cx="5400601" cy="1080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algn="ctr">
              <a:buNone/>
            </a:pPr>
            <a:r>
              <a:rPr lang="lt-LT" sz="2800" b="1" dirty="0"/>
              <a:t>VII konsolidavimo nauda institucijoms</a:t>
            </a:r>
            <a:endParaRPr lang="en-US" sz="2800" b="1" dirty="0"/>
          </a:p>
        </p:txBody>
      </p:sp>
      <p:sp>
        <p:nvSpPr>
          <p:cNvPr id="2" name="Skaidrės numerio vietos rezervavimo ženklas 1"/>
          <p:cNvSpPr>
            <a:spLocks noGrp="1"/>
          </p:cNvSpPr>
          <p:nvPr>
            <p:ph type="sldNum" sz="quarter" idx="12"/>
          </p:nvPr>
        </p:nvSpPr>
        <p:spPr>
          <a:xfrm>
            <a:off x="8027988" y="6245225"/>
            <a:ext cx="658812" cy="476250"/>
          </a:xfrm>
        </p:spPr>
        <p:txBody>
          <a:bodyPr/>
          <a:lstStyle/>
          <a:p>
            <a:fld id="{2E5462B3-7C02-43C9-A9A2-DCBA75AD07C3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422" y="234281"/>
            <a:ext cx="171068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5467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4450"/>
            <a:ext cx="9144000" cy="684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9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539750" y="1412776"/>
            <a:ext cx="8210550" cy="3672408"/>
          </a:xfrm>
          <a:noFill/>
        </p:spPr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lt-LT" sz="2000" dirty="0" smtClean="0"/>
              <a:t>Vietoj </a:t>
            </a:r>
            <a:r>
              <a:rPr lang="lt-LT" sz="2000" b="1" dirty="0"/>
              <a:t>99</a:t>
            </a:r>
            <a:r>
              <a:rPr lang="lt-LT" sz="2000" dirty="0"/>
              <a:t> duomenų centrų </a:t>
            </a:r>
            <a:r>
              <a:rPr lang="lt-LT" sz="2000" dirty="0" smtClean="0"/>
              <a:t>– </a:t>
            </a:r>
            <a:r>
              <a:rPr lang="lt-LT" sz="2000" b="1" dirty="0" smtClean="0"/>
              <a:t>4</a:t>
            </a:r>
            <a:r>
              <a:rPr lang="lt-LT" sz="2000" b="1" dirty="0"/>
              <a:t> </a:t>
            </a:r>
            <a:r>
              <a:rPr lang="lt-LT" sz="2000" dirty="0" smtClean="0"/>
              <a:t> konsoliduoti </a:t>
            </a:r>
            <a:r>
              <a:rPr lang="lt-LT" sz="2000" dirty="0"/>
              <a:t>duomenų </a:t>
            </a:r>
            <a:r>
              <a:rPr lang="lt-LT" sz="2000" dirty="0" smtClean="0"/>
              <a:t>centrai </a:t>
            </a:r>
            <a:r>
              <a:rPr lang="lt-LT" sz="2000" dirty="0"/>
              <a:t>(25:1)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lt-LT" sz="2000" dirty="0" smtClean="0"/>
          </a:p>
          <a:p>
            <a:pPr algn="just">
              <a:buFont typeface="Arial" panose="020B0604020202020204" pitchFamily="34" charset="0"/>
              <a:buChar char="•"/>
            </a:pPr>
            <a:r>
              <a:rPr lang="lt-LT" sz="2000" dirty="0" smtClean="0"/>
              <a:t>Vietoj </a:t>
            </a:r>
            <a:r>
              <a:rPr lang="lt-LT" sz="2000" dirty="0"/>
              <a:t>~ </a:t>
            </a:r>
            <a:r>
              <a:rPr lang="lt-LT" sz="2000" b="1" dirty="0"/>
              <a:t>3000 kv. m.</a:t>
            </a:r>
            <a:r>
              <a:rPr lang="lt-LT" sz="2000" dirty="0"/>
              <a:t> duomenų centrų ploto </a:t>
            </a:r>
            <a:r>
              <a:rPr lang="lt-LT" sz="2000" dirty="0" smtClean="0"/>
              <a:t>– apie</a:t>
            </a:r>
            <a:r>
              <a:rPr lang="lt-LT" sz="2000" b="1" dirty="0"/>
              <a:t> </a:t>
            </a:r>
            <a:r>
              <a:rPr lang="en-US" sz="2000" b="1" dirty="0" smtClean="0"/>
              <a:t>4</a:t>
            </a:r>
            <a:r>
              <a:rPr lang="lt-LT" sz="2000" b="1" dirty="0" smtClean="0"/>
              <a:t>00 </a:t>
            </a:r>
            <a:r>
              <a:rPr lang="lt-LT" sz="2000" b="1" dirty="0"/>
              <a:t>kv. m.</a:t>
            </a:r>
            <a:r>
              <a:rPr lang="lt-LT" sz="2000" dirty="0"/>
              <a:t> </a:t>
            </a:r>
            <a:r>
              <a:rPr lang="lt-LT" sz="2000" dirty="0" smtClean="0"/>
              <a:t>(</a:t>
            </a:r>
            <a:r>
              <a:rPr lang="en-US" sz="2000" dirty="0" smtClean="0"/>
              <a:t>8</a:t>
            </a:r>
            <a:r>
              <a:rPr lang="lt-LT" sz="2000" dirty="0" smtClean="0"/>
              <a:t>:1</a:t>
            </a:r>
            <a:r>
              <a:rPr lang="lt-LT" sz="2000" dirty="0"/>
              <a:t>)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lt-LT" sz="2000" dirty="0" smtClean="0"/>
          </a:p>
          <a:p>
            <a:pPr algn="just">
              <a:buFont typeface="Arial" panose="020B0604020202020204" pitchFamily="34" charset="0"/>
              <a:buChar char="•"/>
            </a:pPr>
            <a:r>
              <a:rPr lang="lt-LT" sz="2000" dirty="0" smtClean="0"/>
              <a:t>Vietoj </a:t>
            </a:r>
            <a:r>
              <a:rPr lang="lt-LT" sz="2000" b="1" dirty="0"/>
              <a:t>510</a:t>
            </a:r>
            <a:r>
              <a:rPr lang="lt-LT" sz="2000" dirty="0"/>
              <a:t> tarnybinių stočių spintų - apie </a:t>
            </a:r>
            <a:r>
              <a:rPr lang="lt-LT" sz="2000" b="1" dirty="0"/>
              <a:t>100</a:t>
            </a:r>
            <a:r>
              <a:rPr lang="lt-LT" sz="2000" dirty="0"/>
              <a:t> tarnybinių stočių spintų (5:1)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lt-LT" sz="2000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lt-LT" sz="2000" dirty="0"/>
              <a:t>Vietoj </a:t>
            </a:r>
            <a:r>
              <a:rPr lang="lt-LT" sz="2000" b="1" dirty="0"/>
              <a:t>3.493 kW </a:t>
            </a:r>
            <a:r>
              <a:rPr lang="lt-LT" sz="2000" dirty="0"/>
              <a:t>techninei įrangai - naudoti </a:t>
            </a:r>
            <a:r>
              <a:rPr lang="en-US" sz="2000" dirty="0" smtClean="0"/>
              <a:t>apie </a:t>
            </a:r>
            <a:r>
              <a:rPr lang="lt-LT" sz="2000" b="1" dirty="0" smtClean="0"/>
              <a:t>1.124 </a:t>
            </a:r>
            <a:r>
              <a:rPr lang="lt-LT" sz="2000" b="1" dirty="0"/>
              <a:t>kW </a:t>
            </a:r>
            <a:r>
              <a:rPr lang="lt-LT" sz="2000" dirty="0"/>
              <a:t>(3:1)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lt-LT" sz="2000" dirty="0"/>
          </a:p>
          <a:p>
            <a:pPr marL="0" indent="0" algn="just">
              <a:buNone/>
            </a:pPr>
            <a:r>
              <a:rPr lang="lt-LT" sz="2000" dirty="0" smtClean="0"/>
              <a:t>     </a:t>
            </a:r>
            <a:r>
              <a:rPr lang="lt-LT" sz="2000" u="sng" dirty="0" smtClean="0"/>
              <a:t>Rezultatas</a:t>
            </a:r>
            <a:r>
              <a:rPr lang="lt-LT" sz="2000" dirty="0" smtClean="0"/>
              <a:t>: iki </a:t>
            </a:r>
            <a:r>
              <a:rPr lang="lt-LT" sz="2000" b="1" dirty="0"/>
              <a:t>35% daugiau vertės</a:t>
            </a:r>
            <a:r>
              <a:rPr lang="lt-LT" sz="2000" dirty="0"/>
              <a:t> už </a:t>
            </a:r>
            <a:r>
              <a:rPr lang="lt-LT" sz="2000" dirty="0" smtClean="0">
                <a:solidFill>
                  <a:srgbClr val="000000"/>
                </a:solidFill>
              </a:rPr>
              <a:t>VII infrastruktūros </a:t>
            </a:r>
            <a:r>
              <a:rPr lang="lt-LT" sz="2000" dirty="0"/>
              <a:t>plėtrai ir palaikymui skiriamas </a:t>
            </a:r>
            <a:r>
              <a:rPr lang="lt-LT" sz="2000" dirty="0" smtClean="0"/>
              <a:t>lėšas</a:t>
            </a:r>
          </a:p>
          <a:p>
            <a:pPr marL="0" indent="0" algn="r">
              <a:buNone/>
            </a:pPr>
            <a:r>
              <a:rPr lang="lt-LT" sz="2000" dirty="0" smtClean="0"/>
              <a:t>Šaltinis - studija</a:t>
            </a:r>
            <a:endParaRPr lang="lt-LT" sz="2000" dirty="0"/>
          </a:p>
        </p:txBody>
      </p: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2339752" y="6021388"/>
            <a:ext cx="6264696" cy="46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</a:pPr>
            <a:r>
              <a:rPr lang="lt-LT" sz="1600" dirty="0">
                <a:solidFill>
                  <a:srgbClr val="002060"/>
                </a:solidFill>
              </a:rPr>
              <a:t>Valstybės informacinių išteklių infrastruktūros valdymas Lietuvoje</a:t>
            </a:r>
          </a:p>
          <a:p>
            <a:pPr>
              <a:spcBef>
                <a:spcPct val="20000"/>
              </a:spcBef>
            </a:pPr>
            <a:endParaRPr lang="en-US" sz="1600" dirty="0">
              <a:solidFill>
                <a:srgbClr val="002060"/>
              </a:solidFill>
            </a:endParaRPr>
          </a:p>
        </p:txBody>
      </p:sp>
      <p:pic>
        <p:nvPicPr>
          <p:cNvPr id="5133" name="Picture 13" descr="RE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750" y="6021388"/>
            <a:ext cx="1584325" cy="569912"/>
          </a:xfrm>
          <a:prstGeom prst="rect">
            <a:avLst/>
          </a:prstGeom>
          <a:noFill/>
        </p:spPr>
      </p:pic>
      <p:sp>
        <p:nvSpPr>
          <p:cNvPr id="5136" name="Line 16"/>
          <p:cNvSpPr>
            <a:spLocks noChangeShapeType="1"/>
          </p:cNvSpPr>
          <p:nvPr/>
        </p:nvSpPr>
        <p:spPr bwMode="auto">
          <a:xfrm>
            <a:off x="323850" y="5805488"/>
            <a:ext cx="8426450" cy="0"/>
          </a:xfrm>
          <a:prstGeom prst="line">
            <a:avLst/>
          </a:prstGeom>
          <a:noFill/>
          <a:ln w="12700">
            <a:solidFill>
              <a:srgbClr val="00A0DC"/>
            </a:solidFill>
            <a:round/>
            <a:headEnd/>
            <a:tailEnd/>
          </a:ln>
          <a:effectLst/>
        </p:spPr>
        <p:txBody>
          <a:bodyPr/>
          <a:lstStyle/>
          <a:p>
            <a:endParaRPr lang="lt-LT"/>
          </a:p>
        </p:txBody>
      </p:sp>
      <p:sp>
        <p:nvSpPr>
          <p:cNvPr id="5139" name="Line 19"/>
          <p:cNvSpPr>
            <a:spLocks noChangeShapeType="1"/>
          </p:cNvSpPr>
          <p:nvPr/>
        </p:nvSpPr>
        <p:spPr bwMode="auto">
          <a:xfrm>
            <a:off x="0" y="44450"/>
            <a:ext cx="9144000" cy="0"/>
          </a:xfrm>
          <a:prstGeom prst="line">
            <a:avLst/>
          </a:prstGeom>
          <a:noFill/>
          <a:ln w="127000">
            <a:solidFill>
              <a:srgbClr val="00A0DC"/>
            </a:solidFill>
            <a:round/>
            <a:headEnd/>
            <a:tailEnd/>
          </a:ln>
          <a:effectLst/>
        </p:spPr>
        <p:txBody>
          <a:bodyPr/>
          <a:lstStyle/>
          <a:p>
            <a:endParaRPr lang="lt-LT"/>
          </a:p>
        </p:txBody>
      </p:sp>
      <p:sp>
        <p:nvSpPr>
          <p:cNvPr id="2" name="Skaidrės numerio vietos rezervavimo ženklas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462B3-7C02-43C9-A9A2-DCBA75AD07C3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83435" y="621586"/>
            <a:ext cx="8266865" cy="432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lt-LT" sz="2800" b="1" dirty="0"/>
              <a:t>Siūlomi VII konsolidavimo sprendimai</a:t>
            </a:r>
          </a:p>
        </p:txBody>
      </p:sp>
    </p:spTree>
    <p:extLst>
      <p:ext uri="{BB962C8B-B14F-4D97-AF65-F5344CB8AC3E}">
        <p14:creationId xmlns:p14="http://schemas.microsoft.com/office/powerpoint/2010/main" val="14299424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9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539750" y="2420888"/>
            <a:ext cx="8424738" cy="3096344"/>
          </a:xfrm>
          <a:noFill/>
        </p:spPr>
        <p:txBody>
          <a:bodyPr/>
          <a:lstStyle/>
          <a:p>
            <a:pPr marL="0" lvl="0" indent="0">
              <a:buNone/>
            </a:pPr>
            <a:r>
              <a:rPr lang="lt-LT" sz="2000" b="1" dirty="0" smtClean="0">
                <a:solidFill>
                  <a:srgbClr val="000000"/>
                </a:solidFill>
              </a:rPr>
              <a:t>Investicijų poreikis:</a:t>
            </a:r>
            <a:endParaRPr lang="lt-LT" sz="2000" dirty="0">
              <a:solidFill>
                <a:srgbClr val="000000"/>
              </a:solidFill>
            </a:endParaRPr>
          </a:p>
          <a:p>
            <a:pPr lvl="0">
              <a:buFont typeface="Arial" panose="020B0604020202020204" pitchFamily="34" charset="0"/>
              <a:buChar char="•"/>
            </a:pPr>
            <a:r>
              <a:rPr lang="lt-LT" sz="2000" dirty="0" smtClean="0">
                <a:solidFill>
                  <a:srgbClr val="000000"/>
                </a:solidFill>
              </a:rPr>
              <a:t>VII konsolidavimui reikėtų </a:t>
            </a:r>
            <a:r>
              <a:rPr lang="lt-LT" sz="2000" dirty="0">
                <a:solidFill>
                  <a:srgbClr val="000000"/>
                </a:solidFill>
              </a:rPr>
              <a:t>apie </a:t>
            </a:r>
            <a:r>
              <a:rPr lang="en-US" sz="2000" dirty="0" smtClean="0">
                <a:solidFill>
                  <a:srgbClr val="000000"/>
                </a:solidFill>
              </a:rPr>
              <a:t>200 </a:t>
            </a:r>
            <a:r>
              <a:rPr lang="en-US" sz="2000" dirty="0">
                <a:solidFill>
                  <a:srgbClr val="000000"/>
                </a:solidFill>
              </a:rPr>
              <a:t>mln. </a:t>
            </a:r>
            <a:r>
              <a:rPr lang="en-US" sz="2000" dirty="0" smtClean="0">
                <a:solidFill>
                  <a:srgbClr val="000000"/>
                </a:solidFill>
              </a:rPr>
              <a:t>Lt</a:t>
            </a:r>
            <a:r>
              <a:rPr lang="lt-LT" sz="2000" dirty="0" smtClean="0">
                <a:solidFill>
                  <a:srgbClr val="000000"/>
                </a:solidFill>
              </a:rPr>
              <a:t> (</a:t>
            </a:r>
            <a:r>
              <a:rPr lang="en-US" sz="2000" dirty="0" smtClean="0">
                <a:solidFill>
                  <a:srgbClr val="000000"/>
                </a:solidFill>
              </a:rPr>
              <a:t>58 mln. EUR</a:t>
            </a:r>
            <a:r>
              <a:rPr lang="lt-LT" sz="2000" dirty="0">
                <a:solidFill>
                  <a:srgbClr val="000000"/>
                </a:solidFill>
              </a:rPr>
              <a:t>)</a:t>
            </a:r>
            <a:endParaRPr lang="lt-LT" sz="2000" dirty="0" smtClean="0">
              <a:solidFill>
                <a:srgbClr val="000000"/>
              </a:solidFill>
            </a:endParaRPr>
          </a:p>
          <a:p>
            <a:pPr lvl="0">
              <a:buFont typeface="Arial" panose="020B0604020202020204" pitchFamily="34" charset="0"/>
              <a:buChar char="•"/>
            </a:pPr>
            <a:r>
              <a:rPr lang="lt-LT" sz="2000" dirty="0" smtClean="0">
                <a:solidFill>
                  <a:srgbClr val="000000"/>
                </a:solidFill>
              </a:rPr>
              <a:t>Nekonsoliduojant VII reikėtų </a:t>
            </a:r>
            <a:r>
              <a:rPr lang="lt-LT" sz="2000" dirty="0">
                <a:solidFill>
                  <a:srgbClr val="000000"/>
                </a:solidFill>
              </a:rPr>
              <a:t>apie </a:t>
            </a:r>
            <a:r>
              <a:rPr lang="en-US" sz="2000" dirty="0" smtClean="0">
                <a:solidFill>
                  <a:srgbClr val="000000"/>
                </a:solidFill>
              </a:rPr>
              <a:t>300 </a:t>
            </a:r>
            <a:r>
              <a:rPr lang="en-US" sz="2000" dirty="0">
                <a:solidFill>
                  <a:srgbClr val="000000"/>
                </a:solidFill>
              </a:rPr>
              <a:t>mln. </a:t>
            </a:r>
            <a:r>
              <a:rPr lang="en-US" sz="2000" dirty="0" smtClean="0">
                <a:solidFill>
                  <a:srgbClr val="000000"/>
                </a:solidFill>
              </a:rPr>
              <a:t>Lt</a:t>
            </a:r>
            <a:r>
              <a:rPr lang="lt-LT" sz="2000" dirty="0" smtClean="0">
                <a:solidFill>
                  <a:srgbClr val="000000"/>
                </a:solidFill>
              </a:rPr>
              <a:t> (</a:t>
            </a:r>
            <a:r>
              <a:rPr lang="en-US" sz="2000" dirty="0" smtClean="0">
                <a:solidFill>
                  <a:srgbClr val="000000"/>
                </a:solidFill>
              </a:rPr>
              <a:t>87 </a:t>
            </a:r>
            <a:r>
              <a:rPr lang="en-US" sz="2000" dirty="0">
                <a:solidFill>
                  <a:srgbClr val="000000"/>
                </a:solidFill>
              </a:rPr>
              <a:t>mln. </a:t>
            </a:r>
            <a:r>
              <a:rPr lang="en-US" sz="2000" dirty="0" smtClean="0">
                <a:solidFill>
                  <a:srgbClr val="000000"/>
                </a:solidFill>
              </a:rPr>
              <a:t>EUR</a:t>
            </a:r>
            <a:r>
              <a:rPr lang="lt-LT" sz="2000" dirty="0" smtClean="0">
                <a:solidFill>
                  <a:srgbClr val="000000"/>
                </a:solidFill>
              </a:rPr>
              <a:t>)</a:t>
            </a:r>
          </a:p>
          <a:p>
            <a:pPr marL="0" lvl="0" indent="0">
              <a:buNone/>
            </a:pPr>
            <a:r>
              <a:rPr lang="lt-LT" sz="2000" dirty="0" smtClean="0">
                <a:solidFill>
                  <a:srgbClr val="000000"/>
                </a:solidFill>
              </a:rPr>
              <a:t>Gali</a:t>
            </a:r>
            <a:r>
              <a:rPr lang="en-US" sz="2000" dirty="0" smtClean="0">
                <a:solidFill>
                  <a:srgbClr val="000000"/>
                </a:solidFill>
              </a:rPr>
              <a:t>mi</a:t>
            </a:r>
            <a:r>
              <a:rPr lang="lt-LT" sz="2000" dirty="0" smtClean="0">
                <a:solidFill>
                  <a:srgbClr val="000000"/>
                </a:solidFill>
              </a:rPr>
              <a:t> sutaupymai </a:t>
            </a:r>
            <a:r>
              <a:rPr lang="lt-LT" sz="2000" dirty="0">
                <a:solidFill>
                  <a:srgbClr val="000000"/>
                </a:solidFill>
              </a:rPr>
              <a:t>apie </a:t>
            </a:r>
            <a:r>
              <a:rPr lang="en-US" sz="2000" dirty="0">
                <a:solidFill>
                  <a:srgbClr val="000000"/>
                </a:solidFill>
              </a:rPr>
              <a:t>100 mln. </a:t>
            </a:r>
            <a:r>
              <a:rPr lang="en-US" sz="2000" dirty="0" smtClean="0">
                <a:solidFill>
                  <a:srgbClr val="000000"/>
                </a:solidFill>
              </a:rPr>
              <a:t>Lt</a:t>
            </a:r>
            <a:r>
              <a:rPr lang="lt-LT" sz="2000" dirty="0" smtClean="0">
                <a:solidFill>
                  <a:srgbClr val="000000"/>
                </a:solidFill>
              </a:rPr>
              <a:t> (</a:t>
            </a:r>
            <a:r>
              <a:rPr lang="en-US" sz="2000" dirty="0" smtClean="0">
                <a:solidFill>
                  <a:srgbClr val="000000"/>
                </a:solidFill>
              </a:rPr>
              <a:t>29 mln. EUR</a:t>
            </a:r>
            <a:r>
              <a:rPr lang="lt-LT" sz="2000" dirty="0" smtClean="0">
                <a:solidFill>
                  <a:srgbClr val="000000"/>
                </a:solidFill>
              </a:rPr>
              <a:t>)</a:t>
            </a:r>
            <a:endParaRPr lang="lt-LT" sz="2000" dirty="0">
              <a:solidFill>
                <a:srgbClr val="000000"/>
              </a:solidFill>
            </a:endParaRPr>
          </a:p>
          <a:p>
            <a:pPr marL="0" lvl="0" indent="0">
              <a:buNone/>
            </a:pPr>
            <a:endParaRPr lang="lt-LT" sz="2000" b="1" dirty="0" smtClean="0">
              <a:solidFill>
                <a:srgbClr val="000000"/>
              </a:solidFill>
            </a:endParaRPr>
          </a:p>
          <a:p>
            <a:pPr marL="0" lvl="0" indent="0">
              <a:buNone/>
            </a:pPr>
            <a:r>
              <a:rPr lang="lt-LT" sz="2000" b="1" dirty="0" smtClean="0">
                <a:solidFill>
                  <a:srgbClr val="000000"/>
                </a:solidFill>
              </a:rPr>
              <a:t>IT </a:t>
            </a:r>
            <a:r>
              <a:rPr lang="lt-LT" sz="2000" b="1" dirty="0">
                <a:solidFill>
                  <a:srgbClr val="000000"/>
                </a:solidFill>
              </a:rPr>
              <a:t>eksploatavimo išlaidų </a:t>
            </a:r>
            <a:r>
              <a:rPr lang="lt-LT" sz="2000" b="1" dirty="0" smtClean="0">
                <a:solidFill>
                  <a:srgbClr val="000000"/>
                </a:solidFill>
              </a:rPr>
              <a:t>poreikis:</a:t>
            </a:r>
            <a:endParaRPr lang="lt-LT" sz="2000" b="1" dirty="0">
              <a:solidFill>
                <a:srgbClr val="000000"/>
              </a:solidFill>
            </a:endParaRPr>
          </a:p>
          <a:p>
            <a:pPr marL="0" lvl="0" indent="0">
              <a:buNone/>
            </a:pPr>
            <a:r>
              <a:rPr lang="lt-LT" sz="2000" dirty="0" smtClean="0">
                <a:solidFill>
                  <a:srgbClr val="000000"/>
                </a:solidFill>
              </a:rPr>
              <a:t>Per 10 </a:t>
            </a:r>
            <a:r>
              <a:rPr lang="lt-LT" sz="2000" dirty="0">
                <a:solidFill>
                  <a:srgbClr val="000000"/>
                </a:solidFill>
              </a:rPr>
              <a:t>metų </a:t>
            </a:r>
            <a:r>
              <a:rPr lang="lt-LT" sz="2000" dirty="0" smtClean="0">
                <a:solidFill>
                  <a:srgbClr val="000000"/>
                </a:solidFill>
              </a:rPr>
              <a:t>dėl </a:t>
            </a:r>
            <a:r>
              <a:rPr lang="lt-LT" sz="2000" dirty="0">
                <a:solidFill>
                  <a:srgbClr val="000000"/>
                </a:solidFill>
              </a:rPr>
              <a:t>efektyvesnio IT eksploatavimo būtų sutaupyta virš </a:t>
            </a:r>
            <a:endParaRPr lang="lt-LT" sz="20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lt-LT" sz="2000" dirty="0" smtClean="0">
                <a:solidFill>
                  <a:srgbClr val="000000"/>
                </a:solidFill>
              </a:rPr>
              <a:t>300 mln. Lt</a:t>
            </a:r>
            <a:r>
              <a:rPr lang="en-US" sz="2000" dirty="0" smtClean="0">
                <a:solidFill>
                  <a:srgbClr val="000000"/>
                </a:solidFill>
              </a:rPr>
              <a:t> </a:t>
            </a:r>
            <a:r>
              <a:rPr lang="lt-LT" sz="2000" dirty="0" smtClean="0">
                <a:solidFill>
                  <a:srgbClr val="000000"/>
                </a:solidFill>
              </a:rPr>
              <a:t>(</a:t>
            </a:r>
            <a:r>
              <a:rPr lang="en-US" sz="2000" dirty="0" smtClean="0">
                <a:solidFill>
                  <a:srgbClr val="000000"/>
                </a:solidFill>
              </a:rPr>
              <a:t>86 mln. EUR</a:t>
            </a:r>
            <a:r>
              <a:rPr lang="lt-LT" sz="2000" dirty="0" smtClean="0">
                <a:solidFill>
                  <a:srgbClr val="000000"/>
                </a:solidFill>
              </a:rPr>
              <a:t>)</a:t>
            </a:r>
            <a:r>
              <a:rPr lang="lt-LT" sz="2000" dirty="0" smtClean="0"/>
              <a:t>                                                    </a:t>
            </a:r>
            <a:r>
              <a:rPr lang="lt-LT" sz="1800" dirty="0" smtClean="0"/>
              <a:t>Šaltinis </a:t>
            </a:r>
            <a:r>
              <a:rPr lang="lt-LT" sz="1800" dirty="0"/>
              <a:t>- </a:t>
            </a:r>
            <a:r>
              <a:rPr lang="lt-LT" sz="1800" dirty="0" smtClean="0"/>
              <a:t>studija</a:t>
            </a:r>
            <a:endParaRPr lang="lt-LT" sz="2000" dirty="0" smtClean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lt-LT" sz="2000" dirty="0" smtClean="0"/>
          </a:p>
          <a:p>
            <a:pPr marL="0" indent="0" algn="r">
              <a:buNone/>
            </a:pPr>
            <a:endParaRPr lang="lt-LT" sz="2000" dirty="0">
              <a:solidFill>
                <a:srgbClr val="000000"/>
              </a:solidFill>
            </a:endParaRPr>
          </a:p>
        </p:txBody>
      </p: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2411760" y="6035273"/>
            <a:ext cx="6338540" cy="35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</a:pPr>
            <a:r>
              <a:rPr lang="lt-LT" sz="1600" dirty="0">
                <a:solidFill>
                  <a:schemeClr val="accent2">
                    <a:lumMod val="50000"/>
                  </a:schemeClr>
                </a:solidFill>
              </a:rPr>
              <a:t>Valstybės informacinių išteklių infrastruktūros valdymas Lietuvoje</a:t>
            </a:r>
          </a:p>
        </p:txBody>
      </p:sp>
      <p:pic>
        <p:nvPicPr>
          <p:cNvPr id="5133" name="Picture 13" descr="RE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750" y="6021388"/>
            <a:ext cx="1584325" cy="569912"/>
          </a:xfrm>
          <a:prstGeom prst="rect">
            <a:avLst/>
          </a:prstGeom>
          <a:noFill/>
        </p:spPr>
      </p:pic>
      <p:sp>
        <p:nvSpPr>
          <p:cNvPr id="5136" name="Line 16"/>
          <p:cNvSpPr>
            <a:spLocks noChangeShapeType="1"/>
          </p:cNvSpPr>
          <p:nvPr/>
        </p:nvSpPr>
        <p:spPr bwMode="auto">
          <a:xfrm>
            <a:off x="323850" y="5805488"/>
            <a:ext cx="8426450" cy="0"/>
          </a:xfrm>
          <a:prstGeom prst="line">
            <a:avLst/>
          </a:prstGeom>
          <a:noFill/>
          <a:ln w="12700">
            <a:solidFill>
              <a:srgbClr val="00A0DC"/>
            </a:solidFill>
            <a:round/>
            <a:headEnd/>
            <a:tailEnd/>
          </a:ln>
          <a:effectLst/>
        </p:spPr>
        <p:txBody>
          <a:bodyPr/>
          <a:lstStyle/>
          <a:p>
            <a:endParaRPr lang="lt-LT"/>
          </a:p>
        </p:txBody>
      </p:sp>
      <p:sp>
        <p:nvSpPr>
          <p:cNvPr id="5139" name="Line 19"/>
          <p:cNvSpPr>
            <a:spLocks noChangeShapeType="1"/>
          </p:cNvSpPr>
          <p:nvPr/>
        </p:nvSpPr>
        <p:spPr bwMode="auto">
          <a:xfrm>
            <a:off x="0" y="44450"/>
            <a:ext cx="9144000" cy="0"/>
          </a:xfrm>
          <a:prstGeom prst="line">
            <a:avLst/>
          </a:prstGeom>
          <a:noFill/>
          <a:ln w="127000">
            <a:solidFill>
              <a:srgbClr val="00A0DC"/>
            </a:solidFill>
            <a:round/>
            <a:headEnd/>
            <a:tailEnd/>
          </a:ln>
          <a:effectLst/>
        </p:spPr>
        <p:txBody>
          <a:bodyPr/>
          <a:lstStyle/>
          <a:p>
            <a:endParaRPr lang="lt-LT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2987824" y="908720"/>
            <a:ext cx="5015666" cy="1121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algn="ctr">
              <a:buNone/>
            </a:pPr>
            <a:r>
              <a:rPr lang="lt-LT" sz="2800" b="1" dirty="0" smtClean="0"/>
              <a:t>Finansavimo poreikis</a:t>
            </a:r>
            <a:endParaRPr lang="lt-LT" sz="2800" b="1" dirty="0"/>
          </a:p>
        </p:txBody>
      </p:sp>
      <p:sp>
        <p:nvSpPr>
          <p:cNvPr id="2" name="Skaidrės numerio vietos rezervavimo ženklas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462B3-7C02-43C9-A9A2-DCBA75AD07C3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60" y="447909"/>
            <a:ext cx="2886075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57470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9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685850" y="2531280"/>
            <a:ext cx="8064450" cy="2337879"/>
          </a:xfrm>
          <a:noFill/>
        </p:spPr>
        <p:txBody>
          <a:bodyPr/>
          <a:lstStyle/>
          <a:p>
            <a:r>
              <a:rPr lang="lt-LT" sz="2000" b="1" dirty="0" smtClean="0"/>
              <a:t>Inicijavo ministerijos ir jai pavaldžių </a:t>
            </a:r>
            <a:r>
              <a:rPr lang="en-US" sz="2000" b="1" dirty="0" smtClean="0"/>
              <a:t>8 </a:t>
            </a:r>
            <a:r>
              <a:rPr lang="lt-LT" sz="2000" b="1" dirty="0" smtClean="0"/>
              <a:t>institucijų VII konsolidavimą</a:t>
            </a:r>
            <a:endParaRPr lang="en-US" sz="2000" b="1" dirty="0" smtClean="0"/>
          </a:p>
          <a:p>
            <a:endParaRPr lang="en-US" sz="2000" b="1" dirty="0"/>
          </a:p>
          <a:p>
            <a:r>
              <a:rPr lang="lt-LT" sz="2000" b="1" dirty="0" smtClean="0"/>
              <a:t>Teiks </a:t>
            </a:r>
            <a:r>
              <a:rPr lang="lt-LT" sz="2000" b="1" dirty="0"/>
              <a:t>Vyriausybei alternatyvius siūlymus dėl VII infrastruktūros </a:t>
            </a:r>
            <a:r>
              <a:rPr lang="lt-LT" sz="2000" b="1" dirty="0" smtClean="0"/>
              <a:t>konsolidavimo Lietuvoje</a:t>
            </a:r>
            <a:endParaRPr lang="lt-LT" sz="2000" b="1" dirty="0"/>
          </a:p>
        </p:txBody>
      </p: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2388253" y="6021388"/>
            <a:ext cx="6408712" cy="35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</a:pPr>
            <a:r>
              <a:rPr lang="lt-LT" sz="1600" dirty="0">
                <a:solidFill>
                  <a:schemeClr val="accent2">
                    <a:lumMod val="50000"/>
                  </a:schemeClr>
                </a:solidFill>
              </a:rPr>
              <a:t>Valstybės informacinių išteklių infrastruktūros valdymas Lietuvoje</a:t>
            </a:r>
          </a:p>
        </p:txBody>
      </p:sp>
      <p:pic>
        <p:nvPicPr>
          <p:cNvPr id="5133" name="Picture 13" descr="RE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750" y="6021388"/>
            <a:ext cx="1584325" cy="569912"/>
          </a:xfrm>
          <a:prstGeom prst="rect">
            <a:avLst/>
          </a:prstGeom>
          <a:noFill/>
        </p:spPr>
      </p:pic>
      <p:sp>
        <p:nvSpPr>
          <p:cNvPr id="5136" name="Line 16"/>
          <p:cNvSpPr>
            <a:spLocks noChangeShapeType="1"/>
          </p:cNvSpPr>
          <p:nvPr/>
        </p:nvSpPr>
        <p:spPr bwMode="auto">
          <a:xfrm>
            <a:off x="323850" y="5805488"/>
            <a:ext cx="8426450" cy="0"/>
          </a:xfrm>
          <a:prstGeom prst="line">
            <a:avLst/>
          </a:prstGeom>
          <a:noFill/>
          <a:ln w="12700">
            <a:solidFill>
              <a:srgbClr val="00A0DC"/>
            </a:solidFill>
            <a:round/>
            <a:headEnd/>
            <a:tailEnd/>
          </a:ln>
          <a:effectLst/>
        </p:spPr>
        <p:txBody>
          <a:bodyPr/>
          <a:lstStyle/>
          <a:p>
            <a:endParaRPr lang="lt-LT"/>
          </a:p>
        </p:txBody>
      </p:sp>
      <p:sp>
        <p:nvSpPr>
          <p:cNvPr id="5139" name="Line 19"/>
          <p:cNvSpPr>
            <a:spLocks noChangeShapeType="1"/>
          </p:cNvSpPr>
          <p:nvPr/>
        </p:nvSpPr>
        <p:spPr bwMode="auto">
          <a:xfrm>
            <a:off x="0" y="44450"/>
            <a:ext cx="9144000" cy="0"/>
          </a:xfrm>
          <a:prstGeom prst="line">
            <a:avLst/>
          </a:prstGeom>
          <a:noFill/>
          <a:ln w="127000">
            <a:solidFill>
              <a:srgbClr val="00A0DC"/>
            </a:solidFill>
            <a:round/>
            <a:headEnd/>
            <a:tailEnd/>
          </a:ln>
          <a:effectLst/>
        </p:spPr>
        <p:txBody>
          <a:bodyPr/>
          <a:lstStyle/>
          <a:p>
            <a:endParaRPr lang="lt-LT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2533318" y="836712"/>
            <a:ext cx="6610681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algn="ctr">
              <a:buNone/>
            </a:pPr>
            <a:r>
              <a:rPr lang="lt-LT" sz="2800" b="1" dirty="0" smtClean="0">
                <a:solidFill>
                  <a:srgbClr val="000000"/>
                </a:solidFill>
              </a:rPr>
              <a:t>Ką daro Susisiekimo ministerija?</a:t>
            </a:r>
            <a:endParaRPr lang="lt-LT" sz="2800" b="1" dirty="0">
              <a:solidFill>
                <a:srgbClr val="000000"/>
              </a:solidFill>
            </a:endParaRPr>
          </a:p>
        </p:txBody>
      </p:sp>
      <p:sp>
        <p:nvSpPr>
          <p:cNvPr id="2" name="Skaidrės numerio vietos rezervavimo ženklas 1"/>
          <p:cNvSpPr>
            <a:spLocks noGrp="1"/>
          </p:cNvSpPr>
          <p:nvPr>
            <p:ph type="sldNum" sz="quarter" idx="12"/>
          </p:nvPr>
        </p:nvSpPr>
        <p:spPr>
          <a:xfrm>
            <a:off x="8172400" y="6245225"/>
            <a:ext cx="514400" cy="476250"/>
          </a:xfrm>
        </p:spPr>
        <p:txBody>
          <a:bodyPr/>
          <a:lstStyle/>
          <a:p>
            <a:fld id="{2E5462B3-7C02-43C9-A9A2-DCBA75AD07C3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64481"/>
            <a:ext cx="2419300" cy="1280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3244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9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509951" y="2924944"/>
            <a:ext cx="8464798" cy="1512168"/>
          </a:xfrm>
          <a:noFill/>
        </p:spPr>
        <p:txBody>
          <a:bodyPr/>
          <a:lstStyle/>
          <a:p>
            <a:pPr algn="just"/>
            <a:r>
              <a:rPr lang="lt-LT" sz="2000" b="1" dirty="0" smtClean="0"/>
              <a:t>Reikalingas </a:t>
            </a:r>
            <a:r>
              <a:rPr lang="en-US" sz="2000" b="1" dirty="0" smtClean="0"/>
              <a:t>Vyriausyb</a:t>
            </a:r>
            <a:r>
              <a:rPr lang="lt-LT" sz="2000" b="1" dirty="0" smtClean="0"/>
              <a:t>ės sprendimas</a:t>
            </a:r>
          </a:p>
          <a:p>
            <a:pPr algn="just"/>
            <a:r>
              <a:rPr lang="lt-LT" sz="2000" b="1" dirty="0"/>
              <a:t>Planuojami valstybės finansiniai ištekliai</a:t>
            </a:r>
          </a:p>
          <a:p>
            <a:pPr algn="just"/>
            <a:r>
              <a:rPr lang="lt-LT" sz="2000" b="1" dirty="0" smtClean="0"/>
              <a:t>Bus parengtas </a:t>
            </a:r>
            <a:r>
              <a:rPr lang="lt-LT" sz="2000" b="1" dirty="0"/>
              <a:t>VII infrastruktūros konsolidavimo įgyvendinimo </a:t>
            </a:r>
            <a:r>
              <a:rPr lang="lt-LT" sz="2000" b="1" dirty="0" smtClean="0"/>
              <a:t>planas ir inicijuoti parengiamieji darbai</a:t>
            </a:r>
            <a:endParaRPr lang="lt-LT" sz="2000" b="1" dirty="0"/>
          </a:p>
          <a:p>
            <a:pPr algn="just">
              <a:buFont typeface="Arial" panose="020B0604020202020204" pitchFamily="34" charset="0"/>
              <a:buChar char="•"/>
            </a:pPr>
            <a:endParaRPr lang="lt-LT" sz="1800" b="1" dirty="0"/>
          </a:p>
        </p:txBody>
      </p:sp>
      <p:sp>
        <p:nvSpPr>
          <p:cNvPr id="5130" name="Rectangle 10"/>
          <p:cNvSpPr>
            <a:spLocks noChangeArrowheads="1"/>
          </p:cNvSpPr>
          <p:nvPr/>
        </p:nvSpPr>
        <p:spPr bwMode="auto">
          <a:xfrm>
            <a:off x="2388253" y="6021388"/>
            <a:ext cx="6408712" cy="35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</a:pPr>
            <a:r>
              <a:rPr lang="lt-LT" sz="1600" dirty="0">
                <a:solidFill>
                  <a:schemeClr val="accent2">
                    <a:lumMod val="50000"/>
                  </a:schemeClr>
                </a:solidFill>
              </a:rPr>
              <a:t>Valstybės informacinių išteklių infrastruktūros valdymas Lietuvoje</a:t>
            </a:r>
          </a:p>
        </p:txBody>
      </p:sp>
      <p:pic>
        <p:nvPicPr>
          <p:cNvPr id="5133" name="Picture 13" descr="RE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750" y="6021388"/>
            <a:ext cx="1584325" cy="569912"/>
          </a:xfrm>
          <a:prstGeom prst="rect">
            <a:avLst/>
          </a:prstGeom>
          <a:noFill/>
        </p:spPr>
      </p:pic>
      <p:sp>
        <p:nvSpPr>
          <p:cNvPr id="5136" name="Line 16"/>
          <p:cNvSpPr>
            <a:spLocks noChangeShapeType="1"/>
          </p:cNvSpPr>
          <p:nvPr/>
        </p:nvSpPr>
        <p:spPr bwMode="auto">
          <a:xfrm>
            <a:off x="323850" y="5805488"/>
            <a:ext cx="8426450" cy="0"/>
          </a:xfrm>
          <a:prstGeom prst="line">
            <a:avLst/>
          </a:prstGeom>
          <a:noFill/>
          <a:ln w="12700">
            <a:solidFill>
              <a:srgbClr val="00A0DC"/>
            </a:solidFill>
            <a:round/>
            <a:headEnd/>
            <a:tailEnd/>
          </a:ln>
          <a:effectLst/>
        </p:spPr>
        <p:txBody>
          <a:bodyPr/>
          <a:lstStyle/>
          <a:p>
            <a:endParaRPr lang="lt-LT"/>
          </a:p>
        </p:txBody>
      </p:sp>
      <p:sp>
        <p:nvSpPr>
          <p:cNvPr id="5139" name="Line 19"/>
          <p:cNvSpPr>
            <a:spLocks noChangeShapeType="1"/>
          </p:cNvSpPr>
          <p:nvPr/>
        </p:nvSpPr>
        <p:spPr bwMode="auto">
          <a:xfrm>
            <a:off x="0" y="44450"/>
            <a:ext cx="9144000" cy="0"/>
          </a:xfrm>
          <a:prstGeom prst="line">
            <a:avLst/>
          </a:prstGeom>
          <a:noFill/>
          <a:ln w="127000">
            <a:solidFill>
              <a:srgbClr val="00A0DC"/>
            </a:solidFill>
            <a:round/>
            <a:headEnd/>
            <a:tailEnd/>
          </a:ln>
          <a:effectLst/>
        </p:spPr>
        <p:txBody>
          <a:bodyPr/>
          <a:lstStyle/>
          <a:p>
            <a:endParaRPr lang="lt-LT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2627783" y="1052736"/>
            <a:ext cx="5544617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lvl="0" indent="0" algn="ctr">
              <a:buNone/>
            </a:pPr>
            <a:r>
              <a:rPr lang="lt-LT" sz="2800" b="1" dirty="0" smtClean="0">
                <a:solidFill>
                  <a:srgbClr val="000000"/>
                </a:solidFill>
              </a:rPr>
              <a:t>Žingsniai dėl VII konsolidavimo</a:t>
            </a:r>
            <a:endParaRPr lang="lt-LT" sz="2800" b="1" dirty="0">
              <a:solidFill>
                <a:srgbClr val="000000"/>
              </a:solidFill>
            </a:endParaRPr>
          </a:p>
        </p:txBody>
      </p:sp>
      <p:sp>
        <p:nvSpPr>
          <p:cNvPr id="2" name="Skaidrės numerio vietos rezervavimo ženklas 1"/>
          <p:cNvSpPr>
            <a:spLocks noGrp="1"/>
          </p:cNvSpPr>
          <p:nvPr>
            <p:ph type="sldNum" sz="quarter" idx="12"/>
          </p:nvPr>
        </p:nvSpPr>
        <p:spPr>
          <a:xfrm>
            <a:off x="8172400" y="6245225"/>
            <a:ext cx="514400" cy="476250"/>
          </a:xfrm>
        </p:spPr>
        <p:txBody>
          <a:bodyPr/>
          <a:lstStyle/>
          <a:p>
            <a:fld id="{2E5462B3-7C02-43C9-A9A2-DCBA75AD07C3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32" y="497396"/>
            <a:ext cx="1877121" cy="1431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80863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5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476672"/>
            <a:ext cx="8712968" cy="5256584"/>
          </a:xfrm>
        </p:spPr>
        <p:txBody>
          <a:bodyPr/>
          <a:lstStyle/>
          <a:p>
            <a:pPr>
              <a:buNone/>
            </a:pPr>
            <a:endParaRPr lang="lt-LT" sz="1800" dirty="0" smtClean="0">
              <a:solidFill>
                <a:srgbClr val="58585A"/>
              </a:solidFill>
            </a:endParaRPr>
          </a:p>
          <a:p>
            <a:pPr>
              <a:buNone/>
            </a:pPr>
            <a:r>
              <a:rPr lang="lt-LT" sz="1800" dirty="0" smtClean="0">
                <a:solidFill>
                  <a:srgbClr val="58585A"/>
                </a:solidFill>
              </a:rPr>
              <a:t> </a:t>
            </a:r>
          </a:p>
          <a:p>
            <a:pPr>
              <a:buFontTx/>
              <a:buNone/>
            </a:pPr>
            <a:endParaRPr lang="lt-LT" sz="2100" dirty="0" smtClean="0">
              <a:solidFill>
                <a:srgbClr val="58585A"/>
              </a:solidFill>
            </a:endParaRPr>
          </a:p>
          <a:p>
            <a:pPr>
              <a:buFontTx/>
              <a:buNone/>
            </a:pPr>
            <a:endParaRPr lang="lt-LT" sz="2100" dirty="0">
              <a:solidFill>
                <a:srgbClr val="58585A"/>
              </a:solidFill>
            </a:endParaRPr>
          </a:p>
          <a:p>
            <a:pPr>
              <a:buFontTx/>
              <a:buNone/>
            </a:pPr>
            <a:endParaRPr lang="en-US" sz="2100" dirty="0">
              <a:solidFill>
                <a:srgbClr val="58585A"/>
              </a:solidFill>
            </a:endParaRPr>
          </a:p>
        </p:txBody>
      </p:sp>
      <p:pic>
        <p:nvPicPr>
          <p:cNvPr id="10256" name="Picture 16" descr="RE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750" y="6021388"/>
            <a:ext cx="1584325" cy="569912"/>
          </a:xfrm>
          <a:prstGeom prst="rect">
            <a:avLst/>
          </a:prstGeom>
          <a:noFill/>
        </p:spPr>
      </p:pic>
      <p:sp>
        <p:nvSpPr>
          <p:cNvPr id="10258" name="Line 18"/>
          <p:cNvSpPr>
            <a:spLocks noChangeShapeType="1"/>
          </p:cNvSpPr>
          <p:nvPr/>
        </p:nvSpPr>
        <p:spPr bwMode="auto">
          <a:xfrm>
            <a:off x="0" y="44450"/>
            <a:ext cx="9144000" cy="0"/>
          </a:xfrm>
          <a:prstGeom prst="line">
            <a:avLst/>
          </a:prstGeom>
          <a:noFill/>
          <a:ln w="127000">
            <a:solidFill>
              <a:srgbClr val="00A0DC"/>
            </a:solidFill>
            <a:round/>
            <a:headEnd/>
            <a:tailEnd/>
          </a:ln>
          <a:effectLst/>
        </p:spPr>
        <p:txBody>
          <a:bodyPr/>
          <a:lstStyle/>
          <a:p>
            <a:endParaRPr lang="lt-LT">
              <a:solidFill>
                <a:srgbClr val="000000"/>
              </a:solidFill>
            </a:endParaRPr>
          </a:p>
        </p:txBody>
      </p:sp>
      <p:sp>
        <p:nvSpPr>
          <p:cNvPr id="2" name="Skaidrės numerio vietos rezervavimo ženklas 1"/>
          <p:cNvSpPr>
            <a:spLocks noGrp="1"/>
          </p:cNvSpPr>
          <p:nvPr>
            <p:ph type="sldNum" sz="quarter" idx="12"/>
          </p:nvPr>
        </p:nvSpPr>
        <p:spPr>
          <a:xfrm>
            <a:off x="8388424" y="6245225"/>
            <a:ext cx="504056" cy="476250"/>
          </a:xfrm>
        </p:spPr>
        <p:txBody>
          <a:bodyPr/>
          <a:lstStyle/>
          <a:p>
            <a:fld id="{2E5462B3-7C02-43C9-A9A2-DCBA75AD07C3}" type="slidenum">
              <a:rPr lang="en-US" smtClean="0">
                <a:solidFill>
                  <a:srgbClr val="000000"/>
                </a:solidFill>
              </a:rPr>
              <a:pPr/>
              <a:t>13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196294" y="6021388"/>
            <a:ext cx="6554006" cy="432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</a:pPr>
            <a:r>
              <a:rPr lang="lt-LT" sz="1600" dirty="0">
                <a:solidFill>
                  <a:schemeClr val="accent2">
                    <a:lumMod val="50000"/>
                  </a:schemeClr>
                </a:solidFill>
              </a:rPr>
              <a:t>Valstybės informacinių išteklių infrastruktūros valdymas Lietuvoje</a:t>
            </a:r>
          </a:p>
        </p:txBody>
      </p:sp>
      <p:sp>
        <p:nvSpPr>
          <p:cNvPr id="8" name="Line 16"/>
          <p:cNvSpPr>
            <a:spLocks noChangeShapeType="1"/>
          </p:cNvSpPr>
          <p:nvPr/>
        </p:nvSpPr>
        <p:spPr bwMode="auto">
          <a:xfrm>
            <a:off x="323850" y="5805488"/>
            <a:ext cx="8426450" cy="0"/>
          </a:xfrm>
          <a:prstGeom prst="line">
            <a:avLst/>
          </a:prstGeom>
          <a:noFill/>
          <a:ln w="12700">
            <a:solidFill>
              <a:srgbClr val="00A0DC"/>
            </a:solidFill>
            <a:round/>
            <a:headEnd/>
            <a:tailEnd/>
          </a:ln>
          <a:effectLst/>
        </p:spPr>
        <p:txBody>
          <a:bodyPr/>
          <a:lstStyle/>
          <a:p>
            <a:endParaRPr lang="lt-LT">
              <a:solidFill>
                <a:srgbClr val="00000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3701" y="1484784"/>
            <a:ext cx="5376597" cy="3456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933056"/>
            <a:ext cx="1955704" cy="1411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1004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5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tačiakampis 2"/>
          <p:cNvSpPr/>
          <p:nvPr/>
        </p:nvSpPr>
        <p:spPr>
          <a:xfrm>
            <a:off x="0" y="2708920"/>
            <a:ext cx="9144000" cy="13681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title"/>
          </p:nvPr>
        </p:nvSpPr>
        <p:spPr>
          <a:xfrm>
            <a:off x="2780135" y="3001818"/>
            <a:ext cx="4905771" cy="719137"/>
          </a:xfrm>
        </p:spPr>
        <p:txBody>
          <a:bodyPr/>
          <a:lstStyle/>
          <a:p>
            <a:pPr algn="l"/>
            <a:r>
              <a:rPr lang="en-US" sz="4000" b="1" dirty="0">
                <a:solidFill>
                  <a:srgbClr val="00A0DC"/>
                </a:solidFill>
              </a:rPr>
              <a:t>A</a:t>
            </a:r>
            <a:r>
              <a:rPr lang="lt-LT" sz="4000" b="1" dirty="0" smtClean="0">
                <a:solidFill>
                  <a:srgbClr val="00A0DC"/>
                </a:solidFill>
              </a:rPr>
              <a:t>ČIŪ UŽ DĖMESĮ</a:t>
            </a:r>
            <a:r>
              <a:rPr lang="en-US" sz="4000" b="1" dirty="0" smtClean="0">
                <a:solidFill>
                  <a:srgbClr val="00A0DC"/>
                </a:solidFill>
              </a:rPr>
              <a:t>!</a:t>
            </a:r>
            <a:endParaRPr lang="en-US" sz="4000" b="1" dirty="0">
              <a:solidFill>
                <a:srgbClr val="00A0DC"/>
              </a:solidFill>
            </a:endParaRPr>
          </a:p>
        </p:txBody>
      </p:sp>
      <p:pic>
        <p:nvPicPr>
          <p:cNvPr id="15368" name="Picture 8" descr="REE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2625" y="2997200"/>
            <a:ext cx="1944688" cy="700088"/>
          </a:xfrm>
          <a:prstGeom prst="rect">
            <a:avLst/>
          </a:prstGeom>
          <a:noFill/>
        </p:spPr>
      </p:pic>
      <p:sp>
        <p:nvSpPr>
          <p:cNvPr id="15370" name="Line 10"/>
          <p:cNvSpPr>
            <a:spLocks noChangeShapeType="1"/>
          </p:cNvSpPr>
          <p:nvPr/>
        </p:nvSpPr>
        <p:spPr bwMode="auto">
          <a:xfrm>
            <a:off x="0" y="44450"/>
            <a:ext cx="9144000" cy="0"/>
          </a:xfrm>
          <a:prstGeom prst="line">
            <a:avLst/>
          </a:prstGeom>
          <a:noFill/>
          <a:ln w="127000">
            <a:solidFill>
              <a:srgbClr val="00A0DC"/>
            </a:solidFill>
            <a:round/>
            <a:headEnd/>
            <a:tailEnd/>
          </a:ln>
          <a:effectLst/>
        </p:spPr>
        <p:txBody>
          <a:bodyPr/>
          <a:lstStyle/>
          <a:p>
            <a:endParaRPr lang="lt-LT"/>
          </a:p>
        </p:txBody>
      </p:sp>
      <p:sp>
        <p:nvSpPr>
          <p:cNvPr id="2" name="Skaidrės numerio vietos rezervavimo ženklas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4E89A-F5BD-41D6-BDE1-6861C68A9B88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058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SM_sablonas">
  <a:themeElements>
    <a:clrScheme name="SM_sablona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M_sablona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M_sablona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_sablona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_sablona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_sablona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_sablona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M_sablona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M_sablona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M_sablona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M_sablona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M_sablona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M_sablona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M_sablona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11139</TotalTime>
  <Words>693</Words>
  <Application>Microsoft Macintosh PowerPoint</Application>
  <PresentationFormat>On-screen Show (4:3)</PresentationFormat>
  <Paragraphs>132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SM_sablonas</vt:lpstr>
      <vt:lpstr>VALSTYBĖS INFORMACINIŲ IŠTEKLIŲ INFRASTRUKTŪROS VALDYMAS  LIETUVOJE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AČIŪ UŽ DĖMESĮ!</vt:lpstr>
    </vt:vector>
  </TitlesOfParts>
  <Company>SM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Valstybės informacinių išteklių infrastruktūros valdymo modelio alternatyvos</dc:title>
  <dc:creator>nesim</dc:creator>
  <cp:lastModifiedBy>Romualdas Petraitis</cp:lastModifiedBy>
  <cp:revision>533</cp:revision>
  <cp:lastPrinted>2014-11-25T18:24:38Z</cp:lastPrinted>
  <dcterms:created xsi:type="dcterms:W3CDTF">2014-08-04T06:54:26Z</dcterms:created>
  <dcterms:modified xsi:type="dcterms:W3CDTF">2014-11-26T14:45:55Z</dcterms:modified>
</cp:coreProperties>
</file>