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9"/>
  </p:notesMasterIdLst>
  <p:handoutMasterIdLst>
    <p:handoutMasterId r:id="rId40"/>
  </p:handoutMasterIdLst>
  <p:sldIdLst>
    <p:sldId id="343" r:id="rId2"/>
    <p:sldId id="346" r:id="rId3"/>
    <p:sldId id="345" r:id="rId4"/>
    <p:sldId id="344" r:id="rId5"/>
    <p:sldId id="347" r:id="rId6"/>
    <p:sldId id="348" r:id="rId7"/>
    <p:sldId id="349" r:id="rId8"/>
    <p:sldId id="350" r:id="rId9"/>
    <p:sldId id="351" r:id="rId10"/>
    <p:sldId id="352" r:id="rId11"/>
    <p:sldId id="353" r:id="rId12"/>
    <p:sldId id="354" r:id="rId13"/>
    <p:sldId id="355" r:id="rId14"/>
    <p:sldId id="356" r:id="rId15"/>
    <p:sldId id="357" r:id="rId16"/>
    <p:sldId id="358" r:id="rId17"/>
    <p:sldId id="359" r:id="rId18"/>
    <p:sldId id="360" r:id="rId19"/>
    <p:sldId id="361" r:id="rId20"/>
    <p:sldId id="362" r:id="rId21"/>
    <p:sldId id="363" r:id="rId22"/>
    <p:sldId id="364" r:id="rId23"/>
    <p:sldId id="365" r:id="rId24"/>
    <p:sldId id="378" r:id="rId25"/>
    <p:sldId id="379" r:id="rId26"/>
    <p:sldId id="366" r:id="rId27"/>
    <p:sldId id="367" r:id="rId28"/>
    <p:sldId id="368" r:id="rId29"/>
    <p:sldId id="369" r:id="rId30"/>
    <p:sldId id="370" r:id="rId31"/>
    <p:sldId id="371" r:id="rId32"/>
    <p:sldId id="372" r:id="rId33"/>
    <p:sldId id="373" r:id="rId34"/>
    <p:sldId id="374" r:id="rId35"/>
    <p:sldId id="375" r:id="rId36"/>
    <p:sldId id="377" r:id="rId37"/>
    <p:sldId id="376" r:id="rId38"/>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72114" autoAdjust="0"/>
  </p:normalViewPr>
  <p:slideViewPr>
    <p:cSldViewPr snapToGrid="0" snapToObjects="1">
      <p:cViewPr varScale="1">
        <p:scale>
          <a:sx n="41" d="100"/>
          <a:sy n="41" d="100"/>
        </p:scale>
        <p:origin x="-148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view3D>
      <c:rotX val="15"/>
      <c:rotY val="20"/>
      <c:rAngAx val="0"/>
      <c:perspective val="30"/>
    </c:view3D>
    <c:floor>
      <c:thickness val="0"/>
    </c:floor>
    <c:sideWall>
      <c:thickness val="0"/>
    </c:sideWall>
    <c:backWall>
      <c:thickness val="0"/>
    </c:backWall>
    <c:plotArea>
      <c:layout/>
      <c:bar3DChart>
        <c:barDir val="col"/>
        <c:grouping val="stacked"/>
        <c:varyColors val="0"/>
        <c:ser>
          <c:idx val="0"/>
          <c:order val="0"/>
          <c:tx>
            <c:strRef>
              <c:f>Sheet1!$B$2</c:f>
              <c:strCache>
                <c:ptCount val="1"/>
                <c:pt idx="0">
                  <c:v>Užregistruota nusikalstamų veikų</c:v>
                </c:pt>
              </c:strCache>
            </c:strRef>
          </c:tx>
          <c:invertIfNegative val="0"/>
          <c:dLbls>
            <c:dLbl>
              <c:idx val="0"/>
              <c:layout/>
              <c:tx>
                <c:rich>
                  <a:bodyPr/>
                  <a:lstStyle/>
                  <a:p>
                    <a:r>
                      <a:rPr lang="en-US" sz="1800" dirty="0" smtClean="0">
                        <a:ln>
                          <a:solidFill>
                            <a:schemeClr val="tx1">
                              <a:lumMod val="95000"/>
                              <a:lumOff val="5000"/>
                            </a:schemeClr>
                          </a:solidFill>
                        </a:ln>
                        <a:solidFill>
                          <a:schemeClr val="tx1">
                            <a:lumMod val="75000"/>
                            <a:lumOff val="25000"/>
                            <a:alpha val="91000"/>
                          </a:schemeClr>
                        </a:solidFill>
                      </a:rPr>
                      <a:t>4,6%</a:t>
                    </a:r>
                    <a:endParaRPr lang="en-US" dirty="0" smtClean="0"/>
                  </a:p>
                </c:rich>
              </c:tx>
              <c:showLegendKey val="0"/>
              <c:showVal val="1"/>
              <c:showCatName val="0"/>
              <c:showSerName val="0"/>
              <c:showPercent val="0"/>
              <c:showBubbleSize val="0"/>
            </c:dLbl>
            <c:dLbl>
              <c:idx val="1"/>
              <c:layout/>
              <c:tx>
                <c:rich>
                  <a:bodyPr/>
                  <a:lstStyle/>
                  <a:p>
                    <a:r>
                      <a:rPr lang="en-US" sz="1800" baseline="0" dirty="0" smtClean="0">
                        <a:ln>
                          <a:solidFill>
                            <a:schemeClr val="tx1">
                              <a:lumMod val="95000"/>
                              <a:lumOff val="5000"/>
                            </a:schemeClr>
                          </a:solidFill>
                        </a:ln>
                        <a:solidFill>
                          <a:schemeClr val="tx1">
                            <a:lumMod val="75000"/>
                            <a:lumOff val="25000"/>
                            <a:alpha val="91000"/>
                          </a:schemeClr>
                        </a:solidFill>
                      </a:rPr>
                      <a:t>4,8%</a:t>
                    </a:r>
                    <a:endParaRPr lang="en-US" dirty="0"/>
                  </a:p>
                </c:rich>
              </c:tx>
              <c:showLegendKey val="0"/>
              <c:showVal val="1"/>
              <c:showCatName val="0"/>
              <c:showSerName val="0"/>
              <c:showPercent val="0"/>
              <c:showBubbleSize val="0"/>
            </c:dLbl>
            <c:dLbl>
              <c:idx val="2"/>
              <c:layout/>
              <c:tx>
                <c:rich>
                  <a:bodyPr/>
                  <a:lstStyle/>
                  <a:p>
                    <a:r>
                      <a:rPr lang="en-US" sz="1800" baseline="0" dirty="0" smtClean="0">
                        <a:ln>
                          <a:solidFill>
                            <a:schemeClr val="tx1">
                              <a:lumMod val="95000"/>
                              <a:lumOff val="5000"/>
                            </a:schemeClr>
                          </a:solidFill>
                        </a:ln>
                        <a:solidFill>
                          <a:schemeClr val="tx1">
                            <a:lumMod val="75000"/>
                            <a:lumOff val="25000"/>
                            <a:alpha val="91000"/>
                          </a:schemeClr>
                        </a:solidFill>
                      </a:rPr>
                      <a:t>5,0% </a:t>
                    </a:r>
                    <a:endParaRPr lang="en-US" baseline="0" dirty="0" smtClean="0"/>
                  </a:p>
                </c:rich>
              </c:tx>
              <c:showLegendKey val="0"/>
              <c:showVal val="1"/>
              <c:showCatName val="0"/>
              <c:showSerName val="0"/>
              <c:showPercent val="0"/>
              <c:showBubbleSize val="0"/>
            </c:dLbl>
            <c:dLbl>
              <c:idx val="3"/>
              <c:layout/>
              <c:tx>
                <c:rich>
                  <a:bodyPr/>
                  <a:lstStyle/>
                  <a:p>
                    <a:r>
                      <a:rPr lang="en-US" sz="1800" baseline="0" dirty="0" smtClean="0">
                        <a:ln>
                          <a:solidFill>
                            <a:schemeClr val="tx1">
                              <a:lumMod val="95000"/>
                              <a:lumOff val="5000"/>
                            </a:schemeClr>
                          </a:solidFill>
                        </a:ln>
                        <a:solidFill>
                          <a:schemeClr val="tx1">
                            <a:lumMod val="75000"/>
                            <a:lumOff val="25000"/>
                            <a:alpha val="91000"/>
                          </a:schemeClr>
                        </a:solidFill>
                      </a:rPr>
                      <a:t>5,2%</a:t>
                    </a:r>
                    <a:endParaRPr lang="en-US" baseline="0" dirty="0" smtClean="0"/>
                  </a:p>
                </c:rich>
              </c:tx>
              <c:showLegendKey val="0"/>
              <c:showVal val="1"/>
              <c:showCatName val="0"/>
              <c:showSerName val="0"/>
              <c:showPercent val="0"/>
              <c:showBubbleSize val="0"/>
            </c:dLbl>
            <c:dLbl>
              <c:idx val="4"/>
              <c:layout/>
              <c:tx>
                <c:rich>
                  <a:bodyPr/>
                  <a:lstStyle/>
                  <a:p>
                    <a:r>
                      <a:rPr lang="en-US" sz="1800" baseline="0" dirty="0" smtClean="0">
                        <a:ln>
                          <a:solidFill>
                            <a:schemeClr val="tx1">
                              <a:lumMod val="95000"/>
                              <a:lumOff val="5000"/>
                            </a:schemeClr>
                          </a:solidFill>
                        </a:ln>
                        <a:solidFill>
                          <a:schemeClr val="tx1">
                            <a:lumMod val="75000"/>
                            <a:lumOff val="25000"/>
                            <a:alpha val="91000"/>
                          </a:schemeClr>
                        </a:solidFill>
                      </a:rPr>
                      <a:t>7,0%</a:t>
                    </a:r>
                    <a:endParaRPr lang="en-US" baseline="0" dirty="0" smtClean="0"/>
                  </a:p>
                </c:rich>
              </c:tx>
              <c:showLegendKey val="0"/>
              <c:showVal val="1"/>
              <c:showCatName val="0"/>
              <c:showSerName val="0"/>
              <c:showPercent val="0"/>
              <c:showBubbleSize val="0"/>
            </c:dLbl>
            <c:spPr>
              <a:noFill/>
              <a:ln>
                <a:noFill/>
              </a:ln>
              <a:effectLst/>
            </c:spPr>
            <c:txPr>
              <a:bodyPr wrap="square" lIns="38100" tIns="19050" rIns="38100" bIns="19050" anchor="ctr">
                <a:spAutoFit/>
              </a:bodyPr>
              <a:lstStyle/>
              <a:p>
                <a:pPr>
                  <a:defRPr sz="1800" b="0" i="0" u="none" strike="noStrike" baseline="0">
                    <a:ln>
                      <a:solidFill>
                        <a:schemeClr val="tx1">
                          <a:lumMod val="95000"/>
                          <a:lumOff val="5000"/>
                        </a:schemeClr>
                      </a:solidFill>
                    </a:ln>
                    <a:solidFill>
                      <a:schemeClr val="tx1">
                        <a:lumMod val="75000"/>
                        <a:lumOff val="25000"/>
                        <a:alpha val="91000"/>
                      </a:schemeClr>
                    </a:solidFill>
                    <a:latin typeface="Calibri"/>
                    <a:ea typeface="Calibri"/>
                    <a:cs typeface="Calibri"/>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Sheet1!$A$3:$A$7</c:f>
              <c:numCache>
                <c:formatCode>General</c:formatCode>
                <c:ptCount val="5"/>
                <c:pt idx="0">
                  <c:v>2008</c:v>
                </c:pt>
                <c:pt idx="1">
                  <c:v>2009</c:v>
                </c:pt>
                <c:pt idx="2">
                  <c:v>2010</c:v>
                </c:pt>
                <c:pt idx="3">
                  <c:v>2011</c:v>
                </c:pt>
                <c:pt idx="4">
                  <c:v>2012</c:v>
                </c:pt>
              </c:numCache>
            </c:numRef>
          </c:cat>
          <c:val>
            <c:numRef>
              <c:f>Sheet1!$B$3:$B$7</c:f>
              <c:numCache>
                <c:formatCode>General</c:formatCode>
                <c:ptCount val="5"/>
                <c:pt idx="0">
                  <c:v>203</c:v>
                </c:pt>
                <c:pt idx="1">
                  <c:v>210</c:v>
                </c:pt>
                <c:pt idx="2">
                  <c:v>226</c:v>
                </c:pt>
                <c:pt idx="3">
                  <c:v>240</c:v>
                </c:pt>
                <c:pt idx="4">
                  <c:v>243</c:v>
                </c:pt>
              </c:numCache>
            </c:numRef>
          </c:val>
        </c:ser>
        <c:ser>
          <c:idx val="1"/>
          <c:order val="1"/>
          <c:tx>
            <c:strRef>
              <c:f>Sheet1!$C$2</c:f>
              <c:strCache>
                <c:ptCount val="1"/>
                <c:pt idx="0">
                  <c:v>Užregistruota nusikaltimų</c:v>
                </c:pt>
              </c:strCache>
            </c:strRef>
          </c:tx>
          <c:invertIfNegative val="0"/>
          <c:cat>
            <c:numRef>
              <c:f>Sheet1!$A$3:$A$7</c:f>
              <c:numCache>
                <c:formatCode>General</c:formatCode>
                <c:ptCount val="5"/>
                <c:pt idx="0">
                  <c:v>2008</c:v>
                </c:pt>
                <c:pt idx="1">
                  <c:v>2009</c:v>
                </c:pt>
                <c:pt idx="2">
                  <c:v>2010</c:v>
                </c:pt>
                <c:pt idx="3">
                  <c:v>2011</c:v>
                </c:pt>
                <c:pt idx="4">
                  <c:v>2012</c:v>
                </c:pt>
              </c:numCache>
            </c:numRef>
          </c:cat>
          <c:val>
            <c:numRef>
              <c:f>Sheet1!$C$3:$C$7</c:f>
              <c:numCache>
                <c:formatCode>General</c:formatCode>
                <c:ptCount val="5"/>
              </c:numCache>
            </c:numRef>
          </c:val>
        </c:ser>
        <c:ser>
          <c:idx val="2"/>
          <c:order val="2"/>
          <c:tx>
            <c:strRef>
              <c:f>Sheet1!$D$2</c:f>
              <c:strCache>
                <c:ptCount val="1"/>
                <c:pt idx="0">
                  <c:v>Nusik.sk.100 000 gyventojų</c:v>
                </c:pt>
              </c:strCache>
            </c:strRef>
          </c:tx>
          <c:invertIfNegative val="0"/>
          <c:cat>
            <c:numRef>
              <c:f>Sheet1!$A$3:$A$7</c:f>
              <c:numCache>
                <c:formatCode>General</c:formatCode>
                <c:ptCount val="5"/>
                <c:pt idx="0">
                  <c:v>2008</c:v>
                </c:pt>
                <c:pt idx="1">
                  <c:v>2009</c:v>
                </c:pt>
                <c:pt idx="2">
                  <c:v>2010</c:v>
                </c:pt>
                <c:pt idx="3">
                  <c:v>2011</c:v>
                </c:pt>
                <c:pt idx="4">
                  <c:v>2012</c:v>
                </c:pt>
              </c:numCache>
            </c:numRef>
          </c:cat>
          <c:val>
            <c:numRef>
              <c:f>Sheet1!$D$3:$D$7</c:f>
              <c:numCache>
                <c:formatCode>General</c:formatCode>
                <c:ptCount val="5"/>
              </c:numCache>
            </c:numRef>
          </c:val>
        </c:ser>
        <c:dLbls>
          <c:showLegendKey val="0"/>
          <c:showVal val="0"/>
          <c:showCatName val="0"/>
          <c:showSerName val="0"/>
          <c:showPercent val="0"/>
          <c:showBubbleSize val="0"/>
        </c:dLbls>
        <c:gapWidth val="20"/>
        <c:shape val="box"/>
        <c:axId val="19616896"/>
        <c:axId val="19618432"/>
        <c:axId val="0"/>
      </c:bar3DChart>
      <c:catAx>
        <c:axId val="19616896"/>
        <c:scaling>
          <c:orientation val="minMax"/>
        </c:scaling>
        <c:delete val="0"/>
        <c:axPos val="b"/>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lt-LT"/>
          </a:p>
        </c:txPr>
        <c:crossAx val="19618432"/>
        <c:crosses val="autoZero"/>
        <c:auto val="1"/>
        <c:lblAlgn val="ctr"/>
        <c:lblOffset val="100"/>
        <c:noMultiLvlLbl val="0"/>
      </c:catAx>
      <c:valAx>
        <c:axId val="19618432"/>
        <c:scaling>
          <c:orientation val="minMax"/>
        </c:scaling>
        <c:delete val="0"/>
        <c:axPos val="l"/>
        <c:majorGridlines/>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lt-LT"/>
          </a:p>
        </c:txPr>
        <c:crossAx val="19616896"/>
        <c:crosses val="autoZero"/>
        <c:crossBetween val="between"/>
      </c:valAx>
      <c:spPr>
        <a:gradFill>
          <a:gsLst>
            <a:gs pos="0">
              <a:srgbClr val="4F81BD">
                <a:lumMod val="5000"/>
                <a:lumOff val="95000"/>
              </a:srgbClr>
            </a:gs>
            <a:gs pos="74000">
              <a:srgbClr val="4F81BD">
                <a:lumMod val="45000"/>
                <a:lumOff val="55000"/>
              </a:srgbClr>
            </a:gs>
            <a:gs pos="83000">
              <a:srgbClr val="4F81BD">
                <a:lumMod val="45000"/>
                <a:lumOff val="55000"/>
              </a:srgbClr>
            </a:gs>
            <a:gs pos="100000">
              <a:srgbClr val="4F81BD">
                <a:lumMod val="30000"/>
                <a:lumOff val="70000"/>
              </a:srgbClr>
            </a:gs>
          </a:gsLst>
          <a:lin ang="5400000" scaled="1"/>
        </a:gradFill>
      </c:spPr>
    </c:plotArea>
    <c:plotVisOnly val="1"/>
    <c:dispBlanksAs val="zero"/>
    <c:showDLblsOverMax val="0"/>
  </c:chart>
  <c:txPr>
    <a:bodyPr/>
    <a:lstStyle/>
    <a:p>
      <a:pPr>
        <a:defRPr sz="1000" b="0" i="0" u="none" strike="noStrike" baseline="0">
          <a:solidFill>
            <a:srgbClr val="000000"/>
          </a:solidFill>
          <a:latin typeface="Calibri"/>
          <a:ea typeface="Calibri"/>
          <a:cs typeface="Calibri"/>
        </a:defRPr>
      </a:pPr>
      <a:endParaRPr lang="lt-LT"/>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title>
      <c:tx>
        <c:rich>
          <a:bodyPr/>
          <a:lstStyle/>
          <a:p>
            <a:pPr>
              <a:defRPr/>
            </a:pPr>
            <a:r>
              <a:rPr lang="lt-LT" sz="2800" dirty="0"/>
              <a:t>Nusikaltimų </a:t>
            </a:r>
            <a:r>
              <a:rPr lang="lt-LT" sz="2800" dirty="0" smtClean="0"/>
              <a:t>skaičius</a:t>
            </a:r>
            <a:endParaRPr lang="lt-LT" sz="2800" dirty="0"/>
          </a:p>
        </c:rich>
      </c:tx>
      <c:overlay val="0"/>
      <c:spPr>
        <a:solidFill>
          <a:srgbClr val="FFFFFF"/>
        </a:solidFill>
      </c:spPr>
    </c:title>
    <c:autoTitleDeleted val="0"/>
    <c:view3D>
      <c:rotX val="15"/>
      <c:hPercent val="63"/>
      <c:rotY val="20"/>
      <c:depthPercent val="130"/>
      <c:rAngAx val="1"/>
    </c:view3D>
    <c:floor>
      <c:thickness val="0"/>
      <c:spPr>
        <a:solidFill>
          <a:srgbClr val="C0C0C0"/>
        </a:solidFill>
        <a:ln w="3175">
          <a:solidFill>
            <a:srgbClr val="000000"/>
          </a:solidFill>
          <a:prstDash val="solid"/>
        </a:ln>
      </c:spPr>
    </c:floor>
    <c:sideWall>
      <c:thickness val="0"/>
      <c:spPr>
        <a:noFill/>
        <a:ln w="3175">
          <a:solidFill>
            <a:srgbClr val="FFFFFF"/>
          </a:solidFill>
          <a:prstDash val="solid"/>
        </a:ln>
      </c:spPr>
    </c:sideWall>
    <c:backWall>
      <c:thickness val="0"/>
      <c:spPr>
        <a:noFill/>
        <a:ln w="3175">
          <a:solidFill>
            <a:srgbClr val="FFFFFF"/>
          </a:solidFill>
          <a:prstDash val="solid"/>
        </a:ln>
      </c:spPr>
    </c:backWall>
    <c:plotArea>
      <c:layout>
        <c:manualLayout>
          <c:layoutTarget val="inner"/>
          <c:xMode val="edge"/>
          <c:yMode val="edge"/>
          <c:x val="8.2391026266142892E-2"/>
          <c:y val="4.2394047226026202E-2"/>
          <c:w val="0.89499271669496394"/>
          <c:h val="0.78553675742342544"/>
        </c:manualLayout>
      </c:layout>
      <c:bar3DChart>
        <c:barDir val="col"/>
        <c:grouping val="stacked"/>
        <c:varyColors val="0"/>
        <c:ser>
          <c:idx val="0"/>
          <c:order val="0"/>
          <c:tx>
            <c:strRef>
              <c:f>'[Worksheet in Presentation seimui 2]Sheet1'!$B$1</c:f>
              <c:strCache>
                <c:ptCount val="1"/>
                <c:pt idx="0">
                  <c:v>Nusikaltimų sk.</c:v>
                </c:pt>
              </c:strCache>
            </c:strRef>
          </c:tx>
          <c:invertIfNegative val="0"/>
          <c:dLbls>
            <c:dLbl>
              <c:idx val="0"/>
              <c:layout>
                <c:manualLayout>
                  <c:x val="0"/>
                  <c:y val="-1.9780996848020163E-2"/>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5.2749324928053801E-2"/>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1606605973086682E-3"/>
                  <c:y val="-8.2420820200084025E-2"/>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4.3213211946173408E-3"/>
                  <c:y val="-9.5608151432097485E-2"/>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1653532286150649E-2"/>
                  <c:y val="-0.1351701958419492"/>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1653532286150649E-2"/>
                  <c:y val="-0.15325414264733836"/>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0"/>
                  <c:y val="-0.19780996848020163"/>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extLst>
            </c:dLbl>
            <c:dLbl>
              <c:idx val="14"/>
              <c:layout>
                <c:manualLayout>
                  <c:x val="6.4819817919260078E-3"/>
                  <c:y val="-0.21099729971221526"/>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extLst>
            </c:dLbl>
            <c:dLbl>
              <c:idx val="16"/>
              <c:layout>
                <c:manualLayout>
                  <c:x val="1.2963963583852005E-2"/>
                  <c:y val="-0.29341811991229938"/>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extLst>
            </c:dLbl>
            <c:dLbl>
              <c:idx val="18"/>
              <c:layout>
                <c:manualLayout>
                  <c:x val="4.3213211946173408E-3"/>
                  <c:y val="-0.32308961518432955"/>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extLst>
            </c:dLbl>
            <c:dLbl>
              <c:idx val="20"/>
              <c:layout>
                <c:manualLayout>
                  <c:x val="4.3213211946173408E-3"/>
                  <c:y val="-0.37913577292038642"/>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extLst>
            </c:dLbl>
            <c:dLbl>
              <c:idx val="22"/>
              <c:layout>
                <c:manualLayout>
                  <c:x val="2.1606605973086682E-3"/>
                  <c:y val="-0.2868244542962925"/>
                </c:manualLayout>
              </c:layout>
              <c:spPr/>
              <c:txPr>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extLst>
                <c:ext xmlns:c15="http://schemas.microsoft.com/office/drawing/2012/chart" uri="{CE6537A1-D6FC-4f65-9D91-7224C49458BB}"/>
              </c:extLst>
            </c:dLbl>
            <c:spPr>
              <a:noFill/>
              <a:ln w="25400">
                <a:noFill/>
              </a:ln>
            </c:spPr>
            <c:txPr>
              <a:bodyPr wrap="square" lIns="38100" tIns="19050" rIns="38100" bIns="19050" anchor="ctr">
                <a:spAutoFit/>
              </a:bodyPr>
              <a:lstStyle/>
              <a:p>
                <a:pPr>
                  <a:defRPr sz="2000" b="1" i="0" u="none" strike="noStrike" baseline="0">
                    <a:solidFill>
                      <a:srgbClr val="000000"/>
                    </a:solidFill>
                    <a:latin typeface="Arial"/>
                    <a:ea typeface="Arial"/>
                    <a:cs typeface="Arial"/>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'[Worksheet in Presentation seimui 2]Sheet1'!$A$3:$A$13</c:f>
              <c:numCache>
                <c:formatCode>General</c:formatCode>
                <c:ptCount val="11"/>
                <c:pt idx="0">
                  <c:v>2007</c:v>
                </c:pt>
                <c:pt idx="2">
                  <c:v>2009</c:v>
                </c:pt>
                <c:pt idx="4">
                  <c:v>2010</c:v>
                </c:pt>
                <c:pt idx="6">
                  <c:v>2011</c:v>
                </c:pt>
                <c:pt idx="8">
                  <c:v>2012</c:v>
                </c:pt>
                <c:pt idx="10">
                  <c:v>2013</c:v>
                </c:pt>
              </c:numCache>
            </c:numRef>
          </c:cat>
          <c:val>
            <c:numRef>
              <c:f>'[Worksheet in Presentation seimui 2]Sheet1'!$B$3:$B$13</c:f>
              <c:numCache>
                <c:formatCode>General</c:formatCode>
                <c:ptCount val="11"/>
                <c:pt idx="0">
                  <c:v>1734</c:v>
                </c:pt>
                <c:pt idx="2">
                  <c:v>2189</c:v>
                </c:pt>
                <c:pt idx="4">
                  <c:v>2220</c:v>
                </c:pt>
                <c:pt idx="6">
                  <c:v>2258</c:v>
                </c:pt>
                <c:pt idx="8">
                  <c:v>2437</c:v>
                </c:pt>
                <c:pt idx="10">
                  <c:v>2354</c:v>
                </c:pt>
              </c:numCache>
            </c:numRef>
          </c:val>
        </c:ser>
        <c:dLbls>
          <c:showLegendKey val="0"/>
          <c:showVal val="0"/>
          <c:showCatName val="0"/>
          <c:showSerName val="0"/>
          <c:showPercent val="0"/>
          <c:showBubbleSize val="0"/>
        </c:dLbls>
        <c:gapWidth val="70"/>
        <c:gapDepth val="90"/>
        <c:shape val="box"/>
        <c:axId val="22733952"/>
        <c:axId val="22735488"/>
        <c:axId val="0"/>
      </c:bar3DChart>
      <c:catAx>
        <c:axId val="22733952"/>
        <c:scaling>
          <c:orientation val="minMax"/>
        </c:scaling>
        <c:delete val="0"/>
        <c:axPos val="b"/>
        <c:numFmt formatCode="General" sourceLinked="1"/>
        <c:majorTickMark val="out"/>
        <c:minorTickMark val="none"/>
        <c:tickLblPos val="low"/>
        <c:spPr>
          <a:ln w="3175">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lt-LT"/>
          </a:p>
        </c:txPr>
        <c:crossAx val="22735488"/>
        <c:crosses val="autoZero"/>
        <c:auto val="1"/>
        <c:lblAlgn val="ctr"/>
        <c:lblOffset val="100"/>
        <c:tickLblSkip val="2"/>
        <c:tickMarkSkip val="1"/>
        <c:noMultiLvlLbl val="0"/>
      </c:catAx>
      <c:valAx>
        <c:axId val="22735488"/>
        <c:scaling>
          <c:orientation val="minMax"/>
        </c:scaling>
        <c:delete val="0"/>
        <c:axPos val="l"/>
        <c:majorGridlines>
          <c:spPr>
            <a:ln w="3175">
              <a:solidFill>
                <a:srgbClr val="FFFFFF"/>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lt-LT"/>
          </a:p>
        </c:txPr>
        <c:crossAx val="22733952"/>
        <c:crosses val="autoZero"/>
        <c:crossBetween val="between"/>
      </c:valAx>
      <c:spPr>
        <a:solidFill>
          <a:schemeClr val="tx1">
            <a:lumMod val="95000"/>
          </a:schemeClr>
        </a:solidFill>
        <a:ln w="25400">
          <a:noFill/>
        </a:ln>
      </c:spPr>
    </c:plotArea>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lt-LT"/>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8D0F5B7D-1773-440D-91D3-8C629C7D2684}" type="datetimeFigureOut">
              <a:rPr lang="lt-LT" smtClean="0"/>
              <a:t>2014.11.17</a:t>
            </a:fld>
            <a:endParaRPr lang="lt-LT"/>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r>
              <a:rPr lang="ru-RU" smtClean="0"/>
              <a:t>ДЛЯ СЛУЖЕБНОГО ПОЛЬЗОВАНИЯ</a:t>
            </a:r>
            <a:endParaRPr lang="lt-LT"/>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44482246-8EFB-47F7-8FCF-789034BA3FB7}" type="slidenum">
              <a:rPr lang="lt-LT" smtClean="0"/>
              <a:t>‹#›</a:t>
            </a:fld>
            <a:endParaRPr lang="lt-LT"/>
          </a:p>
        </p:txBody>
      </p:sp>
    </p:spTree>
    <p:extLst>
      <p:ext uri="{BB962C8B-B14F-4D97-AF65-F5344CB8AC3E}">
        <p14:creationId xmlns:p14="http://schemas.microsoft.com/office/powerpoint/2010/main" val="475144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D7043809-2A02-604D-B8B0-89FC480C66B4}" type="datetimeFigureOut">
              <a:rPr lang="en-US" smtClean="0"/>
              <a:t>11/17/2014</a:t>
            </a:fld>
            <a:endParaRPr lang="en-US"/>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lt-LT" smtClean="0"/>
              <a:t>Click to edit Master text styles</a:t>
            </a:r>
          </a:p>
          <a:p>
            <a:pPr lvl="1"/>
            <a:r>
              <a:rPr lang="lt-LT" smtClean="0"/>
              <a:t>Second level</a:t>
            </a:r>
          </a:p>
          <a:p>
            <a:pPr lvl="2"/>
            <a:r>
              <a:rPr lang="lt-LT" smtClean="0"/>
              <a:t>Third level</a:t>
            </a:r>
          </a:p>
          <a:p>
            <a:pPr lvl="3"/>
            <a:r>
              <a:rPr lang="lt-LT" smtClean="0"/>
              <a:t>Fourth level</a:t>
            </a:r>
          </a:p>
          <a:p>
            <a:pPr lvl="4"/>
            <a:r>
              <a:rPr lang="lt-LT" smtClean="0"/>
              <a:t>Fifth level</a:t>
            </a:r>
            <a:endParaRPr lang="en-US"/>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r>
              <a:rPr lang="ru-RU" smtClean="0"/>
              <a:t>ДЛЯ СЛУЖЕБНОГО ПОЛЬЗОВАНИЯ</a:t>
            </a:r>
            <a:endParaRPr lang="en-US"/>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CA76FFC7-2E60-2C4D-98E2-57D2DD4F70AB}" type="slidenum">
              <a:rPr lang="en-US" smtClean="0"/>
              <a:t>‹#›</a:t>
            </a:fld>
            <a:endParaRPr lang="en-US"/>
          </a:p>
        </p:txBody>
      </p:sp>
    </p:spTree>
    <p:extLst>
      <p:ext uri="{BB962C8B-B14F-4D97-AF65-F5344CB8AC3E}">
        <p14:creationId xmlns:p14="http://schemas.microsoft.com/office/powerpoint/2010/main" val="28909468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CA76FFC7-2E60-2C4D-98E2-57D2DD4F70AB}" type="slidenum">
              <a:rPr lang="en-US" smtClean="0"/>
              <a:t>1</a:t>
            </a:fld>
            <a:endParaRPr lang="en-US"/>
          </a:p>
        </p:txBody>
      </p:sp>
    </p:spTree>
    <p:extLst>
      <p:ext uri="{BB962C8B-B14F-4D97-AF65-F5344CB8AC3E}">
        <p14:creationId xmlns:p14="http://schemas.microsoft.com/office/powerpoint/2010/main" val="3791720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CA76FFC7-2E60-2C4D-98E2-57D2DD4F70AB}" type="slidenum">
              <a:rPr lang="en-US" smtClean="0"/>
              <a:t>2</a:t>
            </a:fld>
            <a:endParaRPr lang="en-US"/>
          </a:p>
        </p:txBody>
      </p:sp>
    </p:spTree>
    <p:extLst>
      <p:ext uri="{BB962C8B-B14F-4D97-AF65-F5344CB8AC3E}">
        <p14:creationId xmlns:p14="http://schemas.microsoft.com/office/powerpoint/2010/main" val="2528385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Jungtinių</a:t>
            </a:r>
            <a:r>
              <a:rPr lang="lt-LT" baseline="0" dirty="0" smtClean="0"/>
              <a:t> Tautų ataskaitoje yra pažymima, kad pasaulinė nelegali narkotikų rinką sudaro apie 322 </a:t>
            </a:r>
            <a:r>
              <a:rPr lang="lt-LT" baseline="0" dirty="0" err="1" smtClean="0"/>
              <a:t>milajardus</a:t>
            </a:r>
            <a:r>
              <a:rPr lang="lt-LT" baseline="0" dirty="0" smtClean="0"/>
              <a:t> dolerių kas </a:t>
            </a:r>
            <a:r>
              <a:rPr lang="lt-LT" baseline="0" dirty="0" err="1" smtClean="0"/>
              <a:t>met</a:t>
            </a:r>
            <a:r>
              <a:rPr lang="lt-LT" baseline="0" dirty="0" smtClean="0"/>
              <a:t>. </a:t>
            </a:r>
          </a:p>
          <a:p>
            <a:r>
              <a:rPr lang="lt-LT" baseline="0" dirty="0" smtClean="0"/>
              <a:t>Šis skaičius nesikeičia jau daugiau kaip dešimtmetį </a:t>
            </a:r>
          </a:p>
          <a:p>
            <a:r>
              <a:rPr lang="lt-LT" baseline="0" dirty="0" smtClean="0"/>
              <a:t>2003 m. </a:t>
            </a:r>
            <a:r>
              <a:rPr lang="lt-LT" dirty="0" smtClean="0"/>
              <a:t>Jungtinių</a:t>
            </a:r>
            <a:r>
              <a:rPr lang="lt-LT" baseline="0" dirty="0" smtClean="0"/>
              <a:t> Tautų ataskaitoje pažymima, kad 321,6 milijardo dolerių per metus ir tai sudaro maždaug 1% visos pasaulinės prekybos.</a:t>
            </a:r>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3</a:t>
            </a:fld>
            <a:endParaRPr lang="en-US"/>
          </a:p>
        </p:txBody>
      </p:sp>
    </p:spTree>
    <p:extLst>
      <p:ext uri="{BB962C8B-B14F-4D97-AF65-F5344CB8AC3E}">
        <p14:creationId xmlns:p14="http://schemas.microsoft.com/office/powerpoint/2010/main" val="1835983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lnSpc>
                <a:spcPct val="90000"/>
              </a:lnSpc>
              <a:spcBef>
                <a:spcPct val="20000"/>
              </a:spcBef>
            </a:pPr>
            <a:r>
              <a:rPr lang="lt-LT" sz="1200" dirty="0" smtClean="0">
                <a:solidFill>
                  <a:srgbClr val="1F497D">
                    <a:lumMod val="50000"/>
                  </a:srgbClr>
                </a:solidFill>
                <a:latin typeface="Cambria" pitchFamily="18" charset="0"/>
              </a:rPr>
              <a:t>2014 m. Jungtinių Tautų ataskaitoje pažymima, kad narkotikų vartojimas pasaulyje auga kiekvienais metais. </a:t>
            </a:r>
          </a:p>
          <a:p>
            <a:pPr lvl="0" algn="just">
              <a:lnSpc>
                <a:spcPct val="90000"/>
              </a:lnSpc>
              <a:spcBef>
                <a:spcPct val="20000"/>
              </a:spcBef>
            </a:pPr>
            <a:r>
              <a:rPr lang="lt-LT" sz="1200" dirty="0" smtClean="0">
                <a:solidFill>
                  <a:srgbClr val="1F497D">
                    <a:lumMod val="50000"/>
                  </a:srgbClr>
                </a:solidFill>
                <a:latin typeface="Cambria" pitchFamily="18" charset="0"/>
              </a:rPr>
              <a:t>2012 m. bent 1 kartą per metus narkotikus vartojo apie 7% visos pasaulio populiacijos nuo 15-64 metų amžiaus.</a:t>
            </a:r>
          </a:p>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4</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lnSpc>
                <a:spcPct val="90000"/>
              </a:lnSpc>
              <a:spcBef>
                <a:spcPct val="20000"/>
              </a:spcBef>
            </a:pPr>
            <a:r>
              <a:rPr lang="lt-LT" sz="1200" dirty="0" smtClean="0">
                <a:solidFill>
                  <a:srgbClr val="1F497D">
                    <a:lumMod val="50000"/>
                  </a:srgbClr>
                </a:solidFill>
                <a:latin typeface="Cambria" pitchFamily="18" charset="0"/>
              </a:rPr>
              <a:t>Ką</a:t>
            </a:r>
            <a:r>
              <a:rPr lang="lt-LT" sz="1200" baseline="0" dirty="0" smtClean="0">
                <a:solidFill>
                  <a:srgbClr val="1F497D">
                    <a:lumMod val="50000"/>
                  </a:srgbClr>
                </a:solidFill>
                <a:latin typeface="Cambria" pitchFamily="18" charset="0"/>
              </a:rPr>
              <a:t> tai reiškia?</a:t>
            </a:r>
          </a:p>
          <a:p>
            <a:pPr lvl="0" algn="just">
              <a:lnSpc>
                <a:spcPct val="90000"/>
              </a:lnSpc>
              <a:spcBef>
                <a:spcPct val="20000"/>
              </a:spcBef>
            </a:pPr>
            <a:r>
              <a:rPr lang="lt-LT" sz="1200" baseline="0" dirty="0" smtClean="0">
                <a:solidFill>
                  <a:srgbClr val="1F497D">
                    <a:lumMod val="50000"/>
                  </a:srgbClr>
                </a:solidFill>
                <a:latin typeface="Cambria" pitchFamily="18" charset="0"/>
              </a:rPr>
              <a:t>Jei 2008 m. bent kartą narkotikus vartojo 4.6 proc. visos populiacijos, tai 2012 šis skaičius sudarė jau 7,0 proc.</a:t>
            </a:r>
          </a:p>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5</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6</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7</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8</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Iš paskutinių trijų metų perspektyvos galima daryti prielaidą, kad narkotikų situacija Lietuvoje stabilizuojasi (analogiška tendencija Europos mastu).</a:t>
            </a:r>
          </a:p>
          <a:p>
            <a:r>
              <a:rPr lang="lt-LT" dirty="0" smtClean="0"/>
              <a:t>Esamos sudėties specializuoti policijos padaliniai dirba maksimaliu krūviu.</a:t>
            </a:r>
          </a:p>
          <a:p>
            <a:r>
              <a:rPr lang="lt-LT" sz="1200" kern="1200" dirty="0" smtClean="0">
                <a:solidFill>
                  <a:schemeClr val="tx1"/>
                </a:solidFill>
                <a:effectLst/>
                <a:latin typeface="+mn-lt"/>
                <a:ea typeface="+mn-ea"/>
                <a:cs typeface="+mn-cs"/>
              </a:rPr>
              <a:t>Penkti metai nusikalstamų veikų didžiuosiuose miestuose registruojama beveik tiek pat (apie 63 proc.). </a:t>
            </a:r>
          </a:p>
          <a:p>
            <a:r>
              <a:rPr lang="lt-LT" sz="1200" kern="1200" dirty="0" smtClean="0">
                <a:solidFill>
                  <a:schemeClr val="tx1"/>
                </a:solidFill>
                <a:effectLst/>
                <a:latin typeface="+mn-lt"/>
                <a:ea typeface="+mn-ea"/>
                <a:cs typeface="+mn-cs"/>
              </a:rPr>
              <a:t>Vilniaus mieste registruota trečdalis visų šios rūšies nusikalstamų veikų, taip pat šios rūšies nusikalstamų veikų tankumas 100 tūkstančių gyventojų Vilniaus mieste yra bene didžiausias, tačiau jeigu lyginsime bendro nusikalstamumo tankumą ir nusikalstamų veikų, susisijusių su neteisėta narkotikų apyvarta, tankumą, tai pamatysime, kad analogiška situacija yra Alytaus, Marijampolės  ir Klaipėdos miestuose</a:t>
            </a:r>
            <a:endParaRPr lang="lt-LT" dirty="0" smtClean="0"/>
          </a:p>
          <a:p>
            <a:endParaRPr lang="lt-LT" dirty="0" smtClean="0"/>
          </a:p>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9</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10</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11</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12</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13</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14</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15</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16</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17</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18</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19</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20</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21</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22</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23</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24</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25</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26</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27</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Laiku sureaguota į</a:t>
            </a:r>
            <a:r>
              <a:rPr lang="lt-LT" baseline="0" dirty="0" smtClean="0"/>
              <a:t> NPM keliamas grėsmes, jų atsiradimą neteisėtoje rinkoje.</a:t>
            </a:r>
          </a:p>
          <a:p>
            <a:r>
              <a:rPr lang="lt-LT" baseline="0" dirty="0" smtClean="0"/>
              <a:t>Narkotikų, tabako ir alkoholio kontrolės departamentas</a:t>
            </a:r>
          </a:p>
          <a:p>
            <a:r>
              <a:rPr lang="lt-LT" baseline="0" dirty="0" smtClean="0"/>
              <a:t>Sveikatos apsaugos ministerija.</a:t>
            </a:r>
            <a:endParaRPr lang="lt-LT" dirty="0" smtClean="0"/>
          </a:p>
          <a:p>
            <a:r>
              <a:rPr lang="en-US" dirty="0" smtClean="0"/>
              <a:t>2010 m. </a:t>
            </a:r>
            <a:r>
              <a:rPr lang="en-US" dirty="0" err="1" smtClean="0"/>
              <a:t>priimti</a:t>
            </a:r>
            <a:r>
              <a:rPr lang="en-US" dirty="0" smtClean="0"/>
              <a:t> </a:t>
            </a:r>
            <a:r>
              <a:rPr lang="en-US" dirty="0" err="1" smtClean="0"/>
              <a:t>teises</a:t>
            </a:r>
            <a:r>
              <a:rPr lang="lt-LT" dirty="0" smtClean="0"/>
              <a:t> aktų pakeitimai.</a:t>
            </a:r>
          </a:p>
          <a:p>
            <a:r>
              <a:rPr lang="lt-LT" dirty="0" smtClean="0"/>
              <a:t>Pradėta</a:t>
            </a:r>
            <a:r>
              <a:rPr lang="lt-LT" baseline="0" dirty="0" smtClean="0"/>
              <a:t> vykdyti generinė narkotikų kontrolė. (Pamatinė)</a:t>
            </a:r>
          </a:p>
          <a:p>
            <a:r>
              <a:rPr lang="lt-LT" baseline="0" dirty="0" smtClean="0"/>
              <a:t>Kontroliuojamos visos medžiagos, kurias sudaro pamatinės, t.y. kontroliuojamos ir į narkotikų sąrašus įtrauktos medžiagos.</a:t>
            </a:r>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28</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29</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30</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lt-LT" dirty="0" smtClean="0"/>
              <a:t>O dabar norėčiau pranešimą užbaigti dinamiškiau ir paklausti ar tikrai žinote, kad narkotikai gali atrodyti bet kaip...</a:t>
            </a:r>
          </a:p>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31</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lt-LT" dirty="0" smtClean="0"/>
              <a:t>Ar tikrai žinote kaip jie gali būti supakuoti</a:t>
            </a:r>
            <a:r>
              <a:rPr lang="lt-LT" baseline="0" dirty="0" smtClean="0"/>
              <a:t> </a:t>
            </a:r>
            <a:endParaRPr lang="lt-LT" dirty="0" smtClean="0"/>
          </a:p>
          <a:p>
            <a:endParaRPr lang="lt-LT" dirty="0"/>
          </a:p>
        </p:txBody>
      </p:sp>
      <p:sp>
        <p:nvSpPr>
          <p:cNvPr id="4" name="Slide Number Placeholder 3"/>
          <p:cNvSpPr>
            <a:spLocks noGrp="1"/>
          </p:cNvSpPr>
          <p:nvPr>
            <p:ph type="sldNum" sz="quarter" idx="10"/>
          </p:nvPr>
        </p:nvSpPr>
        <p:spPr/>
        <p:txBody>
          <a:bodyPr/>
          <a:lstStyle/>
          <a:p>
            <a:fld id="{CA76FFC7-2E60-2C4D-98E2-57D2DD4F70AB}" type="slidenum">
              <a:rPr lang="en-US" smtClean="0"/>
              <a:t>32</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Ar</a:t>
            </a:r>
            <a:r>
              <a:rPr lang="lt-LT" baseline="0" dirty="0" smtClean="0"/>
              <a:t> tikrai žinote kokiu būdu jie yra vartojami</a:t>
            </a:r>
            <a:endParaRPr lang="lt-LT" dirty="0" smtClean="0"/>
          </a:p>
        </p:txBody>
      </p:sp>
      <p:sp>
        <p:nvSpPr>
          <p:cNvPr id="4" name="Slide Number Placeholder 3"/>
          <p:cNvSpPr>
            <a:spLocks noGrp="1"/>
          </p:cNvSpPr>
          <p:nvPr>
            <p:ph type="sldNum" sz="quarter" idx="10"/>
          </p:nvPr>
        </p:nvSpPr>
        <p:spPr/>
        <p:txBody>
          <a:bodyPr/>
          <a:lstStyle/>
          <a:p>
            <a:fld id="{CA76FFC7-2E60-2C4D-98E2-57D2DD4F70AB}" type="slidenum">
              <a:rPr lang="en-US" smtClean="0"/>
              <a:t>33</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Ir svarbiausiai</a:t>
            </a:r>
            <a:r>
              <a:rPr lang="lt-LT" baseline="0" dirty="0" smtClean="0"/>
              <a:t> ar galime atsakyti į klausimus“ kodėl vartojama“ ir kodėl platinama. </a:t>
            </a:r>
          </a:p>
          <a:p>
            <a:r>
              <a:rPr lang="lt-LT" baseline="0" dirty="0" smtClean="0"/>
              <a:t>Neskubėkime teisti ... Žinodami priežastis, galėsime lengviau ir tiksliau parinkti atsako  priemones...</a:t>
            </a:r>
            <a:endParaRPr lang="lt-LT" dirty="0" smtClean="0"/>
          </a:p>
          <a:p>
            <a:endParaRPr lang="lt-LT" dirty="0" smtClean="0"/>
          </a:p>
        </p:txBody>
      </p:sp>
      <p:sp>
        <p:nvSpPr>
          <p:cNvPr id="4" name="Slide Number Placeholder 3"/>
          <p:cNvSpPr>
            <a:spLocks noGrp="1"/>
          </p:cNvSpPr>
          <p:nvPr>
            <p:ph type="sldNum" sz="quarter" idx="10"/>
          </p:nvPr>
        </p:nvSpPr>
        <p:spPr/>
        <p:txBody>
          <a:bodyPr/>
          <a:lstStyle/>
          <a:p>
            <a:fld id="{CA76FFC7-2E60-2C4D-98E2-57D2DD4F70AB}" type="slidenum">
              <a:rPr lang="en-US" smtClean="0"/>
              <a:t>34</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aseline="0" dirty="0" smtClean="0"/>
              <a:t>pasinaudodama suteikta tribūna, noriu dar kartą atkreipti dėmesį, kad Policija nėra tik baudimo aparatas, mes esame tam , kad padėtume, nereikia bijoti bendrauti su policija, jūsų perduota informacija dar nereiškia, kad kažkas bus pasmerktas (deja tai dar gaju mokymo įstaigose saugant reputaciją), arba, kad jūsų informacija bus nusiųsta į šiukšlių dėžę, tikrai ne. Manau pati didžiausia rizika – tolerancija blogam elgesiui. Nereikia būti abejingu.</a:t>
            </a:r>
            <a:endParaRPr lang="lt-LT" dirty="0" smtClean="0"/>
          </a:p>
          <a:p>
            <a:endParaRPr lang="lt-LT" dirty="0" smtClean="0"/>
          </a:p>
        </p:txBody>
      </p:sp>
      <p:sp>
        <p:nvSpPr>
          <p:cNvPr id="4" name="Slide Number Placeholder 3"/>
          <p:cNvSpPr>
            <a:spLocks noGrp="1"/>
          </p:cNvSpPr>
          <p:nvPr>
            <p:ph type="sldNum" sz="quarter" idx="10"/>
          </p:nvPr>
        </p:nvSpPr>
        <p:spPr/>
        <p:txBody>
          <a:bodyPr/>
          <a:lstStyle/>
          <a:p>
            <a:fld id="{CA76FFC7-2E60-2C4D-98E2-57D2DD4F70AB}" type="slidenum">
              <a:rPr lang="en-US" smtClean="0"/>
              <a:t>35</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lt-LT" dirty="0" smtClean="0"/>
              <a:t>Šioje skaidrėje matote pagrindinius kontaktus kurias galima perduoti informaciją ir anonimiškai, </a:t>
            </a:r>
          </a:p>
          <a:p>
            <a:pPr marL="0" marR="0" indent="0" algn="l" defTabSz="457200" rtl="0" eaLnBrk="1" fontAlgn="auto" latinLnBrk="0" hangingPunct="1">
              <a:lnSpc>
                <a:spcPct val="100000"/>
              </a:lnSpc>
              <a:spcBef>
                <a:spcPts val="0"/>
              </a:spcBef>
              <a:spcAft>
                <a:spcPts val="0"/>
              </a:spcAft>
              <a:buClrTx/>
              <a:buSzTx/>
              <a:buFontTx/>
              <a:buNone/>
              <a:tabLst/>
              <a:defRPr/>
            </a:pPr>
            <a:r>
              <a:rPr lang="lt-LT" dirty="0" smtClean="0"/>
              <a:t>ir dar kartą patikinu, kad bet kokia informacija yra laukiama. </a:t>
            </a:r>
          </a:p>
          <a:p>
            <a:endParaRPr lang="lt-LT" dirty="0" smtClean="0"/>
          </a:p>
        </p:txBody>
      </p:sp>
      <p:sp>
        <p:nvSpPr>
          <p:cNvPr id="4" name="Slide Number Placeholder 3"/>
          <p:cNvSpPr>
            <a:spLocks noGrp="1"/>
          </p:cNvSpPr>
          <p:nvPr>
            <p:ph type="sldNum" sz="quarter" idx="10"/>
          </p:nvPr>
        </p:nvSpPr>
        <p:spPr/>
        <p:txBody>
          <a:bodyPr/>
          <a:lstStyle/>
          <a:p>
            <a:fld id="{CA76FFC7-2E60-2C4D-98E2-57D2DD4F70AB}" type="slidenum">
              <a:rPr lang="en-US" smtClean="0"/>
              <a:t>36</a:t>
            </a:fld>
            <a:endParaRPr lang="en-US"/>
          </a:p>
        </p:txBody>
      </p:sp>
    </p:spTree>
    <p:extLst>
      <p:ext uri="{BB962C8B-B14F-4D97-AF65-F5344CB8AC3E}">
        <p14:creationId xmlns:p14="http://schemas.microsoft.com/office/powerpoint/2010/main" val="37861132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smtClean="0"/>
          </a:p>
        </p:txBody>
      </p:sp>
      <p:sp>
        <p:nvSpPr>
          <p:cNvPr id="4" name="Slide Number Placeholder 3"/>
          <p:cNvSpPr>
            <a:spLocks noGrp="1"/>
          </p:cNvSpPr>
          <p:nvPr>
            <p:ph type="sldNum" sz="quarter" idx="10"/>
          </p:nvPr>
        </p:nvSpPr>
        <p:spPr/>
        <p:txBody>
          <a:bodyPr/>
          <a:lstStyle/>
          <a:p>
            <a:fld id="{CA76FFC7-2E60-2C4D-98E2-57D2DD4F70AB}" type="slidenum">
              <a:rPr lang="en-US" smtClean="0"/>
              <a:t>37</a:t>
            </a:fld>
            <a:endParaRPr lang="en-US"/>
          </a:p>
        </p:txBody>
      </p:sp>
    </p:spTree>
    <p:extLst>
      <p:ext uri="{BB962C8B-B14F-4D97-AF65-F5344CB8AC3E}">
        <p14:creationId xmlns:p14="http://schemas.microsoft.com/office/powerpoint/2010/main" val="378611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eaLnBrk="1" latinLnBrk="0" hangingPunct="1"/>
            <a:fld id="{5A7CA709-2406-4EC3-BE77-47A333535715}" type="datetime1">
              <a:rPr lang="en-US" smtClean="0"/>
              <a:t>11/17/2014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24393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F51CB8F5-CF15-45C9-B07C-539A1E77534B}" type="datetime1">
              <a:rPr lang="en-US" smtClean="0"/>
              <a:t>11/17/2014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32983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eaLnBrk="1" latinLnBrk="0" hangingPunct="1"/>
            <a:fld id="{991F9102-09CF-4FE6-A1E5-627972F42120}" type="datetime1">
              <a:rPr lang="en-US" smtClean="0"/>
              <a:t>11/17/2014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1455686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eaLnBrk="1" latinLnBrk="0" hangingPunct="1"/>
            <a:fld id="{2F718857-08A2-4045-A9F3-2A60948E76C0}" type="datetime1">
              <a:rPr lang="en-US" smtClean="0"/>
              <a:t>11/17/2014</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a:p>
        </p:txBody>
      </p:sp>
    </p:spTree>
    <p:extLst>
      <p:ext uri="{BB962C8B-B14F-4D97-AF65-F5344CB8AC3E}">
        <p14:creationId xmlns:p14="http://schemas.microsoft.com/office/powerpoint/2010/main" val="771110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eaLnBrk="1" latinLnBrk="0" hangingPunct="1"/>
            <a:fld id="{86928269-536A-43F4-BAC1-E611DC3198FD}" type="datetime1">
              <a:rPr lang="en-US" smtClean="0"/>
              <a:t>11/17/2014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2C6B1FF6-39B9-40F5-8B67-33C6354A3D4F}" type="slidenum">
              <a:rPr kumimoji="0" lang="en-US" smtClean="0"/>
              <a:pPr algn="ctr" eaLnBrk="1" latinLnBrk="0" hangingPunct="1"/>
              <a:t>‹#›</a:t>
            </a:fld>
            <a:endParaRPr kumimoji="0" lang="en-US" dirty="0"/>
          </a:p>
        </p:txBody>
      </p:sp>
    </p:spTree>
    <p:extLst>
      <p:ext uri="{BB962C8B-B14F-4D97-AF65-F5344CB8AC3E}">
        <p14:creationId xmlns:p14="http://schemas.microsoft.com/office/powerpoint/2010/main" val="2644493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eaLnBrk="1" latinLnBrk="0" hangingPunct="1"/>
            <a:fld id="{9291B9BF-E3B0-450D-9F6B-3775DA4D0341}" type="datetime1">
              <a:rPr lang="en-US" smtClean="0"/>
              <a:t>11/17/2014</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2185081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6BAF4D16-4212-48E2-8C59-8F70A517F6F0}" type="datetime1">
              <a:rPr lang="en-US" smtClean="0"/>
              <a:t>11/17/2014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rgbClr val="FFFFFF"/>
              </a:solidFill>
            </a:endParaRPr>
          </a:p>
        </p:txBody>
      </p:sp>
    </p:spTree>
    <p:extLst>
      <p:ext uri="{BB962C8B-B14F-4D97-AF65-F5344CB8AC3E}">
        <p14:creationId xmlns:p14="http://schemas.microsoft.com/office/powerpoint/2010/main" val="320982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eaLnBrk="1" latinLnBrk="0" hangingPunct="1"/>
            <a:fld id="{DB4E8C99-4921-473A-8110-42C2012C55F0}" type="datetime1">
              <a:rPr lang="en-US" smtClean="0"/>
              <a:t>11/17/2014</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2997774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eaLnBrk="1" latinLnBrk="0" hangingPunct="1"/>
            <a:fld id="{F25A6560-F39D-4A5E-814B-375CD078CE8E}" type="datetime1">
              <a:rPr lang="en-US" smtClean="0"/>
              <a:t>11/17/2014</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1464639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5271BD70-1CB0-4F1E-9225-C2C1E3C0EF22}" type="datetime1">
              <a:rPr lang="en-US" smtClean="0"/>
              <a:t>11/17/2014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a:p>
        </p:txBody>
      </p:sp>
    </p:spTree>
    <p:extLst>
      <p:ext uri="{BB962C8B-B14F-4D97-AF65-F5344CB8AC3E}">
        <p14:creationId xmlns:p14="http://schemas.microsoft.com/office/powerpoint/2010/main" val="2505785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eaLnBrk="1" latinLnBrk="0" hangingPunct="1"/>
            <a:fld id="{32E83989-1492-450F-9202-45EF8C357399}" type="datetime1">
              <a:rPr lang="en-US" smtClean="0"/>
              <a:t>11/17/2014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87168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32A72486-941C-44E3-9985-35174B122E1F}" type="datetime1">
              <a:rPr lang="en-US" smtClean="0"/>
              <a:t>11/17/2014</a:t>
            </a:fld>
            <a:endParaRPr lang="en-US" sz="1400" dirty="0">
              <a:solidFill>
                <a:srgbClr val="FFFFFF"/>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rgbClr val="FFFFFF"/>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2C6B1FF6-39B9-40F5-8B67-33C6354A3D4F}" type="slidenum">
              <a:rPr kumimoji="0" lang="en-US" smtClean="0"/>
              <a:pPr algn="ctr" eaLnBrk="1" latinLnBrk="0" hangingPunct="1"/>
              <a:t>‹#›</a:t>
            </a:fld>
            <a:endParaRPr kumimoji="0" lang="en-US" sz="1600" dirty="0">
              <a:solidFill>
                <a:schemeClr val="accent3">
                  <a:shade val="75000"/>
                </a:schemeClr>
              </a:solidFill>
            </a:endParaRPr>
          </a:p>
        </p:txBody>
      </p:sp>
    </p:spTree>
    <p:extLst>
      <p:ext uri="{BB962C8B-B14F-4D97-AF65-F5344CB8AC3E}">
        <p14:creationId xmlns:p14="http://schemas.microsoft.com/office/powerpoint/2010/main" val="265294982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2.emf"/><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emf"/><Relationship Id="rId9" Type="http://schemas.openxmlformats.org/officeDocument/2006/relationships/image" Target="../media/image7.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1.jpe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28.jpeg"/><Relationship Id="rId7"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29.jpeg"/><Relationship Id="rId10" Type="http://schemas.microsoft.com/office/2007/relationships/hdphoto" Target="../media/hdphoto10.wdp"/><Relationship Id="rId4" Type="http://schemas.microsoft.com/office/2007/relationships/hdphoto" Target="../media/hdphoto7.wdp"/><Relationship Id="rId9"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11.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mailto:narkotikai@policija.lt"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www.policija.lt/" TargetMode="External"/><Relationship Id="rId5" Type="http://schemas.openxmlformats.org/officeDocument/2006/relationships/hyperlink" Target="mailto:amsis@policija.lt" TargetMode="External"/><Relationship Id="rId4" Type="http://schemas.openxmlformats.org/officeDocument/2006/relationships/hyperlink" Target="mailto:info@policija.lt"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schemeClr val="bg1"/>
                </a:solidFill>
                <a:cs typeface="Arial" panose="020B0604020202020204" pitchFamily="34" charset="0"/>
              </a:rPr>
              <a:t>LIETUVOS KRIMINALINĖS POLICIJOS BIURAS</a:t>
            </a:r>
            <a:endParaRPr lang="lt-LT" sz="3600" dirty="0">
              <a:solidFill>
                <a:schemeClr val="bg1"/>
              </a:solidFill>
              <a:cs typeface="Arial" panose="020B0604020202020204" pitchFamily="34" charset="0"/>
            </a:endParaRPr>
          </a:p>
        </p:txBody>
      </p:sp>
      <p:sp>
        <p:nvSpPr>
          <p:cNvPr id="4" name="Rectangle 3"/>
          <p:cNvSpPr/>
          <p:nvPr/>
        </p:nvSpPr>
        <p:spPr>
          <a:xfrm>
            <a:off x="201168" y="2659559"/>
            <a:ext cx="8785670" cy="2585323"/>
          </a:xfrm>
          <a:prstGeom prst="rect">
            <a:avLst/>
          </a:prstGeom>
        </p:spPr>
        <p:txBody>
          <a:bodyPr wrap="square">
            <a:spAutoFit/>
          </a:bodyPr>
          <a:lstStyle/>
          <a:p>
            <a:pPr algn="ctr"/>
            <a:r>
              <a:rPr lang="lt-LT" sz="3600" i="1" dirty="0">
                <a:latin typeface="+mj-lt"/>
              </a:rPr>
              <a:t>NETEISĖTOS NARKOTIKŲ APYVARTOS SITUACIJA BEI TENDENCIJOS</a:t>
            </a:r>
          </a:p>
          <a:p>
            <a:pPr algn="ctr"/>
            <a:endParaRPr lang="lt-LT" sz="3600" dirty="0">
              <a:latin typeface="+mj-lt"/>
            </a:endParaRPr>
          </a:p>
          <a:p>
            <a:pPr algn="ctr"/>
            <a:r>
              <a:rPr lang="lt-LT" dirty="0">
                <a:latin typeface="+mj-lt"/>
              </a:rPr>
              <a:t>KONFERENCIJA</a:t>
            </a:r>
          </a:p>
          <a:p>
            <a:pPr algn="ctr"/>
            <a:r>
              <a:rPr lang="lt-LT" dirty="0">
                <a:latin typeface="+mj-lt"/>
              </a:rPr>
              <a:t>PSICHOAKTYVIŲJŲ MEDŽIAGŲ VARTOJIMO PREVENCIJA UGDYMO </a:t>
            </a:r>
            <a:r>
              <a:rPr lang="lt-LT" dirty="0" smtClean="0">
                <a:latin typeface="+mj-lt"/>
              </a:rPr>
              <a:t>INSTITUCIJOJE</a:t>
            </a:r>
            <a:endParaRPr lang="lt-LT" dirty="0">
              <a:latin typeface="+mj-lt"/>
            </a:endParaRPr>
          </a:p>
          <a:p>
            <a:pPr algn="ctr"/>
            <a:r>
              <a:rPr lang="lt-LT" dirty="0">
                <a:latin typeface="+mj-lt"/>
              </a:rPr>
              <a:t>2014 m. lapkričio 12 d.</a:t>
            </a:r>
          </a:p>
        </p:txBody>
      </p:sp>
    </p:spTree>
    <p:extLst>
      <p:ext uri="{BB962C8B-B14F-4D97-AF65-F5344CB8AC3E}">
        <p14:creationId xmlns:p14="http://schemas.microsoft.com/office/powerpoint/2010/main" val="5549133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schemeClr val="bg1"/>
                </a:solidFill>
                <a:cs typeface="Arial" panose="020B0604020202020204" pitchFamily="34" charset="0"/>
              </a:rPr>
              <a:t>PRANEŠIMO TURINYS</a:t>
            </a:r>
            <a:endParaRPr lang="lt-LT" sz="3600" dirty="0">
              <a:solidFill>
                <a:schemeClr val="bg1"/>
              </a:solidFill>
              <a:cs typeface="Arial" panose="020B0604020202020204" pitchFamily="34" charset="0"/>
            </a:endParaRPr>
          </a:p>
        </p:txBody>
      </p:sp>
      <p:sp>
        <p:nvSpPr>
          <p:cNvPr id="4" name="Rectangle 3"/>
          <p:cNvSpPr/>
          <p:nvPr/>
        </p:nvSpPr>
        <p:spPr>
          <a:xfrm>
            <a:off x="514350" y="2269715"/>
            <a:ext cx="8482693" cy="2603790"/>
          </a:xfrm>
          <a:prstGeom prst="rect">
            <a:avLst/>
          </a:prstGeom>
        </p:spPr>
        <p:txBody>
          <a:bodyPr wrap="square">
            <a:spAutoFit/>
          </a:bodyPr>
          <a:lstStyle/>
          <a:p>
            <a:pPr marL="342900" lvl="0" indent="-342900">
              <a:lnSpc>
                <a:spcPct val="90000"/>
              </a:lnSpc>
              <a:spcBef>
                <a:spcPct val="20000"/>
              </a:spcBef>
              <a:buFont typeface="Arial" pitchFamily="34" charset="0"/>
              <a:buChar char="•"/>
            </a:pPr>
            <a:r>
              <a:rPr lang="lt-LT" sz="3200" dirty="0" smtClean="0">
                <a:solidFill>
                  <a:srgbClr val="1F497D">
                    <a:lumMod val="50000"/>
                  </a:srgbClr>
                </a:solidFill>
                <a:latin typeface="+mj-lt"/>
              </a:rPr>
              <a:t>Pasaulinė ir Lietuvos  neteisėtos narkotikų apyvartos situacija, tendencijos</a:t>
            </a:r>
            <a:endParaRPr lang="lt-LT" sz="3200" dirty="0">
              <a:solidFill>
                <a:srgbClr val="1F497D">
                  <a:lumMod val="50000"/>
                </a:srgbClr>
              </a:solidFill>
              <a:latin typeface="+mj-lt"/>
            </a:endParaRPr>
          </a:p>
          <a:p>
            <a:pPr marL="342900" lvl="0" indent="-342900">
              <a:lnSpc>
                <a:spcPct val="90000"/>
              </a:lnSpc>
              <a:spcBef>
                <a:spcPct val="20000"/>
              </a:spcBef>
              <a:buFont typeface="Arial" pitchFamily="34" charset="0"/>
              <a:buChar char="•"/>
            </a:pPr>
            <a:r>
              <a:rPr lang="lt-LT" sz="3200" dirty="0" smtClean="0">
                <a:solidFill>
                  <a:prstClr val="black"/>
                </a:solidFill>
                <a:latin typeface="+mj-lt"/>
              </a:rPr>
              <a:t>Populiariausias </a:t>
            </a:r>
            <a:r>
              <a:rPr lang="lt-LT" sz="3200" dirty="0">
                <a:solidFill>
                  <a:prstClr val="black"/>
                </a:solidFill>
                <a:latin typeface="+mj-lt"/>
              </a:rPr>
              <a:t>narkotikas – kanapės</a:t>
            </a:r>
          </a:p>
          <a:p>
            <a:pPr marL="342900" lvl="0" indent="-342900">
              <a:lnSpc>
                <a:spcPct val="90000"/>
              </a:lnSpc>
              <a:spcBef>
                <a:spcPct val="20000"/>
              </a:spcBef>
              <a:buFont typeface="Arial" pitchFamily="34" charset="0"/>
              <a:buChar char="•"/>
            </a:pPr>
            <a:r>
              <a:rPr lang="lt-LT" sz="3200" dirty="0">
                <a:solidFill>
                  <a:prstClr val="black"/>
                </a:solidFill>
                <a:latin typeface="+mj-lt"/>
              </a:rPr>
              <a:t>Sintetiniai narkotikai, jų gamyba</a:t>
            </a:r>
          </a:p>
          <a:p>
            <a:pPr marL="342900" lvl="0" indent="-342900">
              <a:lnSpc>
                <a:spcPct val="90000"/>
              </a:lnSpc>
              <a:spcBef>
                <a:spcPct val="20000"/>
              </a:spcBef>
              <a:buFont typeface="Arial" pitchFamily="34" charset="0"/>
              <a:buChar char="•"/>
            </a:pPr>
            <a:r>
              <a:rPr lang="lt-LT" sz="3200" dirty="0">
                <a:solidFill>
                  <a:prstClr val="black"/>
                </a:solidFill>
                <a:latin typeface="+mj-lt"/>
              </a:rPr>
              <a:t>Naujos psichoaktyvios medžiagos</a:t>
            </a:r>
          </a:p>
        </p:txBody>
      </p:sp>
    </p:spTree>
    <p:extLst>
      <p:ext uri="{BB962C8B-B14F-4D97-AF65-F5344CB8AC3E}">
        <p14:creationId xmlns:p14="http://schemas.microsoft.com/office/powerpoint/2010/main" val="2817541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a:solidFill>
                  <a:prstClr val="white"/>
                </a:solidFill>
              </a:rPr>
              <a:t>PASAULINĖ NARKOTIKŲ RINKA</a:t>
            </a:r>
            <a:endParaRPr lang="lt-LT" sz="3600" dirty="0">
              <a:solidFill>
                <a:schemeClr val="bg1"/>
              </a:solidFill>
              <a:cs typeface="Arial" panose="020B0604020202020204" pitchFamily="34" charset="0"/>
            </a:endParaRPr>
          </a:p>
        </p:txBody>
      </p:sp>
      <p:pic>
        <p:nvPicPr>
          <p:cNvPr id="8" name="Picture 7"/>
          <p:cNvPicPr>
            <a:picLocks noChangeAspect="1"/>
          </p:cNvPicPr>
          <p:nvPr/>
        </p:nvPicPr>
        <p:blipFill>
          <a:blip r:embed="rId3">
            <a:lum bright="20000"/>
          </a:blip>
          <a:stretch>
            <a:fillRect/>
          </a:stretch>
        </p:blipFill>
        <p:spPr>
          <a:xfrm>
            <a:off x="3003264" y="4643315"/>
            <a:ext cx="2982041" cy="2073369"/>
          </a:xfrm>
          <a:prstGeom prst="rect">
            <a:avLst/>
          </a:prstGeom>
          <a:ln w="38100">
            <a:solidFill>
              <a:schemeClr val="tx2"/>
            </a:solidFill>
          </a:ln>
        </p:spPr>
      </p:pic>
      <p:pic>
        <p:nvPicPr>
          <p:cNvPr id="9" name="Picture 8"/>
          <p:cNvPicPr>
            <a:picLocks noChangeAspect="1"/>
          </p:cNvPicPr>
          <p:nvPr/>
        </p:nvPicPr>
        <p:blipFill>
          <a:blip r:embed="rId4">
            <a:lum bright="20000"/>
          </a:blip>
          <a:stretch>
            <a:fillRect/>
          </a:stretch>
        </p:blipFill>
        <p:spPr>
          <a:xfrm>
            <a:off x="133003" y="4643316"/>
            <a:ext cx="2723057" cy="2073368"/>
          </a:xfrm>
          <a:prstGeom prst="rect">
            <a:avLst/>
          </a:prstGeom>
          <a:ln w="38100">
            <a:solidFill>
              <a:schemeClr val="tx2"/>
            </a:solidFill>
          </a:ln>
        </p:spPr>
      </p:pic>
      <p:sp>
        <p:nvSpPr>
          <p:cNvPr id="11" name="Rectangle 10"/>
          <p:cNvSpPr/>
          <p:nvPr/>
        </p:nvSpPr>
        <p:spPr>
          <a:xfrm>
            <a:off x="580728" y="3504588"/>
            <a:ext cx="8280920" cy="1077218"/>
          </a:xfrm>
          <a:prstGeom prst="rect">
            <a:avLst/>
          </a:prstGeom>
        </p:spPr>
        <p:txBody>
          <a:bodyPr wrap="square">
            <a:spAutoFit/>
          </a:bodyPr>
          <a:lstStyle/>
          <a:p>
            <a:pPr>
              <a:lnSpc>
                <a:spcPct val="90000"/>
              </a:lnSpc>
              <a:spcBef>
                <a:spcPct val="20000"/>
              </a:spcBef>
            </a:pPr>
            <a:r>
              <a:rPr lang="lt-LT" sz="3200" dirty="0">
                <a:solidFill>
                  <a:srgbClr val="1F497D">
                    <a:lumMod val="50000"/>
                  </a:srgbClr>
                </a:solidFill>
                <a:latin typeface="Cambria" pitchFamily="18" charset="0"/>
              </a:rPr>
              <a:t>Pasaulinė nelegali narkotikų rinka yra apie </a:t>
            </a:r>
            <a:endParaRPr lang="lt-LT" sz="3200" dirty="0" smtClean="0">
              <a:solidFill>
                <a:srgbClr val="1F497D">
                  <a:lumMod val="50000"/>
                </a:srgbClr>
              </a:solidFill>
              <a:latin typeface="Cambria" pitchFamily="18" charset="0"/>
            </a:endParaRPr>
          </a:p>
          <a:p>
            <a:pPr>
              <a:lnSpc>
                <a:spcPct val="90000"/>
              </a:lnSpc>
              <a:spcBef>
                <a:spcPct val="20000"/>
              </a:spcBef>
            </a:pPr>
            <a:r>
              <a:rPr lang="lt-LT" sz="3200" dirty="0" smtClean="0">
                <a:solidFill>
                  <a:srgbClr val="1F497D">
                    <a:lumMod val="50000"/>
                  </a:srgbClr>
                </a:solidFill>
                <a:latin typeface="Cambria" pitchFamily="18" charset="0"/>
              </a:rPr>
              <a:t>322 </a:t>
            </a:r>
            <a:r>
              <a:rPr lang="lt-LT" sz="3200" dirty="0">
                <a:solidFill>
                  <a:srgbClr val="1F497D">
                    <a:lumMod val="50000"/>
                  </a:srgbClr>
                </a:solidFill>
                <a:latin typeface="Cambria" pitchFamily="18" charset="0"/>
              </a:rPr>
              <a:t>000 000 000 (milijardai) $ per metus.</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4872" y="1296523"/>
            <a:ext cx="2881568" cy="2150050"/>
          </a:xfrm>
          <a:prstGeom prst="rect">
            <a:avLst/>
          </a:prstGeom>
          <a:ln w="38100">
            <a:solidFill>
              <a:schemeClr val="tx2"/>
            </a:solidFill>
          </a:ln>
        </p:spPr>
      </p:pic>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3003263" y="1268760"/>
            <a:ext cx="2982042" cy="2176588"/>
          </a:xfrm>
          <a:prstGeom prst="rect">
            <a:avLst/>
          </a:prstGeom>
          <a:ln w="38100">
            <a:solidFill>
              <a:schemeClr val="tx2"/>
            </a:solidFill>
          </a:ln>
        </p:spPr>
      </p:pic>
      <p:pic>
        <p:nvPicPr>
          <p:cNvPr id="14" name="Picture 13"/>
          <p:cNvPicPr>
            <a:picLocks noChangeAspect="1"/>
          </p:cNvPicPr>
          <p:nvPr/>
        </p:nvPicPr>
        <p:blipFill>
          <a:blip r:embed="rId8">
            <a:lum bright="20000"/>
          </a:blip>
          <a:stretch>
            <a:fillRect/>
          </a:stretch>
        </p:blipFill>
        <p:spPr>
          <a:xfrm>
            <a:off x="6127312" y="4643316"/>
            <a:ext cx="2949128" cy="2073369"/>
          </a:xfrm>
          <a:prstGeom prst="rect">
            <a:avLst/>
          </a:prstGeom>
          <a:ln w="38100">
            <a:solidFill>
              <a:schemeClr val="tx2"/>
            </a:solidFill>
          </a:ln>
        </p:spPr>
      </p:pic>
      <p:pic>
        <p:nvPicPr>
          <p:cNvPr id="15" name="Picture 14"/>
          <p:cNvPicPr>
            <a:picLocks noChangeAspect="1"/>
          </p:cNvPicPr>
          <p:nvPr/>
        </p:nvPicPr>
        <p:blipFill>
          <a:blip r:embed="rId9">
            <a:lum bright="20000"/>
          </a:blip>
          <a:stretch>
            <a:fillRect/>
          </a:stretch>
        </p:blipFill>
        <p:spPr>
          <a:xfrm>
            <a:off x="133003" y="1287632"/>
            <a:ext cx="2723058" cy="2196590"/>
          </a:xfrm>
          <a:prstGeom prst="rect">
            <a:avLst/>
          </a:prstGeom>
          <a:ln w="38100">
            <a:solidFill>
              <a:schemeClr val="tx2"/>
            </a:solidFill>
          </a:ln>
        </p:spPr>
      </p:pic>
    </p:spTree>
    <p:extLst>
      <p:ext uri="{BB962C8B-B14F-4D97-AF65-F5344CB8AC3E}">
        <p14:creationId xmlns:p14="http://schemas.microsoft.com/office/powerpoint/2010/main" val="178963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a:solidFill>
                  <a:prstClr val="white"/>
                </a:solidFill>
              </a:rPr>
              <a:t>PASAULINĖ NARKOTIKŲ RINKA</a:t>
            </a:r>
            <a:endParaRPr lang="lt-LT" sz="3600" dirty="0">
              <a:solidFill>
                <a:schemeClr val="bg1"/>
              </a:solidFill>
              <a:cs typeface="Arial" panose="020B0604020202020204" pitchFamily="34" charset="0"/>
            </a:endParaRPr>
          </a:p>
        </p:txBody>
      </p:sp>
      <p:sp>
        <p:nvSpPr>
          <p:cNvPr id="4" name="Rectangle 3"/>
          <p:cNvSpPr/>
          <p:nvPr/>
        </p:nvSpPr>
        <p:spPr>
          <a:xfrm>
            <a:off x="199504" y="2306529"/>
            <a:ext cx="8811491" cy="3046988"/>
          </a:xfrm>
          <a:prstGeom prst="rect">
            <a:avLst/>
          </a:prstGeom>
        </p:spPr>
        <p:txBody>
          <a:bodyPr wrap="square">
            <a:spAutoFit/>
          </a:bodyPr>
          <a:lstStyle/>
          <a:p>
            <a:pPr marL="457200" lvl="0" indent="-457200" algn="just">
              <a:lnSpc>
                <a:spcPct val="90000"/>
              </a:lnSpc>
              <a:spcBef>
                <a:spcPct val="20000"/>
              </a:spcBef>
              <a:buFontTx/>
              <a:buChar char="-"/>
            </a:pPr>
            <a:r>
              <a:rPr lang="lt-LT" sz="3200" dirty="0" smtClean="0">
                <a:solidFill>
                  <a:srgbClr val="1F497D">
                    <a:lumMod val="50000"/>
                  </a:srgbClr>
                </a:solidFill>
                <a:latin typeface="+mj-lt"/>
              </a:rPr>
              <a:t>2014 </a:t>
            </a:r>
            <a:r>
              <a:rPr lang="lt-LT" sz="3200" dirty="0">
                <a:solidFill>
                  <a:srgbClr val="1F497D">
                    <a:lumMod val="50000"/>
                  </a:srgbClr>
                </a:solidFill>
                <a:latin typeface="+mj-lt"/>
              </a:rPr>
              <a:t>m. Jungtinių Tautų </a:t>
            </a:r>
            <a:r>
              <a:rPr lang="lt-LT" sz="3200" dirty="0" smtClean="0">
                <a:solidFill>
                  <a:srgbClr val="1F497D">
                    <a:lumMod val="50000"/>
                  </a:srgbClr>
                </a:solidFill>
                <a:latin typeface="+mj-lt"/>
              </a:rPr>
              <a:t>ataskaita - narkotikų </a:t>
            </a:r>
            <a:r>
              <a:rPr lang="lt-LT" sz="3200" dirty="0">
                <a:solidFill>
                  <a:srgbClr val="1F497D">
                    <a:lumMod val="50000"/>
                  </a:srgbClr>
                </a:solidFill>
                <a:latin typeface="+mj-lt"/>
              </a:rPr>
              <a:t>vartojimas pasaulyje auga kiekvienais </a:t>
            </a:r>
            <a:r>
              <a:rPr lang="lt-LT" sz="3200" dirty="0" smtClean="0">
                <a:solidFill>
                  <a:srgbClr val="1F497D">
                    <a:lumMod val="50000"/>
                  </a:srgbClr>
                </a:solidFill>
                <a:latin typeface="+mj-lt"/>
              </a:rPr>
              <a:t>metais.</a:t>
            </a:r>
          </a:p>
          <a:p>
            <a:pPr marL="457200" lvl="0" indent="-457200" algn="just">
              <a:lnSpc>
                <a:spcPct val="90000"/>
              </a:lnSpc>
              <a:spcBef>
                <a:spcPct val="20000"/>
              </a:spcBef>
              <a:buFontTx/>
              <a:buChar char="-"/>
            </a:pPr>
            <a:endParaRPr lang="lt-LT" sz="3200" dirty="0" smtClean="0">
              <a:solidFill>
                <a:srgbClr val="1F497D">
                  <a:lumMod val="50000"/>
                </a:srgbClr>
              </a:solidFill>
              <a:latin typeface="+mj-lt"/>
            </a:endParaRPr>
          </a:p>
          <a:p>
            <a:pPr marL="457200" lvl="0" indent="-457200" algn="just">
              <a:lnSpc>
                <a:spcPct val="90000"/>
              </a:lnSpc>
              <a:spcBef>
                <a:spcPct val="20000"/>
              </a:spcBef>
              <a:buFontTx/>
              <a:buChar char="-"/>
            </a:pPr>
            <a:r>
              <a:rPr lang="lt-LT" sz="3200" dirty="0" smtClean="0">
                <a:solidFill>
                  <a:srgbClr val="1F497D">
                    <a:lumMod val="50000"/>
                  </a:srgbClr>
                </a:solidFill>
                <a:latin typeface="+mj-lt"/>
              </a:rPr>
              <a:t>2012 </a:t>
            </a:r>
            <a:r>
              <a:rPr lang="lt-LT" sz="3200" dirty="0">
                <a:solidFill>
                  <a:srgbClr val="1F497D">
                    <a:lumMod val="50000"/>
                  </a:srgbClr>
                </a:solidFill>
                <a:latin typeface="+mj-lt"/>
              </a:rPr>
              <a:t>m. bent 1 kartą per metus narkotikus vartojo apie 7% visos pasaulio populiacijos </a:t>
            </a:r>
            <a:endParaRPr lang="lt-LT" sz="3200" dirty="0" smtClean="0">
              <a:solidFill>
                <a:srgbClr val="1F497D">
                  <a:lumMod val="50000"/>
                </a:srgbClr>
              </a:solidFill>
              <a:latin typeface="+mj-lt"/>
            </a:endParaRPr>
          </a:p>
          <a:p>
            <a:pPr lvl="0" algn="just">
              <a:lnSpc>
                <a:spcPct val="90000"/>
              </a:lnSpc>
              <a:spcBef>
                <a:spcPct val="20000"/>
              </a:spcBef>
            </a:pPr>
            <a:r>
              <a:rPr lang="lt-LT" sz="3200" dirty="0" smtClean="0">
                <a:solidFill>
                  <a:srgbClr val="1F497D">
                    <a:lumMod val="50000"/>
                  </a:srgbClr>
                </a:solidFill>
                <a:latin typeface="+mj-lt"/>
              </a:rPr>
              <a:t>     (15-64 m. amžiaus)</a:t>
            </a:r>
            <a:endParaRPr lang="lt-LT" sz="3200" dirty="0">
              <a:solidFill>
                <a:srgbClr val="1F497D">
                  <a:lumMod val="50000"/>
                </a:srgbClr>
              </a:solidFill>
              <a:latin typeface="+mj-lt"/>
            </a:endParaRPr>
          </a:p>
        </p:txBody>
      </p:sp>
    </p:spTree>
    <p:extLst>
      <p:ext uri="{BB962C8B-B14F-4D97-AF65-F5344CB8AC3E}">
        <p14:creationId xmlns:p14="http://schemas.microsoft.com/office/powerpoint/2010/main" val="3153276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a:solidFill>
                  <a:prstClr val="white"/>
                </a:solidFill>
              </a:rPr>
              <a:t>PASAULINĖ NARKOTIKŲ RINKA</a:t>
            </a:r>
            <a:endParaRPr lang="lt-LT" sz="3600" dirty="0">
              <a:solidFill>
                <a:schemeClr val="bg1"/>
              </a:solidFill>
              <a:cs typeface="Arial" panose="020B0604020202020204" pitchFamily="34" charset="0"/>
            </a:endParaRPr>
          </a:p>
        </p:txBody>
      </p:sp>
      <p:graphicFrame>
        <p:nvGraphicFramePr>
          <p:cNvPr id="5" name="Chart 4"/>
          <p:cNvGraphicFramePr>
            <a:graphicFrameLocks/>
          </p:cNvGraphicFramePr>
          <p:nvPr>
            <p:extLst>
              <p:ext uri="{D42A27DB-BD31-4B8C-83A1-F6EECF244321}">
                <p14:modId xmlns:p14="http://schemas.microsoft.com/office/powerpoint/2010/main" val="547310573"/>
              </p:ext>
            </p:extLst>
          </p:nvPr>
        </p:nvGraphicFramePr>
        <p:xfrm>
          <a:off x="506193" y="1729046"/>
          <a:ext cx="8055915" cy="42646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303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a:solidFill>
                  <a:prstClr val="white"/>
                </a:solidFill>
              </a:rPr>
              <a:t>PASAULINĖ NARKOTIKŲ RINKA</a:t>
            </a:r>
            <a:endParaRPr lang="lt-LT" sz="3600" dirty="0">
              <a:solidFill>
                <a:schemeClr val="bg1"/>
              </a:solidFill>
              <a:cs typeface="Arial" panose="020B0604020202020204" pitchFamily="34" charset="0"/>
            </a:endParaRPr>
          </a:p>
        </p:txBody>
      </p:sp>
      <p:sp>
        <p:nvSpPr>
          <p:cNvPr id="4" name="Rectangle 3"/>
          <p:cNvSpPr/>
          <p:nvPr/>
        </p:nvSpPr>
        <p:spPr>
          <a:xfrm>
            <a:off x="532014" y="1641511"/>
            <a:ext cx="8146474" cy="3597908"/>
          </a:xfrm>
          <a:prstGeom prst="rect">
            <a:avLst/>
          </a:prstGeom>
        </p:spPr>
        <p:txBody>
          <a:bodyPr wrap="square">
            <a:spAutoFit/>
          </a:bodyPr>
          <a:lstStyle/>
          <a:p>
            <a:pPr lvl="0">
              <a:lnSpc>
                <a:spcPct val="90000"/>
              </a:lnSpc>
              <a:spcBef>
                <a:spcPct val="20000"/>
              </a:spcBef>
            </a:pPr>
            <a:r>
              <a:rPr lang="lt-LT" sz="3000" dirty="0" smtClean="0">
                <a:solidFill>
                  <a:srgbClr val="1F497D">
                    <a:lumMod val="50000"/>
                  </a:srgbClr>
                </a:solidFill>
                <a:latin typeface="+mj-lt"/>
              </a:rPr>
              <a:t>Narkotikų klasifikacija pagal vartojimo populiarumą (JT ataskaita):</a:t>
            </a:r>
          </a:p>
          <a:p>
            <a:pPr lvl="0">
              <a:lnSpc>
                <a:spcPct val="90000"/>
              </a:lnSpc>
              <a:spcBef>
                <a:spcPct val="20000"/>
              </a:spcBef>
            </a:pPr>
            <a:endParaRPr lang="lt-LT" sz="800" dirty="0">
              <a:solidFill>
                <a:srgbClr val="1F497D">
                  <a:lumMod val="50000"/>
                </a:srgbClr>
              </a:solidFill>
              <a:latin typeface="+mj-lt"/>
            </a:endParaRPr>
          </a:p>
          <a:p>
            <a:pPr marL="514350" lvl="0" indent="-514350" algn="just">
              <a:lnSpc>
                <a:spcPct val="90000"/>
              </a:lnSpc>
              <a:spcBef>
                <a:spcPct val="20000"/>
              </a:spcBef>
              <a:buFont typeface="Arial" pitchFamily="34" charset="0"/>
              <a:buAutoNum type="arabicPeriod"/>
            </a:pPr>
            <a:r>
              <a:rPr lang="lt-LT" sz="3000" dirty="0">
                <a:solidFill>
                  <a:srgbClr val="1F497D">
                    <a:lumMod val="50000"/>
                  </a:srgbClr>
                </a:solidFill>
                <a:latin typeface="+mj-lt"/>
              </a:rPr>
              <a:t>Kanapės (</a:t>
            </a:r>
            <a:r>
              <a:rPr lang="lt-LT" sz="3000" dirty="0" err="1">
                <a:solidFill>
                  <a:srgbClr val="1F497D">
                    <a:lumMod val="50000"/>
                  </a:srgbClr>
                </a:solidFill>
                <a:latin typeface="+mj-lt"/>
              </a:rPr>
              <a:t>marichuana</a:t>
            </a:r>
            <a:r>
              <a:rPr lang="lt-LT" sz="3000" dirty="0" smtClean="0">
                <a:solidFill>
                  <a:srgbClr val="1F497D">
                    <a:lumMod val="50000"/>
                  </a:srgbClr>
                </a:solidFill>
                <a:latin typeface="+mj-lt"/>
              </a:rPr>
              <a:t>)</a:t>
            </a:r>
            <a:endParaRPr lang="lt-LT" sz="3000" dirty="0">
              <a:solidFill>
                <a:srgbClr val="1F497D">
                  <a:lumMod val="50000"/>
                </a:srgbClr>
              </a:solidFill>
              <a:latin typeface="+mj-lt"/>
            </a:endParaRPr>
          </a:p>
          <a:p>
            <a:pPr marL="514350" indent="-514350" algn="just">
              <a:lnSpc>
                <a:spcPct val="90000"/>
              </a:lnSpc>
              <a:spcBef>
                <a:spcPct val="20000"/>
              </a:spcBef>
              <a:buFont typeface="Arial" pitchFamily="34" charset="0"/>
              <a:buAutoNum type="arabicPeriod"/>
            </a:pPr>
            <a:r>
              <a:rPr lang="lt-LT" sz="3000" dirty="0" err="1" smtClean="0">
                <a:solidFill>
                  <a:srgbClr val="1F497D">
                    <a:lumMod val="50000"/>
                  </a:srgbClr>
                </a:solidFill>
                <a:latin typeface="+mj-lt"/>
              </a:rPr>
              <a:t>Opiatai</a:t>
            </a:r>
            <a:r>
              <a:rPr lang="lt-LT" sz="3000" dirty="0" smtClean="0">
                <a:solidFill>
                  <a:srgbClr val="1F497D">
                    <a:lumMod val="50000"/>
                  </a:srgbClr>
                </a:solidFill>
                <a:latin typeface="+mj-lt"/>
              </a:rPr>
              <a:t> - </a:t>
            </a:r>
            <a:r>
              <a:rPr lang="lt-LT" sz="3000" dirty="0" err="1" smtClean="0">
                <a:solidFill>
                  <a:srgbClr val="1F497D">
                    <a:lumMod val="50000"/>
                  </a:srgbClr>
                </a:solidFill>
              </a:rPr>
              <a:t>Opioidai</a:t>
            </a:r>
            <a:endParaRPr lang="lt-LT" sz="3000" dirty="0">
              <a:solidFill>
                <a:srgbClr val="1F497D">
                  <a:lumMod val="50000"/>
                </a:srgbClr>
              </a:solidFill>
              <a:latin typeface="+mj-lt"/>
            </a:endParaRPr>
          </a:p>
          <a:p>
            <a:pPr marL="514350" lvl="0" indent="-514350" algn="just">
              <a:lnSpc>
                <a:spcPct val="90000"/>
              </a:lnSpc>
              <a:spcBef>
                <a:spcPct val="20000"/>
              </a:spcBef>
              <a:buFont typeface="Arial" pitchFamily="34" charset="0"/>
              <a:buAutoNum type="arabicPeriod"/>
            </a:pPr>
            <a:r>
              <a:rPr lang="lt-LT" sz="3000" dirty="0" smtClean="0">
                <a:solidFill>
                  <a:srgbClr val="1F497D">
                    <a:lumMod val="50000"/>
                  </a:srgbClr>
                </a:solidFill>
                <a:latin typeface="+mj-lt"/>
              </a:rPr>
              <a:t>Kokainas</a:t>
            </a:r>
            <a:endParaRPr lang="lt-LT" sz="3000" dirty="0">
              <a:solidFill>
                <a:srgbClr val="1F497D">
                  <a:lumMod val="50000"/>
                </a:srgbClr>
              </a:solidFill>
              <a:latin typeface="+mj-lt"/>
            </a:endParaRPr>
          </a:p>
          <a:p>
            <a:pPr marL="514350" lvl="0" indent="-514350" algn="just">
              <a:lnSpc>
                <a:spcPct val="90000"/>
              </a:lnSpc>
              <a:spcBef>
                <a:spcPct val="20000"/>
              </a:spcBef>
              <a:buFont typeface="Arial" pitchFamily="34" charset="0"/>
              <a:buAutoNum type="arabicPeriod"/>
            </a:pPr>
            <a:r>
              <a:rPr lang="lt-LT" sz="3000" dirty="0">
                <a:solidFill>
                  <a:srgbClr val="1F497D">
                    <a:lumMod val="50000"/>
                  </a:srgbClr>
                </a:solidFill>
                <a:latin typeface="+mj-lt"/>
              </a:rPr>
              <a:t>ATS (išskiriamas </a:t>
            </a:r>
            <a:r>
              <a:rPr lang="lt-LT" sz="3000" dirty="0" err="1">
                <a:solidFill>
                  <a:srgbClr val="1F497D">
                    <a:lumMod val="50000"/>
                  </a:srgbClr>
                </a:solidFill>
                <a:latin typeface="+mj-lt"/>
              </a:rPr>
              <a:t>metamfetaminas</a:t>
            </a:r>
            <a:r>
              <a:rPr lang="lt-LT" sz="3000" dirty="0" smtClean="0">
                <a:solidFill>
                  <a:srgbClr val="1F497D">
                    <a:lumMod val="50000"/>
                  </a:srgbClr>
                </a:solidFill>
                <a:latin typeface="+mj-lt"/>
              </a:rPr>
              <a:t>)</a:t>
            </a:r>
            <a:endParaRPr lang="lt-LT" sz="3000" dirty="0">
              <a:solidFill>
                <a:srgbClr val="1F497D">
                  <a:lumMod val="50000"/>
                </a:srgbClr>
              </a:solidFill>
              <a:latin typeface="+mj-lt"/>
            </a:endParaRPr>
          </a:p>
          <a:p>
            <a:pPr marL="514350" lvl="0" indent="-514350" algn="just">
              <a:lnSpc>
                <a:spcPct val="90000"/>
              </a:lnSpc>
              <a:spcBef>
                <a:spcPct val="20000"/>
              </a:spcBef>
              <a:buFont typeface="Arial" pitchFamily="34" charset="0"/>
              <a:buAutoNum type="arabicPeriod"/>
            </a:pPr>
            <a:r>
              <a:rPr lang="lt-LT" sz="3000" dirty="0" err="1" smtClean="0">
                <a:solidFill>
                  <a:srgbClr val="1F497D">
                    <a:lumMod val="50000"/>
                  </a:srgbClr>
                </a:solidFill>
                <a:latin typeface="+mj-lt"/>
              </a:rPr>
              <a:t>Ekstazi</a:t>
            </a:r>
            <a:endParaRPr lang="lt-LT" sz="3000" dirty="0">
              <a:solidFill>
                <a:prstClr val="white"/>
              </a:solidFill>
              <a:latin typeface="+mj-lt"/>
            </a:endParaRPr>
          </a:p>
        </p:txBody>
      </p:sp>
    </p:spTree>
    <p:extLst>
      <p:ext uri="{BB962C8B-B14F-4D97-AF65-F5344CB8AC3E}">
        <p14:creationId xmlns:p14="http://schemas.microsoft.com/office/powerpoint/2010/main" val="1465909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ŠALIES NELEGALI NARKOTIKŲ RINKA</a:t>
            </a:r>
            <a:endParaRPr lang="lt-LT" sz="3600" dirty="0">
              <a:solidFill>
                <a:schemeClr val="bg1"/>
              </a:solidFill>
              <a:cs typeface="Arial" panose="020B0604020202020204" pitchFamily="34" charset="0"/>
            </a:endParaRPr>
          </a:p>
        </p:txBody>
      </p:sp>
      <p:sp>
        <p:nvSpPr>
          <p:cNvPr id="4" name="Rectangle 3"/>
          <p:cNvSpPr/>
          <p:nvPr/>
        </p:nvSpPr>
        <p:spPr>
          <a:xfrm>
            <a:off x="532014" y="2273278"/>
            <a:ext cx="8146474" cy="2169825"/>
          </a:xfrm>
          <a:prstGeom prst="rect">
            <a:avLst/>
          </a:prstGeom>
        </p:spPr>
        <p:txBody>
          <a:bodyPr wrap="square">
            <a:spAutoFit/>
          </a:bodyPr>
          <a:lstStyle/>
          <a:p>
            <a:pPr lvl="0" algn="just">
              <a:lnSpc>
                <a:spcPct val="90000"/>
              </a:lnSpc>
              <a:spcBef>
                <a:spcPct val="20000"/>
              </a:spcBef>
            </a:pPr>
            <a:r>
              <a:rPr lang="lt-LT" sz="3000" dirty="0">
                <a:solidFill>
                  <a:prstClr val="black"/>
                </a:solidFill>
                <a:latin typeface="+mj-lt"/>
              </a:rPr>
              <a:t>2012 m. Narkotikų, tabako ir alkoholio kontrolės departamento atlikto tyrimo duomenimis bent vieną narkotinę ar psichotropinę medžiagą nors kartą gyvenime yra bandę 11,1% 15-64 metų amžiaus Lietuvos gyventojų.</a:t>
            </a:r>
          </a:p>
        </p:txBody>
      </p:sp>
    </p:spTree>
    <p:extLst>
      <p:ext uri="{BB962C8B-B14F-4D97-AF65-F5344CB8AC3E}">
        <p14:creationId xmlns:p14="http://schemas.microsoft.com/office/powerpoint/2010/main" val="44292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ŠALIES NELEGALI NARKOTIKŲ RINKA</a:t>
            </a:r>
            <a:endParaRPr lang="lt-LT" sz="3600" dirty="0">
              <a:solidFill>
                <a:schemeClr val="bg1"/>
              </a:solidFill>
              <a:cs typeface="Arial" panose="020B0604020202020204" pitchFamily="34" charset="0"/>
            </a:endParaRPr>
          </a:p>
        </p:txBody>
      </p:sp>
      <p:sp>
        <p:nvSpPr>
          <p:cNvPr id="4" name="Rectangle 3"/>
          <p:cNvSpPr/>
          <p:nvPr/>
        </p:nvSpPr>
        <p:spPr>
          <a:xfrm>
            <a:off x="216131" y="1255053"/>
            <a:ext cx="8661861" cy="4909036"/>
          </a:xfrm>
          <a:prstGeom prst="rect">
            <a:avLst/>
          </a:prstGeom>
        </p:spPr>
        <p:txBody>
          <a:bodyPr wrap="square">
            <a:spAutoFit/>
          </a:bodyPr>
          <a:lstStyle/>
          <a:p>
            <a:pPr lvl="0" algn="just">
              <a:lnSpc>
                <a:spcPct val="90000"/>
              </a:lnSpc>
              <a:spcBef>
                <a:spcPct val="20000"/>
              </a:spcBef>
            </a:pPr>
            <a:endParaRPr lang="lt-LT" sz="2800" dirty="0">
              <a:solidFill>
                <a:srgbClr val="1F497D">
                  <a:lumMod val="50000"/>
                </a:srgbClr>
              </a:solidFill>
              <a:latin typeface="Cambria" pitchFamily="18" charset="0"/>
            </a:endParaRPr>
          </a:p>
          <a:p>
            <a:pPr marL="342900" lvl="0" indent="-342900" algn="just">
              <a:lnSpc>
                <a:spcPct val="90000"/>
              </a:lnSpc>
              <a:spcBef>
                <a:spcPct val="20000"/>
              </a:spcBef>
              <a:buFont typeface="Arial" pitchFamily="34" charset="0"/>
              <a:buChar char="•"/>
            </a:pPr>
            <a:r>
              <a:rPr lang="lt-LT" sz="2800" dirty="0">
                <a:solidFill>
                  <a:srgbClr val="1F497D">
                    <a:lumMod val="50000"/>
                  </a:srgbClr>
                </a:solidFill>
                <a:latin typeface="Cambria" pitchFamily="18" charset="0"/>
              </a:rPr>
              <a:t>Dažniausiai vartojami narkotikai – </a:t>
            </a:r>
            <a:r>
              <a:rPr lang="lt-LT" sz="2800" dirty="0" smtClean="0">
                <a:solidFill>
                  <a:srgbClr val="1F497D">
                    <a:lumMod val="50000"/>
                  </a:srgbClr>
                </a:solidFill>
                <a:latin typeface="Cambria" pitchFamily="18" charset="0"/>
              </a:rPr>
              <a:t>kanapės (marihuana ) ir </a:t>
            </a:r>
            <a:r>
              <a:rPr lang="lt-LT" sz="2800" dirty="0">
                <a:solidFill>
                  <a:srgbClr val="1F497D">
                    <a:lumMod val="50000"/>
                  </a:srgbClr>
                </a:solidFill>
                <a:latin typeface="Cambria" pitchFamily="18" charset="0"/>
              </a:rPr>
              <a:t>sintetiniai </a:t>
            </a:r>
            <a:r>
              <a:rPr lang="lt-LT" sz="2800" dirty="0" smtClean="0">
                <a:solidFill>
                  <a:srgbClr val="1F497D">
                    <a:lumMod val="50000"/>
                  </a:srgbClr>
                </a:solidFill>
                <a:latin typeface="Cambria" pitchFamily="18" charset="0"/>
              </a:rPr>
              <a:t>narkotikai</a:t>
            </a:r>
          </a:p>
          <a:p>
            <a:pPr marL="342900" lvl="0" indent="-342900" algn="just">
              <a:lnSpc>
                <a:spcPct val="90000"/>
              </a:lnSpc>
              <a:spcBef>
                <a:spcPct val="20000"/>
              </a:spcBef>
              <a:buFont typeface="Arial" pitchFamily="34" charset="0"/>
              <a:buChar char="•"/>
            </a:pPr>
            <a:endParaRPr lang="lt-LT" sz="1000" dirty="0">
              <a:solidFill>
                <a:srgbClr val="1F497D">
                  <a:lumMod val="50000"/>
                </a:srgbClr>
              </a:solidFill>
              <a:latin typeface="Cambria" pitchFamily="18" charset="0"/>
            </a:endParaRPr>
          </a:p>
          <a:p>
            <a:pPr marL="342900" lvl="0" indent="-342900" algn="just">
              <a:lnSpc>
                <a:spcPct val="90000"/>
              </a:lnSpc>
              <a:spcBef>
                <a:spcPct val="20000"/>
              </a:spcBef>
              <a:buFont typeface="Arial" pitchFamily="34" charset="0"/>
              <a:buChar char="•"/>
            </a:pPr>
            <a:r>
              <a:rPr lang="lt-LT" sz="2800" dirty="0">
                <a:solidFill>
                  <a:srgbClr val="1F497D">
                    <a:lumMod val="50000"/>
                  </a:srgbClr>
                </a:solidFill>
                <a:latin typeface="Cambria" pitchFamily="18" charset="0"/>
              </a:rPr>
              <a:t>Heroinas – plačiausiai vartojamas intraveninis </a:t>
            </a:r>
            <a:r>
              <a:rPr lang="lt-LT" sz="2800" dirty="0" smtClean="0">
                <a:solidFill>
                  <a:srgbClr val="1F497D">
                    <a:lumMod val="50000"/>
                  </a:srgbClr>
                </a:solidFill>
                <a:latin typeface="Cambria" pitchFamily="18" charset="0"/>
              </a:rPr>
              <a:t>narkotikas</a:t>
            </a:r>
          </a:p>
          <a:p>
            <a:pPr marL="342900" lvl="0" indent="-342900" algn="just">
              <a:lnSpc>
                <a:spcPct val="90000"/>
              </a:lnSpc>
              <a:spcBef>
                <a:spcPct val="20000"/>
              </a:spcBef>
              <a:buFont typeface="Arial" pitchFamily="34" charset="0"/>
              <a:buChar char="•"/>
            </a:pPr>
            <a:endParaRPr lang="lt-LT" sz="1000" dirty="0">
              <a:solidFill>
                <a:srgbClr val="1F497D">
                  <a:lumMod val="50000"/>
                </a:srgbClr>
              </a:solidFill>
              <a:latin typeface="Cambria" pitchFamily="18" charset="0"/>
            </a:endParaRPr>
          </a:p>
          <a:p>
            <a:pPr marL="342900" lvl="0" indent="-342900" algn="just">
              <a:lnSpc>
                <a:spcPct val="90000"/>
              </a:lnSpc>
              <a:spcBef>
                <a:spcPct val="20000"/>
              </a:spcBef>
              <a:buFont typeface="Arial" pitchFamily="34" charset="0"/>
              <a:buChar char="•"/>
            </a:pPr>
            <a:r>
              <a:rPr lang="lt-LT" sz="2800" dirty="0">
                <a:solidFill>
                  <a:srgbClr val="1F497D">
                    <a:lumMod val="50000"/>
                  </a:srgbClr>
                </a:solidFill>
                <a:latin typeface="Cambria" pitchFamily="18" charset="0"/>
              </a:rPr>
              <a:t>R</a:t>
            </a:r>
            <a:r>
              <a:rPr lang="pt-BR" sz="2800" dirty="0">
                <a:solidFill>
                  <a:srgbClr val="1F497D">
                    <a:lumMod val="50000"/>
                  </a:srgbClr>
                </a:solidFill>
                <a:latin typeface="Cambria" pitchFamily="18" charset="0"/>
              </a:rPr>
              <a:t>ibota kokaino ir hašišo apyvarta šalies </a:t>
            </a:r>
            <a:r>
              <a:rPr lang="pt-BR" sz="2800" dirty="0" smtClean="0">
                <a:solidFill>
                  <a:srgbClr val="1F497D">
                    <a:lumMod val="50000"/>
                  </a:srgbClr>
                </a:solidFill>
                <a:latin typeface="Cambria" pitchFamily="18" charset="0"/>
              </a:rPr>
              <a:t>viduje</a:t>
            </a:r>
            <a:endParaRPr lang="lt-LT" sz="2800" dirty="0" smtClean="0">
              <a:solidFill>
                <a:srgbClr val="1F497D">
                  <a:lumMod val="50000"/>
                </a:srgbClr>
              </a:solidFill>
              <a:latin typeface="Cambria" pitchFamily="18" charset="0"/>
            </a:endParaRPr>
          </a:p>
          <a:p>
            <a:pPr marL="342900" lvl="0" indent="-342900" algn="just">
              <a:lnSpc>
                <a:spcPct val="90000"/>
              </a:lnSpc>
              <a:spcBef>
                <a:spcPct val="20000"/>
              </a:spcBef>
              <a:buFont typeface="Arial" pitchFamily="34" charset="0"/>
              <a:buChar char="•"/>
            </a:pPr>
            <a:endParaRPr lang="lt-LT" sz="1000" dirty="0">
              <a:solidFill>
                <a:srgbClr val="1F497D">
                  <a:lumMod val="50000"/>
                </a:srgbClr>
              </a:solidFill>
              <a:latin typeface="Cambria" pitchFamily="18" charset="0"/>
            </a:endParaRPr>
          </a:p>
          <a:p>
            <a:pPr marL="342900" lvl="0" indent="-342900" algn="just">
              <a:lnSpc>
                <a:spcPct val="90000"/>
              </a:lnSpc>
              <a:spcBef>
                <a:spcPct val="20000"/>
              </a:spcBef>
              <a:buFont typeface="Arial" pitchFamily="34" charset="0"/>
              <a:buChar char="•"/>
            </a:pPr>
            <a:r>
              <a:rPr lang="lt-LT" sz="2800" dirty="0">
                <a:solidFill>
                  <a:srgbClr val="1F497D">
                    <a:lumMod val="50000"/>
                  </a:srgbClr>
                </a:solidFill>
                <a:latin typeface="Cambria" pitchFamily="18" charset="0"/>
              </a:rPr>
              <a:t>Nelegalią narkotikų rinką papildo naujos kontroliuojamos ir nekontroliuojamos psichoaktyvios </a:t>
            </a:r>
            <a:r>
              <a:rPr lang="lt-LT" sz="2800" dirty="0" smtClean="0">
                <a:solidFill>
                  <a:srgbClr val="1F497D">
                    <a:lumMod val="50000"/>
                  </a:srgbClr>
                </a:solidFill>
                <a:latin typeface="Cambria" pitchFamily="18" charset="0"/>
              </a:rPr>
              <a:t>medžiagos</a:t>
            </a:r>
          </a:p>
          <a:p>
            <a:pPr lvl="0" algn="just">
              <a:lnSpc>
                <a:spcPct val="90000"/>
              </a:lnSpc>
              <a:spcBef>
                <a:spcPct val="20000"/>
              </a:spcBef>
            </a:pPr>
            <a:endParaRPr lang="lt-LT" sz="2800" dirty="0">
              <a:solidFill>
                <a:srgbClr val="1F497D">
                  <a:lumMod val="50000"/>
                </a:srgbClr>
              </a:solidFill>
              <a:latin typeface="Cambria" pitchFamily="18" charset="0"/>
            </a:endParaRPr>
          </a:p>
        </p:txBody>
      </p:sp>
    </p:spTree>
    <p:extLst>
      <p:ext uri="{BB962C8B-B14F-4D97-AF65-F5344CB8AC3E}">
        <p14:creationId xmlns:p14="http://schemas.microsoft.com/office/powerpoint/2010/main" val="255253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ŠALIES NELEGALI NARKOTIKŲ RINKA</a:t>
            </a:r>
            <a:endParaRPr lang="lt-LT" sz="3600" dirty="0">
              <a:solidFill>
                <a:schemeClr val="bg1"/>
              </a:solidFill>
              <a:cs typeface="Arial" panose="020B0604020202020204" pitchFamily="34" charset="0"/>
            </a:endParaRPr>
          </a:p>
        </p:txBody>
      </p:sp>
      <p:graphicFrame>
        <p:nvGraphicFramePr>
          <p:cNvPr id="5" name="Content Placeholder 6"/>
          <p:cNvGraphicFramePr>
            <a:graphicFrameLocks/>
          </p:cNvGraphicFramePr>
          <p:nvPr>
            <p:extLst>
              <p:ext uri="{D42A27DB-BD31-4B8C-83A1-F6EECF244321}">
                <p14:modId xmlns:p14="http://schemas.microsoft.com/office/powerpoint/2010/main" val="2830442921"/>
              </p:ext>
            </p:extLst>
          </p:nvPr>
        </p:nvGraphicFramePr>
        <p:xfrm>
          <a:off x="182881" y="1629294"/>
          <a:ext cx="8744988" cy="51871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469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ŠALIES NELEGALI NARKOTIKŲ RINKA</a:t>
            </a:r>
            <a:endParaRPr lang="lt-LT" sz="3600" dirty="0">
              <a:solidFill>
                <a:schemeClr val="bg1"/>
              </a:solidFill>
              <a:cs typeface="Arial" panose="020B0604020202020204" pitchFamily="34" charset="0"/>
            </a:endParaRPr>
          </a:p>
        </p:txBody>
      </p:sp>
      <p:graphicFrame>
        <p:nvGraphicFramePr>
          <p:cNvPr id="4" name="Content Placeholder 3"/>
          <p:cNvGraphicFramePr>
            <a:graphicFrameLocks/>
          </p:cNvGraphicFramePr>
          <p:nvPr>
            <p:extLst>
              <p:ext uri="{D42A27DB-BD31-4B8C-83A1-F6EECF244321}">
                <p14:modId xmlns:p14="http://schemas.microsoft.com/office/powerpoint/2010/main" val="2122193296"/>
              </p:ext>
            </p:extLst>
          </p:nvPr>
        </p:nvGraphicFramePr>
        <p:xfrm>
          <a:off x="781396" y="1845428"/>
          <a:ext cx="7547957" cy="3815819"/>
        </p:xfrm>
        <a:graphic>
          <a:graphicData uri="http://schemas.openxmlformats.org/drawingml/2006/table">
            <a:tbl>
              <a:tblPr firstRow="1" bandRow="1"/>
              <a:tblGrid>
                <a:gridCol w="2688041"/>
                <a:gridCol w="2343930"/>
                <a:gridCol w="2515986"/>
              </a:tblGrid>
              <a:tr h="545117">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r>
                        <a:rPr lang="lt-LT" sz="2400" dirty="0" smtClean="0"/>
                        <a:t>PAVADINIMAS</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r>
                        <a:rPr lang="lt-LT" sz="2400" dirty="0" smtClean="0"/>
                        <a:t>2012</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r>
                        <a:rPr lang="lt-LT" sz="2400" dirty="0" smtClean="0"/>
                        <a:t>2013</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545117">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Kanapės</a:t>
                      </a:r>
                      <a:endParaRPr lang="lt-LT" sz="2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96 kg</a:t>
                      </a:r>
                      <a:endParaRPr lang="lt-LT" sz="2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124 kg</a:t>
                      </a:r>
                      <a:endParaRPr lang="lt-LT" sz="2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545117">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Hašišas</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424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1088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545117">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Heroinas</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0,4</a:t>
                      </a:r>
                      <a:r>
                        <a:rPr lang="lt-LT" sz="2400" baseline="0" dirty="0" smtClean="0"/>
                        <a:t>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13,2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545117">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Kokainas</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120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13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545117">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Amfetaminas</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26 kg</a:t>
                      </a:r>
                      <a:endParaRPr lang="lt-LT" sz="24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13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545117">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err="1" smtClean="0"/>
                        <a:t>Metamfetaminas</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54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lt-LT" sz="2400" dirty="0" smtClean="0"/>
                        <a:t>58 kg</a:t>
                      </a:r>
                      <a:endParaRPr lang="lt-LT" sz="2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sp>
        <p:nvSpPr>
          <p:cNvPr id="6" name="Oval 5"/>
          <p:cNvSpPr/>
          <p:nvPr/>
        </p:nvSpPr>
        <p:spPr>
          <a:xfrm>
            <a:off x="3342995" y="2909455"/>
            <a:ext cx="3623069" cy="5153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7" name="Oval 6"/>
          <p:cNvSpPr/>
          <p:nvPr/>
        </p:nvSpPr>
        <p:spPr>
          <a:xfrm>
            <a:off x="3342994" y="3427615"/>
            <a:ext cx="3623069" cy="5153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8" name="Oval 7"/>
          <p:cNvSpPr/>
          <p:nvPr/>
        </p:nvSpPr>
        <p:spPr>
          <a:xfrm>
            <a:off x="3342993" y="3979026"/>
            <a:ext cx="3623069" cy="515389"/>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9" name="Oval 8"/>
          <p:cNvSpPr/>
          <p:nvPr/>
        </p:nvSpPr>
        <p:spPr>
          <a:xfrm>
            <a:off x="3342991" y="4494415"/>
            <a:ext cx="3623069" cy="576349"/>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Tree>
    <p:extLst>
      <p:ext uri="{BB962C8B-B14F-4D97-AF65-F5344CB8AC3E}">
        <p14:creationId xmlns:p14="http://schemas.microsoft.com/office/powerpoint/2010/main" val="3806076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KANAPĖS (MARIHUANA)</a:t>
            </a:r>
            <a:endParaRPr lang="lt-LT" sz="3600" dirty="0">
              <a:solidFill>
                <a:schemeClr val="bg1"/>
              </a:solidFill>
              <a:cs typeface="Arial" panose="020B0604020202020204" pitchFamily="34" charset="0"/>
            </a:endParaRPr>
          </a:p>
        </p:txBody>
      </p:sp>
      <p:sp>
        <p:nvSpPr>
          <p:cNvPr id="4" name="Rectangle 3"/>
          <p:cNvSpPr/>
          <p:nvPr/>
        </p:nvSpPr>
        <p:spPr>
          <a:xfrm>
            <a:off x="216130" y="1940769"/>
            <a:ext cx="8695113" cy="3573286"/>
          </a:xfrm>
          <a:prstGeom prst="rect">
            <a:avLst/>
          </a:prstGeom>
        </p:spPr>
        <p:txBody>
          <a:bodyPr wrap="square">
            <a:spAutoFit/>
          </a:bodyPr>
          <a:lstStyle/>
          <a:p>
            <a:pPr lvl="0" algn="just">
              <a:lnSpc>
                <a:spcPct val="90000"/>
              </a:lnSpc>
              <a:spcBef>
                <a:spcPct val="20000"/>
              </a:spcBef>
            </a:pPr>
            <a:r>
              <a:rPr lang="lt-LT" sz="3000" i="1" dirty="0" smtClean="0">
                <a:solidFill>
                  <a:srgbClr val="1F497D">
                    <a:lumMod val="50000"/>
                  </a:srgbClr>
                </a:solidFill>
              </a:rPr>
              <a:t>KANAPĖS POPULIARIAUSIAS NARKOTIKAS LIETUVOJE</a:t>
            </a:r>
          </a:p>
          <a:p>
            <a:pPr marL="342900" lvl="0" indent="-342900" algn="just">
              <a:lnSpc>
                <a:spcPct val="90000"/>
              </a:lnSpc>
              <a:spcBef>
                <a:spcPct val="20000"/>
              </a:spcBef>
              <a:buFont typeface="Arial" pitchFamily="34" charset="0"/>
              <a:buChar char="•"/>
            </a:pPr>
            <a:endParaRPr lang="lt-LT" sz="1000" dirty="0">
              <a:solidFill>
                <a:srgbClr val="1F497D">
                  <a:lumMod val="50000"/>
                </a:srgbClr>
              </a:solidFill>
            </a:endParaRPr>
          </a:p>
          <a:p>
            <a:pPr marL="342900" lvl="0" indent="-342900" algn="just">
              <a:lnSpc>
                <a:spcPct val="90000"/>
              </a:lnSpc>
              <a:spcBef>
                <a:spcPct val="20000"/>
              </a:spcBef>
              <a:buFont typeface="Arial" pitchFamily="34" charset="0"/>
              <a:buChar char="•"/>
            </a:pPr>
            <a:r>
              <a:rPr lang="lt-LT" sz="2800" dirty="0">
                <a:solidFill>
                  <a:srgbClr val="1F497D">
                    <a:lumMod val="50000"/>
                  </a:srgbClr>
                </a:solidFill>
              </a:rPr>
              <a:t>Vartojimo paplitimui daro įtaka manymas, kad tai „</a:t>
            </a:r>
            <a:r>
              <a:rPr lang="lt-LT" sz="2800" i="1" dirty="0">
                <a:solidFill>
                  <a:srgbClr val="1F497D">
                    <a:lumMod val="50000"/>
                  </a:srgbClr>
                </a:solidFill>
              </a:rPr>
              <a:t>lengvas</a:t>
            </a:r>
            <a:r>
              <a:rPr lang="lt-LT" sz="2800" dirty="0">
                <a:solidFill>
                  <a:srgbClr val="1F497D">
                    <a:lumMod val="50000"/>
                  </a:srgbClr>
                </a:solidFill>
              </a:rPr>
              <a:t>“ narkotikas, nesukeliantis priklausomybės ir neturintis žalingų </a:t>
            </a:r>
            <a:r>
              <a:rPr lang="lt-LT" sz="2800" dirty="0" smtClean="0">
                <a:solidFill>
                  <a:srgbClr val="1F497D">
                    <a:lumMod val="50000"/>
                  </a:srgbClr>
                </a:solidFill>
              </a:rPr>
              <a:t>padarinių</a:t>
            </a:r>
          </a:p>
          <a:p>
            <a:pPr marL="342900" lvl="0" indent="-342900" algn="just">
              <a:lnSpc>
                <a:spcPct val="90000"/>
              </a:lnSpc>
              <a:spcBef>
                <a:spcPct val="20000"/>
              </a:spcBef>
              <a:buFont typeface="Arial" pitchFamily="34" charset="0"/>
              <a:buChar char="•"/>
            </a:pPr>
            <a:endParaRPr lang="lt-LT" sz="1000" dirty="0">
              <a:solidFill>
                <a:srgbClr val="1F497D">
                  <a:lumMod val="50000"/>
                </a:srgbClr>
              </a:solidFill>
            </a:endParaRPr>
          </a:p>
          <a:p>
            <a:pPr marL="342900" lvl="0" indent="-342900" algn="just">
              <a:lnSpc>
                <a:spcPct val="90000"/>
              </a:lnSpc>
              <a:spcBef>
                <a:spcPct val="20000"/>
              </a:spcBef>
              <a:buFont typeface="Arial" pitchFamily="34" charset="0"/>
              <a:buChar char="•"/>
            </a:pPr>
            <a:r>
              <a:rPr lang="lt-LT" sz="2800" dirty="0">
                <a:solidFill>
                  <a:srgbClr val="1F497D">
                    <a:lumMod val="50000"/>
                  </a:srgbClr>
                </a:solidFill>
              </a:rPr>
              <a:t>„</a:t>
            </a:r>
            <a:r>
              <a:rPr lang="lt-LT" sz="2800" i="1" dirty="0">
                <a:solidFill>
                  <a:srgbClr val="1F497D">
                    <a:lumMod val="50000"/>
                  </a:srgbClr>
                </a:solidFill>
              </a:rPr>
              <a:t>Populiarinimas</a:t>
            </a:r>
            <a:r>
              <a:rPr lang="lt-LT" sz="2800" dirty="0">
                <a:solidFill>
                  <a:srgbClr val="1F497D">
                    <a:lumMod val="50000"/>
                  </a:srgbClr>
                </a:solidFill>
              </a:rPr>
              <a:t>“ pasaulinėje rinkoje – legalizuojant </a:t>
            </a:r>
            <a:r>
              <a:rPr lang="lt-LT" sz="2800" dirty="0" smtClean="0">
                <a:solidFill>
                  <a:srgbClr val="1F497D">
                    <a:lumMod val="50000"/>
                  </a:srgbClr>
                </a:solidFill>
              </a:rPr>
              <a:t>vartojimą</a:t>
            </a:r>
          </a:p>
          <a:p>
            <a:pPr marL="342900" lvl="0" indent="-342900" algn="just">
              <a:lnSpc>
                <a:spcPct val="90000"/>
              </a:lnSpc>
              <a:spcBef>
                <a:spcPct val="20000"/>
              </a:spcBef>
              <a:buFont typeface="Arial" pitchFamily="34" charset="0"/>
              <a:buChar char="•"/>
            </a:pPr>
            <a:endParaRPr lang="lt-LT" sz="1000" dirty="0">
              <a:solidFill>
                <a:srgbClr val="1F497D">
                  <a:lumMod val="50000"/>
                </a:srgbClr>
              </a:solidFill>
            </a:endParaRPr>
          </a:p>
          <a:p>
            <a:pPr marL="342900" lvl="0" indent="-342900" algn="just">
              <a:lnSpc>
                <a:spcPct val="90000"/>
              </a:lnSpc>
              <a:spcBef>
                <a:spcPct val="20000"/>
              </a:spcBef>
              <a:buFont typeface="Arial" pitchFamily="34" charset="0"/>
              <a:buChar char="•"/>
            </a:pPr>
            <a:r>
              <a:rPr lang="lt-LT" sz="2800" dirty="0">
                <a:solidFill>
                  <a:srgbClr val="1F497D">
                    <a:lumMod val="50000"/>
                  </a:srgbClr>
                </a:solidFill>
              </a:rPr>
              <a:t> Lietuvoje vartojimas eilę metų išlieka stabilus</a:t>
            </a:r>
          </a:p>
        </p:txBody>
      </p:sp>
    </p:spTree>
    <p:extLst>
      <p:ext uri="{BB962C8B-B14F-4D97-AF65-F5344CB8AC3E}">
        <p14:creationId xmlns:p14="http://schemas.microsoft.com/office/powerpoint/2010/main" val="13815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200" dirty="0">
                <a:solidFill>
                  <a:prstClr val="white"/>
                </a:solidFill>
              </a:rPr>
              <a:t>NELEGALUS KANAPIŲ AUGINIMAS DIRBTINĖMIS SĄLYGOMIS</a:t>
            </a:r>
            <a:endParaRPr lang="lt-LT" sz="3200" dirty="0">
              <a:solidFill>
                <a:schemeClr val="bg1"/>
              </a:solidFill>
              <a:cs typeface="Arial" panose="020B0604020202020204" pitchFamily="34" charset="0"/>
            </a:endParaRPr>
          </a:p>
        </p:txBody>
      </p:sp>
      <p:pic>
        <p:nvPicPr>
          <p:cNvPr id="5"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80062" y="2427316"/>
            <a:ext cx="3959429" cy="4283776"/>
          </a:xfrm>
          <a:prstGeom prst="rect">
            <a:avLst/>
          </a:prstGeom>
          <a:noFill/>
          <a:ln w="25400">
            <a:solidFill>
              <a:schemeClr val="tx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loud Callout 5"/>
          <p:cNvSpPr/>
          <p:nvPr/>
        </p:nvSpPr>
        <p:spPr>
          <a:xfrm>
            <a:off x="5735782" y="1233169"/>
            <a:ext cx="2426305" cy="825528"/>
          </a:xfrm>
          <a:prstGeom prst="cloudCallout">
            <a:avLst>
              <a:gd name="adj1" fmla="val 38574"/>
              <a:gd name="adj2" fmla="val 108262"/>
            </a:avLst>
          </a:prstGeom>
          <a:solidFill>
            <a:sysClr val="window" lastClr="FFFFFF">
              <a:lumMod val="85000"/>
            </a:sys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smtClean="0">
                <a:ln>
                  <a:noFill/>
                </a:ln>
                <a:solidFill>
                  <a:srgbClr val="1F497D">
                    <a:lumMod val="75000"/>
                  </a:srgbClr>
                </a:solidFill>
                <a:effectLst/>
                <a:uLnTx/>
                <a:uFillTx/>
                <a:latin typeface="Calibri"/>
                <a:ea typeface="+mn-ea"/>
                <a:cs typeface="+mn-cs"/>
              </a:rPr>
              <a:t>savo reikmėms </a:t>
            </a:r>
          </a:p>
        </p:txBody>
      </p:sp>
      <p:pic>
        <p:nvPicPr>
          <p:cNvPr id="7" name="Picture 6"/>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5153891" y="2427316"/>
            <a:ext cx="3757353" cy="4283776"/>
          </a:xfrm>
          <a:prstGeom prst="rect">
            <a:avLst/>
          </a:prstGeom>
          <a:noFill/>
          <a:ln w="25400">
            <a:solidFill>
              <a:schemeClr val="tx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loud Callout 8"/>
          <p:cNvSpPr/>
          <p:nvPr/>
        </p:nvSpPr>
        <p:spPr>
          <a:xfrm>
            <a:off x="822179" y="1178704"/>
            <a:ext cx="2426305" cy="825528"/>
          </a:xfrm>
          <a:prstGeom prst="cloudCallout">
            <a:avLst>
              <a:gd name="adj1" fmla="val 38574"/>
              <a:gd name="adj2" fmla="val 108262"/>
            </a:avLst>
          </a:prstGeom>
          <a:solidFill>
            <a:sysClr val="window" lastClr="FFFFFF">
              <a:lumMod val="85000"/>
            </a:sys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lt-LT" kern="0" noProof="0" dirty="0" smtClean="0">
                <a:solidFill>
                  <a:srgbClr val="1F497D">
                    <a:lumMod val="75000"/>
                  </a:srgbClr>
                </a:solidFill>
                <a:latin typeface="Calibri"/>
              </a:rPr>
              <a:t>platinimui ...</a:t>
            </a:r>
            <a:endParaRPr kumimoji="0" lang="lt-LT" sz="1800" b="0" i="0" u="none" strike="noStrike" kern="0" cap="none" spc="0" normalizeH="0" baseline="0" noProof="0" dirty="0" smtClean="0">
              <a:ln>
                <a:noFill/>
              </a:ln>
              <a:solidFill>
                <a:srgbClr val="1F497D">
                  <a:lumMod val="75000"/>
                </a:srgbClr>
              </a:solidFill>
              <a:effectLst/>
              <a:uLnTx/>
              <a:uFillTx/>
              <a:latin typeface="Calibri"/>
              <a:ea typeface="+mn-ea"/>
              <a:cs typeface="+mn-cs"/>
            </a:endParaRPr>
          </a:p>
        </p:txBody>
      </p:sp>
    </p:spTree>
    <p:extLst>
      <p:ext uri="{BB962C8B-B14F-4D97-AF65-F5344CB8AC3E}">
        <p14:creationId xmlns:p14="http://schemas.microsoft.com/office/powerpoint/2010/main" val="623584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200" dirty="0">
                <a:solidFill>
                  <a:prstClr val="white"/>
                </a:solidFill>
              </a:rPr>
              <a:t>NELEGALUS KANAPIŲ AUGINIMAS DIRBTINĖMIS SĄLYGOMIS</a:t>
            </a:r>
            <a:endParaRPr lang="lt-LT" sz="3200" dirty="0">
              <a:solidFill>
                <a:schemeClr val="bg1"/>
              </a:solidFill>
              <a:cs typeface="Arial" panose="020B0604020202020204" pitchFamily="34" charset="0"/>
            </a:endParaRPr>
          </a:p>
        </p:txBody>
      </p:sp>
      <p:pic>
        <p:nvPicPr>
          <p:cNvPr id="8" name="Content Placeholder 2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880" y="1429789"/>
            <a:ext cx="8761615" cy="5253644"/>
          </a:xfrm>
        </p:spPr>
      </p:pic>
    </p:spTree>
    <p:extLst>
      <p:ext uri="{BB962C8B-B14F-4D97-AF65-F5344CB8AC3E}">
        <p14:creationId xmlns:p14="http://schemas.microsoft.com/office/powerpoint/2010/main" val="69792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200" dirty="0">
                <a:solidFill>
                  <a:prstClr val="white"/>
                </a:solidFill>
              </a:rPr>
              <a:t>NELEGALUS KANAPIŲ AUGINIMAS DIRBTINĖMIS SĄLYGOMIS</a:t>
            </a:r>
            <a:endParaRPr lang="lt-LT" sz="3200" dirty="0">
              <a:solidFill>
                <a:schemeClr val="bg1"/>
              </a:solidFill>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007" y="1346662"/>
            <a:ext cx="8695113" cy="5309805"/>
          </a:xfrm>
          <a:prstGeom prst="rect">
            <a:avLst/>
          </a:prstGeom>
        </p:spPr>
      </p:pic>
    </p:spTree>
    <p:extLst>
      <p:ext uri="{BB962C8B-B14F-4D97-AF65-F5344CB8AC3E}">
        <p14:creationId xmlns:p14="http://schemas.microsoft.com/office/powerpoint/2010/main" val="38724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200" dirty="0">
                <a:solidFill>
                  <a:prstClr val="white"/>
                </a:solidFill>
              </a:rPr>
              <a:t>NELEGALUS KANAPIŲ AUGINIMAS DIRBTINĖMIS SĄLYGOMIS</a:t>
            </a:r>
            <a:endParaRPr lang="lt-LT" sz="3200" dirty="0">
              <a:solidFill>
                <a:schemeClr val="bg1"/>
              </a:solidFill>
              <a:cs typeface="Arial" panose="020B0604020202020204" pitchFamily="34" charset="0"/>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2880" y="1280160"/>
            <a:ext cx="8744989" cy="5398300"/>
          </a:xfrm>
          <a:prstGeom prst="rect">
            <a:avLst/>
          </a:prstGeom>
        </p:spPr>
      </p:pic>
    </p:spTree>
    <p:extLst>
      <p:ext uri="{BB962C8B-B14F-4D97-AF65-F5344CB8AC3E}">
        <p14:creationId xmlns:p14="http://schemas.microsoft.com/office/powerpoint/2010/main" val="121917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200" dirty="0">
                <a:solidFill>
                  <a:prstClr val="white"/>
                </a:solidFill>
              </a:rPr>
              <a:t>NELEGALUS KANAPIŲ AUGINIMAS DIRBTINĖMIS SĄLYGOMIS</a:t>
            </a:r>
            <a:endParaRPr lang="lt-LT" sz="3200" dirty="0">
              <a:solidFill>
                <a:schemeClr val="bg1"/>
              </a:solidFill>
              <a:cs typeface="Arial" panose="020B0604020202020204" pitchFamily="34"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6255" y="1363287"/>
            <a:ext cx="8845684" cy="5303520"/>
          </a:xfrm>
          <a:prstGeom prst="rect">
            <a:avLst/>
          </a:prstGeom>
        </p:spPr>
      </p:pic>
    </p:spTree>
    <p:extLst>
      <p:ext uri="{BB962C8B-B14F-4D97-AF65-F5344CB8AC3E}">
        <p14:creationId xmlns:p14="http://schemas.microsoft.com/office/powerpoint/2010/main" val="350374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a:solidFill>
                  <a:prstClr val="white"/>
                </a:solidFill>
              </a:rPr>
              <a:t>SINTETINIAI NARKOTIKAI</a:t>
            </a:r>
            <a:endParaRPr lang="lt-LT" sz="3600" dirty="0">
              <a:solidFill>
                <a:schemeClr val="bg1"/>
              </a:solidFill>
              <a:cs typeface="Arial" panose="020B0604020202020204" pitchFamily="34" charset="0"/>
            </a:endParaRPr>
          </a:p>
        </p:txBody>
      </p:sp>
      <p:sp>
        <p:nvSpPr>
          <p:cNvPr id="3" name="Rectangle 2"/>
          <p:cNvSpPr/>
          <p:nvPr/>
        </p:nvSpPr>
        <p:spPr>
          <a:xfrm>
            <a:off x="282633" y="1807048"/>
            <a:ext cx="8661862" cy="3730252"/>
          </a:xfrm>
          <a:prstGeom prst="rect">
            <a:avLst/>
          </a:prstGeom>
        </p:spPr>
        <p:txBody>
          <a:bodyPr wrap="square">
            <a:spAutoFit/>
          </a:bodyPr>
          <a:lstStyle/>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err="1" smtClean="0">
                <a:ln>
                  <a:noFill/>
                </a:ln>
                <a:solidFill>
                  <a:srgbClr val="1F497D">
                    <a:lumMod val="50000"/>
                  </a:srgbClr>
                </a:solidFill>
                <a:effectLst/>
                <a:uLnTx/>
                <a:uFillTx/>
                <a:latin typeface="Cambria" pitchFamily="18" charset="0"/>
              </a:rPr>
              <a:t>Metamfetaminas</a:t>
            </a:r>
            <a:r>
              <a:rPr kumimoji="0" lang="lt-LT" sz="3200" b="0" i="0" u="none" strike="noStrike" kern="0" cap="none" spc="0" normalizeH="0" baseline="0" noProof="0" dirty="0" smtClean="0">
                <a:ln>
                  <a:noFill/>
                </a:ln>
                <a:solidFill>
                  <a:srgbClr val="1F497D">
                    <a:lumMod val="50000"/>
                  </a:srgbClr>
                </a:solidFill>
                <a:effectLst/>
                <a:uLnTx/>
                <a:uFillTx/>
                <a:latin typeface="Cambria" pitchFamily="18" charset="0"/>
              </a:rPr>
              <a:t> populiariausias iš ATS medžiagų</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1000" b="0" i="0" u="none" strike="noStrike" kern="0" cap="none" spc="0" normalizeH="0" baseline="0" noProof="0" dirty="0" smtClean="0">
              <a:ln>
                <a:noFill/>
              </a:ln>
              <a:solidFill>
                <a:srgbClr val="1F497D">
                  <a:lumMod val="50000"/>
                </a:srgbClr>
              </a:solidFill>
              <a:effectLst/>
              <a:uLnTx/>
              <a:uFillTx/>
              <a:latin typeface="Cambria" pitchFamily="18" charset="0"/>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srgbClr val="1F497D">
                    <a:lumMod val="50000"/>
                  </a:srgbClr>
                </a:solidFill>
                <a:effectLst/>
                <a:uLnTx/>
                <a:uFillTx/>
                <a:latin typeface="Cambria" pitchFamily="18" charset="0"/>
              </a:rPr>
              <a:t>Nelegali nedidelės apimties amfetamino ir </a:t>
            </a:r>
            <a:r>
              <a:rPr kumimoji="0" lang="lt-LT" sz="3200" b="0" i="0" u="none" strike="noStrike" kern="0" cap="none" spc="0" normalizeH="0" baseline="0" noProof="0" dirty="0" err="1" smtClean="0">
                <a:ln>
                  <a:noFill/>
                </a:ln>
                <a:solidFill>
                  <a:srgbClr val="1F497D">
                    <a:lumMod val="50000"/>
                  </a:srgbClr>
                </a:solidFill>
                <a:effectLst/>
                <a:uLnTx/>
                <a:uFillTx/>
                <a:latin typeface="Cambria" pitchFamily="18" charset="0"/>
              </a:rPr>
              <a:t>metamfetamino</a:t>
            </a:r>
            <a:r>
              <a:rPr kumimoji="0" lang="lt-LT" sz="3200" b="0" i="0" u="none" strike="noStrike" kern="0" cap="none" spc="0" normalizeH="0" baseline="0" noProof="0" dirty="0" smtClean="0">
                <a:ln>
                  <a:noFill/>
                </a:ln>
                <a:solidFill>
                  <a:srgbClr val="1F497D">
                    <a:lumMod val="50000"/>
                  </a:srgbClr>
                </a:solidFill>
                <a:effectLst/>
                <a:uLnTx/>
                <a:uFillTx/>
                <a:latin typeface="Cambria" pitchFamily="18" charset="0"/>
              </a:rPr>
              <a:t> gamyba Lietuvoje</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1000" b="0" i="0" u="none" strike="noStrike" kern="0" cap="none" spc="0" normalizeH="0" baseline="0" noProof="0" dirty="0" smtClean="0">
              <a:ln>
                <a:noFill/>
              </a:ln>
              <a:solidFill>
                <a:srgbClr val="1F497D">
                  <a:lumMod val="50000"/>
                </a:srgbClr>
              </a:solidFill>
              <a:effectLst/>
              <a:uLnTx/>
              <a:uFillTx/>
              <a:latin typeface="Cambria" pitchFamily="18" charset="0"/>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srgbClr val="1F497D">
                    <a:lumMod val="50000"/>
                  </a:srgbClr>
                </a:solidFill>
                <a:effectLst/>
                <a:uLnTx/>
                <a:uFillTx/>
                <a:latin typeface="Cambria" pitchFamily="18" charset="0"/>
              </a:rPr>
              <a:t>Ženkliai sumažėjo </a:t>
            </a:r>
            <a:r>
              <a:rPr kumimoji="0" lang="lt-LT" sz="3200" b="0" i="0" u="none" strike="noStrike" kern="0" cap="none" spc="0" normalizeH="0" baseline="0" noProof="0" dirty="0" err="1" smtClean="0">
                <a:ln>
                  <a:noFill/>
                </a:ln>
                <a:solidFill>
                  <a:srgbClr val="1F497D">
                    <a:lumMod val="50000"/>
                  </a:srgbClr>
                </a:solidFill>
                <a:effectLst/>
                <a:uLnTx/>
                <a:uFillTx/>
                <a:latin typeface="Cambria" pitchFamily="18" charset="0"/>
              </a:rPr>
              <a:t>ekstazi</a:t>
            </a:r>
            <a:r>
              <a:rPr kumimoji="0" lang="lt-LT" sz="3200" b="0" i="0" u="none" strike="noStrike" kern="0" cap="none" spc="0" normalizeH="0" baseline="0" noProof="0" dirty="0" smtClean="0">
                <a:ln>
                  <a:noFill/>
                </a:ln>
                <a:solidFill>
                  <a:srgbClr val="1F497D">
                    <a:lumMod val="50000"/>
                  </a:srgbClr>
                </a:solidFill>
                <a:effectLst/>
                <a:uLnTx/>
                <a:uFillTx/>
                <a:latin typeface="Cambria" pitchFamily="18" charset="0"/>
              </a:rPr>
              <a:t> poveikio medžiagų, tradicines medžiagas keičia naujos psichoaktyvios medžiagos</a:t>
            </a:r>
            <a:endParaRPr kumimoji="0" lang="lt-LT" sz="32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0586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200" dirty="0" smtClean="0">
                <a:solidFill>
                  <a:schemeClr val="bg1"/>
                </a:solidFill>
                <a:cs typeface="Arial" panose="020B0604020202020204" pitchFamily="34" charset="0"/>
              </a:rPr>
              <a:t>SINTETINIŲ NARKOTIKŲ GAMYBOS VIETOS</a:t>
            </a:r>
            <a:endParaRPr lang="lt-LT" sz="3200" dirty="0">
              <a:solidFill>
                <a:schemeClr val="bg1"/>
              </a:solidFill>
              <a:cs typeface="Arial" panose="020B0604020202020204" pitchFamily="34" charset="0"/>
            </a:endParaRPr>
          </a:p>
        </p:txBody>
      </p:sp>
      <p:pic>
        <p:nvPicPr>
          <p:cNvPr id="4" name="Picture 3"/>
          <p:cNvPicPr>
            <a:picLocks noChangeAspect="1"/>
          </p:cNvPicPr>
          <p:nvPr/>
        </p:nvPicPr>
        <p:blipFill>
          <a:blip r:embed="rId3"/>
          <a:stretch>
            <a:fillRect/>
          </a:stretch>
        </p:blipFill>
        <p:spPr>
          <a:xfrm>
            <a:off x="245420" y="1266514"/>
            <a:ext cx="2040579" cy="1390008"/>
          </a:xfrm>
          <a:prstGeom prst="rect">
            <a:avLst/>
          </a:prstGeom>
        </p:spPr>
      </p:pic>
      <p:pic>
        <p:nvPicPr>
          <p:cNvPr id="6" name="Picture 5"/>
          <p:cNvPicPr>
            <a:picLocks noChangeAspect="1"/>
          </p:cNvPicPr>
          <p:nvPr/>
        </p:nvPicPr>
        <p:blipFill>
          <a:blip r:embed="rId4"/>
          <a:stretch>
            <a:fillRect/>
          </a:stretch>
        </p:blipFill>
        <p:spPr>
          <a:xfrm>
            <a:off x="296679" y="2967335"/>
            <a:ext cx="1989320" cy="1504515"/>
          </a:xfrm>
          <a:prstGeom prst="rect">
            <a:avLst/>
          </a:prstGeom>
        </p:spPr>
      </p:pic>
      <p:pic>
        <p:nvPicPr>
          <p:cNvPr id="7" name="Picture 6"/>
          <p:cNvPicPr>
            <a:picLocks noChangeAspect="1"/>
          </p:cNvPicPr>
          <p:nvPr/>
        </p:nvPicPr>
        <p:blipFill>
          <a:blip r:embed="rId5"/>
          <a:stretch>
            <a:fillRect/>
          </a:stretch>
        </p:blipFill>
        <p:spPr>
          <a:xfrm>
            <a:off x="6923554" y="1266514"/>
            <a:ext cx="2102319" cy="1572904"/>
          </a:xfrm>
          <a:prstGeom prst="rect">
            <a:avLst/>
          </a:prstGeom>
        </p:spPr>
      </p:pic>
      <p:pic>
        <p:nvPicPr>
          <p:cNvPr id="8" name="Picture 7"/>
          <p:cNvPicPr>
            <a:picLocks noChangeAspect="1"/>
          </p:cNvPicPr>
          <p:nvPr/>
        </p:nvPicPr>
        <p:blipFill>
          <a:blip r:embed="rId6"/>
          <a:stretch>
            <a:fillRect/>
          </a:stretch>
        </p:blipFill>
        <p:spPr>
          <a:xfrm>
            <a:off x="6928667" y="2967335"/>
            <a:ext cx="2097206" cy="1664352"/>
          </a:xfrm>
          <a:prstGeom prst="rect">
            <a:avLst/>
          </a:prstGeom>
        </p:spPr>
      </p:pic>
      <p:pic>
        <p:nvPicPr>
          <p:cNvPr id="9" name="Picture 8"/>
          <p:cNvPicPr>
            <a:picLocks noChangeAspect="1"/>
          </p:cNvPicPr>
          <p:nvPr/>
        </p:nvPicPr>
        <p:blipFill>
          <a:blip r:embed="rId7"/>
          <a:stretch>
            <a:fillRect/>
          </a:stretch>
        </p:blipFill>
        <p:spPr>
          <a:xfrm>
            <a:off x="6923554" y="4918598"/>
            <a:ext cx="2097205" cy="1529960"/>
          </a:xfrm>
          <a:prstGeom prst="rect">
            <a:avLst/>
          </a:prstGeom>
        </p:spPr>
      </p:pic>
      <p:pic>
        <p:nvPicPr>
          <p:cNvPr id="10" name="Picture 9"/>
          <p:cNvPicPr>
            <a:picLocks noChangeAspect="1"/>
          </p:cNvPicPr>
          <p:nvPr/>
        </p:nvPicPr>
        <p:blipFill>
          <a:blip r:embed="rId8"/>
          <a:stretch>
            <a:fillRect/>
          </a:stretch>
        </p:blipFill>
        <p:spPr>
          <a:xfrm>
            <a:off x="329618" y="4631687"/>
            <a:ext cx="1956381" cy="1687252"/>
          </a:xfrm>
          <a:prstGeom prst="rect">
            <a:avLst/>
          </a:prstGeom>
        </p:spPr>
      </p:pic>
      <p:sp>
        <p:nvSpPr>
          <p:cNvPr id="11" name="Rectangle 10"/>
          <p:cNvSpPr/>
          <p:nvPr/>
        </p:nvSpPr>
        <p:spPr>
          <a:xfrm>
            <a:off x="2286000" y="2967335"/>
            <a:ext cx="4572000" cy="2062103"/>
          </a:xfrm>
          <a:prstGeom prst="rect">
            <a:avLst/>
          </a:prstGeom>
        </p:spPr>
        <p:txBody>
          <a:bodyPr>
            <a:spAutoFit/>
          </a:bodyPr>
          <a:lstStyle/>
          <a:p>
            <a:pPr algn="ctr"/>
            <a:r>
              <a:rPr lang="fi-FI" sz="3200" dirty="0">
                <a:solidFill>
                  <a:prstClr val="black"/>
                </a:solidFill>
              </a:rPr>
              <a:t>1997 - 2013 M. LIETUVOJE </a:t>
            </a:r>
            <a:r>
              <a:rPr lang="fi-FI" sz="3200" dirty="0" smtClean="0">
                <a:solidFill>
                  <a:prstClr val="black"/>
                </a:solidFill>
              </a:rPr>
              <a:t>SUNAIKINT</a:t>
            </a:r>
            <a:r>
              <a:rPr lang="lt-LT" sz="3200" dirty="0" smtClean="0">
                <a:solidFill>
                  <a:prstClr val="black"/>
                </a:solidFill>
              </a:rPr>
              <a:t>OS</a:t>
            </a:r>
            <a:r>
              <a:rPr lang="fi-FI" sz="3200" dirty="0" smtClean="0">
                <a:solidFill>
                  <a:prstClr val="black"/>
                </a:solidFill>
              </a:rPr>
              <a:t> </a:t>
            </a:r>
            <a:r>
              <a:rPr lang="fi-FI" sz="3200" dirty="0">
                <a:solidFill>
                  <a:prstClr val="black"/>
                </a:solidFill>
              </a:rPr>
              <a:t>23 SINTETINIŲ NARKOTIKŲ </a:t>
            </a:r>
            <a:br>
              <a:rPr lang="fi-FI" sz="3200" dirty="0">
                <a:solidFill>
                  <a:prstClr val="black"/>
                </a:solidFill>
              </a:rPr>
            </a:br>
            <a:r>
              <a:rPr lang="fi-FI" sz="3200" dirty="0">
                <a:solidFill>
                  <a:prstClr val="black"/>
                </a:solidFill>
              </a:rPr>
              <a:t>GAMYBOS </a:t>
            </a:r>
            <a:r>
              <a:rPr lang="fi-FI" sz="3200" dirty="0" smtClean="0">
                <a:solidFill>
                  <a:prstClr val="black"/>
                </a:solidFill>
              </a:rPr>
              <a:t>VIET</a:t>
            </a:r>
            <a:r>
              <a:rPr lang="lt-LT" sz="3200" dirty="0" smtClean="0">
                <a:solidFill>
                  <a:prstClr val="black"/>
                </a:solidFill>
              </a:rPr>
              <a:t>OS</a:t>
            </a:r>
            <a:r>
              <a:rPr lang="fi-FI" sz="3200" dirty="0" smtClean="0">
                <a:solidFill>
                  <a:prstClr val="black"/>
                </a:solidFill>
              </a:rPr>
              <a:t> </a:t>
            </a:r>
            <a:endParaRPr lang="fi-FI" sz="3200" dirty="0">
              <a:solidFill>
                <a:prstClr val="black"/>
              </a:solidFill>
            </a:endParaRPr>
          </a:p>
        </p:txBody>
      </p:sp>
    </p:spTree>
    <p:extLst>
      <p:ext uri="{BB962C8B-B14F-4D97-AF65-F5344CB8AC3E}">
        <p14:creationId xmlns:p14="http://schemas.microsoft.com/office/powerpoint/2010/main" val="11814070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a:solidFill>
                  <a:prstClr val="white"/>
                </a:solidFill>
              </a:rPr>
              <a:t>SINTETINIAI NARKOTIKAI</a:t>
            </a:r>
            <a:endParaRPr lang="lt-LT" sz="3600" dirty="0">
              <a:solidFill>
                <a:schemeClr val="bg1"/>
              </a:solidFill>
              <a:cs typeface="Arial" panose="020B0604020202020204" pitchFamily="34" charset="0"/>
            </a:endParaRPr>
          </a:p>
        </p:txBody>
      </p:sp>
      <p:sp>
        <p:nvSpPr>
          <p:cNvPr id="4" name="Rectangle 3"/>
          <p:cNvSpPr/>
          <p:nvPr/>
        </p:nvSpPr>
        <p:spPr>
          <a:xfrm>
            <a:off x="299256" y="2343098"/>
            <a:ext cx="8562109" cy="2702278"/>
          </a:xfrm>
          <a:prstGeom prst="rect">
            <a:avLst/>
          </a:prstGeom>
        </p:spPr>
        <p:txBody>
          <a:bodyPr wrap="square">
            <a:spAutoFit/>
          </a:bodyPr>
          <a:lstStyle/>
          <a:p>
            <a:pPr lvl="0">
              <a:lnSpc>
                <a:spcPct val="90000"/>
              </a:lnSpc>
              <a:spcBef>
                <a:spcPct val="20000"/>
              </a:spcBef>
            </a:pPr>
            <a:r>
              <a:rPr lang="lt-LT" sz="3200" dirty="0" smtClean="0">
                <a:solidFill>
                  <a:srgbClr val="1F497D">
                    <a:lumMod val="50000"/>
                  </a:srgbClr>
                </a:solidFill>
                <a:latin typeface="+mj-lt"/>
              </a:rPr>
              <a:t>Per 17 </a:t>
            </a:r>
            <a:r>
              <a:rPr lang="lt-LT" sz="3200" dirty="0">
                <a:solidFill>
                  <a:srgbClr val="1F497D">
                    <a:lumMod val="50000"/>
                  </a:srgbClr>
                </a:solidFill>
                <a:latin typeface="+mj-lt"/>
              </a:rPr>
              <a:t>metų buvo rastos ir sunaikintos:</a:t>
            </a:r>
          </a:p>
          <a:p>
            <a:pPr lvl="0">
              <a:lnSpc>
                <a:spcPct val="90000"/>
              </a:lnSpc>
              <a:spcBef>
                <a:spcPct val="20000"/>
              </a:spcBef>
            </a:pPr>
            <a:endParaRPr lang="lt-LT" sz="3200" dirty="0">
              <a:solidFill>
                <a:srgbClr val="1F497D">
                  <a:lumMod val="50000"/>
                </a:srgbClr>
              </a:solidFill>
              <a:latin typeface="+mj-lt"/>
            </a:endParaRPr>
          </a:p>
          <a:p>
            <a:pPr marL="342900" lvl="0" indent="-342900">
              <a:lnSpc>
                <a:spcPct val="90000"/>
              </a:lnSpc>
              <a:spcBef>
                <a:spcPct val="20000"/>
              </a:spcBef>
              <a:buFont typeface="Arial" pitchFamily="34" charset="0"/>
              <a:buChar char="•"/>
            </a:pPr>
            <a:r>
              <a:rPr lang="lt-LT" sz="3200" dirty="0" smtClean="0">
                <a:solidFill>
                  <a:srgbClr val="1F497D">
                    <a:lumMod val="50000"/>
                  </a:srgbClr>
                </a:solidFill>
                <a:latin typeface="+mj-lt"/>
              </a:rPr>
              <a:t>13 - </a:t>
            </a:r>
            <a:r>
              <a:rPr lang="lt-LT" sz="3200" dirty="0">
                <a:solidFill>
                  <a:srgbClr val="1F497D">
                    <a:lumMod val="50000"/>
                  </a:srgbClr>
                </a:solidFill>
                <a:latin typeface="+mj-lt"/>
              </a:rPr>
              <a:t>amfetamino laboratorijų</a:t>
            </a:r>
          </a:p>
          <a:p>
            <a:pPr marL="342900" lvl="0" indent="-342900">
              <a:lnSpc>
                <a:spcPct val="90000"/>
              </a:lnSpc>
              <a:spcBef>
                <a:spcPct val="20000"/>
              </a:spcBef>
              <a:buFont typeface="Arial" pitchFamily="34" charset="0"/>
              <a:buChar char="•"/>
            </a:pPr>
            <a:r>
              <a:rPr lang="lt-LT" sz="3200" dirty="0" smtClean="0">
                <a:solidFill>
                  <a:srgbClr val="1F497D">
                    <a:lumMod val="50000"/>
                  </a:srgbClr>
                </a:solidFill>
                <a:latin typeface="+mj-lt"/>
              </a:rPr>
              <a:t>7 - </a:t>
            </a:r>
            <a:r>
              <a:rPr lang="lt-LT" sz="3200" dirty="0" err="1" smtClean="0">
                <a:solidFill>
                  <a:srgbClr val="1F497D">
                    <a:lumMod val="50000"/>
                  </a:srgbClr>
                </a:solidFill>
                <a:latin typeface="+mj-lt"/>
              </a:rPr>
              <a:t>metamfetamino</a:t>
            </a:r>
            <a:r>
              <a:rPr lang="lt-LT" sz="3200" dirty="0" smtClean="0">
                <a:solidFill>
                  <a:srgbClr val="1F497D">
                    <a:lumMod val="50000"/>
                  </a:srgbClr>
                </a:solidFill>
                <a:latin typeface="+mj-lt"/>
              </a:rPr>
              <a:t> </a:t>
            </a:r>
            <a:r>
              <a:rPr lang="lt-LT" sz="3200" dirty="0">
                <a:solidFill>
                  <a:srgbClr val="1F497D">
                    <a:lumMod val="50000"/>
                  </a:srgbClr>
                </a:solidFill>
                <a:latin typeface="+mj-lt"/>
              </a:rPr>
              <a:t>laboratorijos</a:t>
            </a:r>
          </a:p>
          <a:p>
            <a:pPr marL="342900" lvl="0" indent="-342900">
              <a:lnSpc>
                <a:spcPct val="90000"/>
              </a:lnSpc>
              <a:spcBef>
                <a:spcPct val="20000"/>
              </a:spcBef>
              <a:buFont typeface="Arial" pitchFamily="34" charset="0"/>
              <a:buChar char="•"/>
            </a:pPr>
            <a:r>
              <a:rPr lang="lt-LT" sz="3200" dirty="0">
                <a:solidFill>
                  <a:srgbClr val="1F497D">
                    <a:lumMod val="50000"/>
                  </a:srgbClr>
                </a:solidFill>
                <a:latin typeface="+mj-lt"/>
              </a:rPr>
              <a:t>3 </a:t>
            </a:r>
            <a:r>
              <a:rPr lang="lt-LT" sz="3200" dirty="0" smtClean="0">
                <a:solidFill>
                  <a:srgbClr val="1F497D">
                    <a:lumMod val="50000"/>
                  </a:srgbClr>
                </a:solidFill>
                <a:latin typeface="+mj-lt"/>
              </a:rPr>
              <a:t>- </a:t>
            </a:r>
            <a:r>
              <a:rPr lang="lt-LT" sz="3200" dirty="0" err="1">
                <a:solidFill>
                  <a:srgbClr val="1F497D">
                    <a:lumMod val="50000"/>
                  </a:srgbClr>
                </a:solidFill>
                <a:latin typeface="+mj-lt"/>
              </a:rPr>
              <a:t>ekstazio</a:t>
            </a:r>
            <a:r>
              <a:rPr lang="lt-LT" sz="3200" dirty="0">
                <a:solidFill>
                  <a:srgbClr val="1F497D">
                    <a:lumMod val="50000"/>
                  </a:srgbClr>
                </a:solidFill>
                <a:latin typeface="+mj-lt"/>
              </a:rPr>
              <a:t> laboratorijos</a:t>
            </a:r>
          </a:p>
        </p:txBody>
      </p:sp>
    </p:spTree>
    <p:extLst>
      <p:ext uri="{BB962C8B-B14F-4D97-AF65-F5344CB8AC3E}">
        <p14:creationId xmlns:p14="http://schemas.microsoft.com/office/powerpoint/2010/main" val="17396111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NELEGALIOS SINTETINIŲ NARKOTIKŲ </a:t>
            </a:r>
            <a:br>
              <a:rPr lang="lt-LT" sz="3600" dirty="0" smtClean="0">
                <a:solidFill>
                  <a:prstClr val="white"/>
                </a:solidFill>
              </a:rPr>
            </a:br>
            <a:r>
              <a:rPr lang="lt-LT" sz="3600" dirty="0" smtClean="0">
                <a:solidFill>
                  <a:prstClr val="white"/>
                </a:solidFill>
              </a:rPr>
              <a:t>GAMYBOS VIETOS</a:t>
            </a:r>
            <a:endParaRPr lang="lt-LT" sz="3600" dirty="0">
              <a:solidFill>
                <a:schemeClr val="bg1"/>
              </a:solidFill>
              <a:cs typeface="Arial" panose="020B0604020202020204" pitchFamily="34" charset="0"/>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1546" y="1296785"/>
            <a:ext cx="4257450" cy="2744185"/>
          </a:xfrm>
          <a:prstGeom prst="rect">
            <a:avLst/>
          </a:prstGeom>
          <a:noFill/>
          <a:ln w="254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Object 8"/>
          <p:cNvPicPr>
            <a:picLocks noChangeAspect="1" noChangeArrowheads="1"/>
          </p:cNvPicPr>
          <p:nvPr/>
        </p:nvPicPr>
        <p:blipFill>
          <a:blip r:embed="rId5" cstate="email">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771506" y="1296785"/>
            <a:ext cx="4211726" cy="2744183"/>
          </a:xfrm>
          <a:prstGeom prst="rect">
            <a:avLst/>
          </a:prstGeom>
          <a:noFill/>
          <a:ln w="25400">
            <a:solidFill>
              <a:schemeClr val="accent1">
                <a:lumMod val="75000"/>
              </a:schemeClr>
            </a:solid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p:cNvPicPr>
            <a:picLocks noChangeAspect="1" noChangeArrowheads="1"/>
          </p:cNvPicPr>
          <p:nvPr/>
        </p:nvPicPr>
        <p:blipFill>
          <a:blip r:embed="rId7"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81546" y="4239492"/>
            <a:ext cx="4257450" cy="2497234"/>
          </a:xfrm>
          <a:prstGeom prst="rect">
            <a:avLst/>
          </a:prstGeom>
          <a:noFill/>
          <a:ln w="254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noChangeArrowheads="1"/>
          </p:cNvPicPr>
          <p:nvPr/>
        </p:nvPicPr>
        <p:blipFill>
          <a:blip r:embed="rId9" cstate="email">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771506" y="4239492"/>
            <a:ext cx="4184112" cy="2497234"/>
          </a:xfrm>
          <a:prstGeom prst="rect">
            <a:avLst/>
          </a:prstGeom>
          <a:noFill/>
          <a:ln w="25400">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66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NELEGALIOS SINTETINIŲ NARKOTIKŲ </a:t>
            </a:r>
            <a:br>
              <a:rPr lang="lt-LT" sz="3600" dirty="0" smtClean="0">
                <a:solidFill>
                  <a:prstClr val="white"/>
                </a:solidFill>
              </a:rPr>
            </a:br>
            <a:r>
              <a:rPr lang="lt-LT" sz="3600" dirty="0" smtClean="0">
                <a:solidFill>
                  <a:prstClr val="white"/>
                </a:solidFill>
              </a:rPr>
              <a:t>GAMYBOS VIETOS</a:t>
            </a:r>
            <a:endParaRPr lang="lt-LT" sz="3600" dirty="0">
              <a:solidFill>
                <a:schemeClr val="bg1"/>
              </a:solidFill>
              <a:cs typeface="Arial" panose="020B0604020202020204" pitchFamily="34" charset="0"/>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9042" y="1349306"/>
            <a:ext cx="4279954" cy="2541050"/>
          </a:xfrm>
          <a:prstGeom prst="rect">
            <a:avLst/>
          </a:prstGeom>
          <a:ln w="25400">
            <a:solidFill>
              <a:schemeClr val="tx2"/>
            </a:solidFill>
          </a:ln>
        </p:spPr>
      </p:pic>
      <p:pic>
        <p:nvPicPr>
          <p:cNvPr id="10" name="Picture 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74460" y="4139738"/>
            <a:ext cx="4264536" cy="2582859"/>
          </a:xfrm>
          <a:prstGeom prst="rect">
            <a:avLst/>
          </a:prstGeom>
          <a:ln w="25400">
            <a:solidFill>
              <a:schemeClr val="tx2"/>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838009" y="1349305"/>
            <a:ext cx="4167270" cy="2541051"/>
          </a:xfrm>
          <a:prstGeom prst="rect">
            <a:avLst/>
          </a:prstGeom>
          <a:ln w="25400">
            <a:solidFill>
              <a:schemeClr val="tx2"/>
            </a:solidFill>
          </a:ln>
        </p:spPr>
      </p:pic>
      <p:pic>
        <p:nvPicPr>
          <p:cNvPr id="12" name="Picture 11"/>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4838008" y="4139739"/>
            <a:ext cx="4167270" cy="2582860"/>
          </a:xfrm>
          <a:prstGeom prst="rect">
            <a:avLst/>
          </a:prstGeom>
          <a:ln w="25400">
            <a:solidFill>
              <a:schemeClr val="tx2"/>
            </a:solidFill>
          </a:ln>
        </p:spPr>
      </p:pic>
    </p:spTree>
    <p:extLst>
      <p:ext uri="{BB962C8B-B14F-4D97-AF65-F5344CB8AC3E}">
        <p14:creationId xmlns:p14="http://schemas.microsoft.com/office/powerpoint/2010/main" val="3779870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NELEGALIOS SINTETINIŲ NARKOTIKŲ </a:t>
            </a:r>
            <a:br>
              <a:rPr lang="lt-LT" sz="3600" dirty="0" smtClean="0">
                <a:solidFill>
                  <a:prstClr val="white"/>
                </a:solidFill>
              </a:rPr>
            </a:br>
            <a:r>
              <a:rPr lang="lt-LT" sz="3600" dirty="0" smtClean="0">
                <a:solidFill>
                  <a:prstClr val="white"/>
                </a:solidFill>
              </a:rPr>
              <a:t>GAMYBOS VIETOS</a:t>
            </a:r>
            <a:endParaRPr lang="lt-LT" sz="3600" dirty="0">
              <a:solidFill>
                <a:schemeClr val="bg1"/>
              </a:solidFill>
              <a:cs typeface="Arial" panose="020B0604020202020204" pitchFamily="34" charset="0"/>
            </a:endParaRPr>
          </a:p>
        </p:txBody>
      </p:sp>
      <p:pic>
        <p:nvPicPr>
          <p:cNvPr id="7" name="Picture 6"/>
          <p:cNvPicPr>
            <a:picLocks noChangeAspect="1"/>
          </p:cNvPicPr>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85853" y="1277906"/>
            <a:ext cx="4120139" cy="2711662"/>
          </a:xfrm>
          <a:prstGeom prst="rect">
            <a:avLst/>
          </a:prstGeom>
          <a:ln w="25400">
            <a:solidFill>
              <a:schemeClr val="tx2"/>
            </a:solidFill>
          </a:ln>
        </p:spPr>
      </p:pic>
      <p:pic>
        <p:nvPicPr>
          <p:cNvPr id="8" name="Picture 7"/>
          <p:cNvPicPr>
            <a:picLocks noChangeAspect="1"/>
          </p:cNvPicPr>
          <p:nvPr/>
        </p:nvPicPr>
        <p:blipFill>
          <a:blip r:embed="rId5" cstate="email">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185854" y="4172990"/>
            <a:ext cx="4120138" cy="2502160"/>
          </a:xfrm>
          <a:prstGeom prst="rect">
            <a:avLst/>
          </a:prstGeom>
          <a:ln w="25400">
            <a:solidFill>
              <a:schemeClr val="tx2"/>
            </a:solidFill>
          </a:ln>
        </p:spPr>
      </p:pic>
      <p:pic>
        <p:nvPicPr>
          <p:cNvPr id="13" name="Picture 12"/>
          <p:cNvPicPr>
            <a:picLocks noChangeAspect="1"/>
          </p:cNvPicPr>
          <p:nvPr/>
        </p:nvPicPr>
        <p:blipFill>
          <a:blip r:embed="rId7"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tretch>
            <a:fillRect/>
          </a:stretch>
        </p:blipFill>
        <p:spPr>
          <a:xfrm>
            <a:off x="4854634" y="1277906"/>
            <a:ext cx="4126908" cy="2711662"/>
          </a:xfrm>
          <a:prstGeom prst="rect">
            <a:avLst/>
          </a:prstGeom>
          <a:ln w="25400">
            <a:solidFill>
              <a:schemeClr val="tx2"/>
            </a:solidFill>
          </a:ln>
        </p:spPr>
      </p:pic>
      <p:pic>
        <p:nvPicPr>
          <p:cNvPr id="14" name="Picture 13"/>
          <p:cNvPicPr>
            <a:picLocks noChangeAspect="1"/>
          </p:cNvPicPr>
          <p:nvPr/>
        </p:nvPicPr>
        <p:blipFill>
          <a:blip r:embed="rId9" cstate="email">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tretch>
            <a:fillRect/>
          </a:stretch>
        </p:blipFill>
        <p:spPr>
          <a:xfrm>
            <a:off x="4854634" y="4172991"/>
            <a:ext cx="4126908" cy="2517938"/>
          </a:xfrm>
          <a:prstGeom prst="rect">
            <a:avLst/>
          </a:prstGeom>
          <a:ln w="25400">
            <a:solidFill>
              <a:schemeClr val="tx2"/>
            </a:solidFill>
          </a:ln>
        </p:spPr>
      </p:pic>
    </p:spTree>
    <p:extLst>
      <p:ext uri="{BB962C8B-B14F-4D97-AF65-F5344CB8AC3E}">
        <p14:creationId xmlns:p14="http://schemas.microsoft.com/office/powerpoint/2010/main" val="32320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NELEGALIOS SINTETINIŲ NARKOTIKŲ </a:t>
            </a:r>
            <a:br>
              <a:rPr lang="lt-LT" sz="3600" dirty="0" smtClean="0">
                <a:solidFill>
                  <a:prstClr val="white"/>
                </a:solidFill>
              </a:rPr>
            </a:br>
            <a:r>
              <a:rPr lang="lt-LT" sz="3600" dirty="0" smtClean="0">
                <a:solidFill>
                  <a:prstClr val="white"/>
                </a:solidFill>
              </a:rPr>
              <a:t>GAMYBOS VIETOS</a:t>
            </a:r>
            <a:endParaRPr lang="lt-LT" sz="3600" dirty="0">
              <a:solidFill>
                <a:schemeClr val="bg1"/>
              </a:solidFill>
              <a:cs typeface="Arial" panose="020B0604020202020204" pitchFamily="34" charset="0"/>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79051" y="1479666"/>
            <a:ext cx="4126694" cy="5177158"/>
          </a:xfrm>
          <a:prstGeom prst="rect">
            <a:avLst/>
          </a:prstGeom>
        </p:spPr>
      </p:pic>
      <p:pic>
        <p:nvPicPr>
          <p:cNvPr id="10" name="Picture 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04757" y="1479667"/>
            <a:ext cx="4082432" cy="5177158"/>
          </a:xfrm>
          <a:prstGeom prst="rect">
            <a:avLst/>
          </a:prstGeom>
        </p:spPr>
      </p:pic>
    </p:spTree>
    <p:extLst>
      <p:ext uri="{BB962C8B-B14F-4D97-AF65-F5344CB8AC3E}">
        <p14:creationId xmlns:p14="http://schemas.microsoft.com/office/powerpoint/2010/main" val="16687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NELEGALIOS SINTETINIŲ NARKOTIKŲ </a:t>
            </a:r>
            <a:br>
              <a:rPr lang="lt-LT" sz="3600" dirty="0" smtClean="0">
                <a:solidFill>
                  <a:prstClr val="white"/>
                </a:solidFill>
              </a:rPr>
            </a:br>
            <a:r>
              <a:rPr lang="lt-LT" sz="3600" dirty="0" smtClean="0">
                <a:solidFill>
                  <a:prstClr val="white"/>
                </a:solidFill>
              </a:rPr>
              <a:t>GAMYBOS VIETOS</a:t>
            </a:r>
            <a:endParaRPr lang="lt-LT" sz="3600" dirty="0">
              <a:solidFill>
                <a:schemeClr val="bg1"/>
              </a:solidFill>
              <a:cs typeface="Arial" panose="020B0604020202020204" pitchFamily="34" charset="0"/>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30630" y="1272765"/>
            <a:ext cx="8853713" cy="5403805"/>
          </a:xfrm>
          <a:prstGeom prst="rect">
            <a:avLst/>
          </a:prstGeom>
          <a:ln w="19050">
            <a:solidFill>
              <a:schemeClr val="tx2">
                <a:lumMod val="75000"/>
              </a:schemeClr>
            </a:solidFill>
          </a:ln>
        </p:spPr>
      </p:pic>
    </p:spTree>
    <p:extLst>
      <p:ext uri="{BB962C8B-B14F-4D97-AF65-F5344CB8AC3E}">
        <p14:creationId xmlns:p14="http://schemas.microsoft.com/office/powerpoint/2010/main" val="76116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NELEGALIOS SINTETINIŲ NARKOTIKŲ </a:t>
            </a:r>
            <a:br>
              <a:rPr lang="lt-LT" sz="3600" dirty="0" smtClean="0">
                <a:solidFill>
                  <a:prstClr val="white"/>
                </a:solidFill>
              </a:rPr>
            </a:br>
            <a:r>
              <a:rPr lang="lt-LT" sz="3600" dirty="0" smtClean="0">
                <a:solidFill>
                  <a:prstClr val="white"/>
                </a:solidFill>
              </a:rPr>
              <a:t>GAMYBOS VIETOS</a:t>
            </a:r>
            <a:endParaRPr lang="lt-LT" sz="3600" dirty="0">
              <a:solidFill>
                <a:schemeClr val="bg1"/>
              </a:solidFill>
              <a:cs typeface="Arial" panose="020B0604020202020204" pitchFamily="34" charset="0"/>
            </a:endParaRPr>
          </a:p>
        </p:txBody>
      </p:sp>
      <p:pic>
        <p:nvPicPr>
          <p:cNvPr id="3" name="Picture 2"/>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45143" y="1299154"/>
            <a:ext cx="8824686" cy="5355646"/>
          </a:xfrm>
          <a:prstGeom prst="rect">
            <a:avLst/>
          </a:prstGeom>
          <a:ln w="19050">
            <a:solidFill>
              <a:schemeClr val="tx2">
                <a:lumMod val="75000"/>
              </a:schemeClr>
            </a:solidFill>
          </a:ln>
        </p:spPr>
      </p:pic>
    </p:spTree>
    <p:extLst>
      <p:ext uri="{BB962C8B-B14F-4D97-AF65-F5344CB8AC3E}">
        <p14:creationId xmlns:p14="http://schemas.microsoft.com/office/powerpoint/2010/main" val="211404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NAUJOS PSICHOAKTYVIOS MEDŽIAGOS (NPM)</a:t>
            </a:r>
            <a:endParaRPr lang="lt-LT" sz="3600" dirty="0">
              <a:solidFill>
                <a:schemeClr val="bg1"/>
              </a:solidFill>
              <a:cs typeface="Arial" panose="020B0604020202020204" pitchFamily="34" charset="0"/>
            </a:endParaRPr>
          </a:p>
        </p:txBody>
      </p:sp>
      <p:sp>
        <p:nvSpPr>
          <p:cNvPr id="3" name="Rectangle 2"/>
          <p:cNvSpPr/>
          <p:nvPr/>
        </p:nvSpPr>
        <p:spPr>
          <a:xfrm>
            <a:off x="266006" y="2288112"/>
            <a:ext cx="8512233" cy="2160591"/>
          </a:xfrm>
          <a:prstGeom prst="rect">
            <a:avLst/>
          </a:prstGeom>
        </p:spPr>
        <p:txBody>
          <a:bodyPr wrap="square">
            <a:spAutoFit/>
          </a:bodyPr>
          <a:lstStyle/>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srgbClr val="1F497D">
                    <a:lumMod val="50000"/>
                  </a:srgbClr>
                </a:solidFill>
                <a:effectLst/>
                <a:uLnTx/>
                <a:uFillTx/>
                <a:latin typeface="+mj-lt"/>
                <a:cs typeface="Arial" panose="020B0604020202020204" pitchFamily="34" charset="0"/>
              </a:rPr>
              <a:t>Ar tai naujas fenomenas?</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srgbClr val="1F497D">
                    <a:lumMod val="50000"/>
                  </a:srgbClr>
                </a:solidFill>
                <a:effectLst/>
                <a:uLnTx/>
                <a:uFillTx/>
                <a:latin typeface="+mj-lt"/>
                <a:cs typeface="Arial" panose="020B0604020202020204" pitchFamily="34" charset="0"/>
              </a:rPr>
              <a:t>Kodėl NPM tampa pasaulinė-globali problema?</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srgbClr val="1F497D">
                    <a:lumMod val="50000"/>
                  </a:srgbClr>
                </a:solidFill>
                <a:effectLst/>
                <a:uLnTx/>
                <a:uFillTx/>
                <a:latin typeface="+mj-lt"/>
                <a:cs typeface="Arial" panose="020B0604020202020204" pitchFamily="34" charset="0"/>
              </a:rPr>
              <a:t>Kodėl jie taip greitai plinta?</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srgbClr val="1F497D">
                    <a:lumMod val="50000"/>
                  </a:srgbClr>
                </a:solidFill>
                <a:effectLst/>
                <a:uLnTx/>
                <a:uFillTx/>
                <a:latin typeface="+mj-lt"/>
                <a:cs typeface="Arial" panose="020B0604020202020204" pitchFamily="34" charset="0"/>
              </a:rPr>
              <a:t>Kaip su šiuo reiškiniu kovoti?</a:t>
            </a:r>
            <a:endParaRPr kumimoji="0" lang="lt-LT" sz="3200" b="0" i="0" u="none" strike="noStrike" kern="0" cap="none" spc="0" normalizeH="0" baseline="0" noProof="0" dirty="0">
              <a:ln>
                <a:noFill/>
              </a:ln>
              <a:solidFill>
                <a:prstClr val="white"/>
              </a:solidFill>
              <a:effectLst/>
              <a:uLnTx/>
              <a:uFillTx/>
              <a:latin typeface="+mj-lt"/>
              <a:cs typeface="Arial" panose="020B0604020202020204" pitchFamily="34" charset="0"/>
            </a:endParaRPr>
          </a:p>
        </p:txBody>
      </p:sp>
    </p:spTree>
    <p:extLst>
      <p:ext uri="{BB962C8B-B14F-4D97-AF65-F5344CB8AC3E}">
        <p14:creationId xmlns:p14="http://schemas.microsoft.com/office/powerpoint/2010/main" val="387786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NAUJOS PSICHOAKTYVIOS MEDŽIAGOS (NPM)</a:t>
            </a:r>
            <a:endParaRPr lang="lt-LT" sz="3600" dirty="0">
              <a:solidFill>
                <a:schemeClr val="bg1"/>
              </a:solidFill>
              <a:cs typeface="Arial" panose="020B0604020202020204" pitchFamily="34" charset="0"/>
            </a:endParaRPr>
          </a:p>
        </p:txBody>
      </p:sp>
      <p:sp>
        <p:nvSpPr>
          <p:cNvPr id="3" name="Rectangle 2"/>
          <p:cNvSpPr/>
          <p:nvPr/>
        </p:nvSpPr>
        <p:spPr>
          <a:xfrm>
            <a:off x="266005" y="1722846"/>
            <a:ext cx="8512233" cy="4031873"/>
          </a:xfrm>
          <a:prstGeom prst="rect">
            <a:avLst/>
          </a:prstGeom>
        </p:spPr>
        <p:txBody>
          <a:bodyPr wrap="square">
            <a:spAutoFit/>
          </a:bodyPr>
          <a:lstStyle/>
          <a:p>
            <a:pPr lvl="0">
              <a:lnSpc>
                <a:spcPct val="90000"/>
              </a:lnSpc>
              <a:spcBef>
                <a:spcPct val="20000"/>
              </a:spcBef>
            </a:pPr>
            <a:r>
              <a:rPr lang="lt-LT" sz="3200" dirty="0" smtClean="0">
                <a:solidFill>
                  <a:prstClr val="black"/>
                </a:solidFill>
              </a:rPr>
              <a:t>NPM </a:t>
            </a:r>
            <a:r>
              <a:rPr lang="lt-LT" sz="3200" dirty="0">
                <a:solidFill>
                  <a:prstClr val="black"/>
                </a:solidFill>
              </a:rPr>
              <a:t>– tai yra:</a:t>
            </a:r>
          </a:p>
          <a:p>
            <a:pPr marL="342900" lvl="0" indent="-342900">
              <a:lnSpc>
                <a:spcPct val="90000"/>
              </a:lnSpc>
              <a:spcBef>
                <a:spcPct val="20000"/>
              </a:spcBef>
              <a:buFont typeface="Arial" pitchFamily="34" charset="0"/>
              <a:buChar char="•"/>
            </a:pPr>
            <a:r>
              <a:rPr lang="lt-LT" sz="3200" dirty="0">
                <a:solidFill>
                  <a:prstClr val="black"/>
                </a:solidFill>
              </a:rPr>
              <a:t>natūrali arba sintetinė </a:t>
            </a:r>
            <a:r>
              <a:rPr lang="lt-LT" sz="3200" dirty="0" smtClean="0">
                <a:solidFill>
                  <a:prstClr val="black"/>
                </a:solidFill>
              </a:rPr>
              <a:t>medžiaga</a:t>
            </a:r>
            <a:endParaRPr lang="lt-LT" sz="3200" dirty="0">
              <a:solidFill>
                <a:prstClr val="black"/>
              </a:solidFill>
            </a:endParaRPr>
          </a:p>
          <a:p>
            <a:pPr marL="342900" lvl="0" indent="-342900">
              <a:lnSpc>
                <a:spcPct val="90000"/>
              </a:lnSpc>
              <a:spcBef>
                <a:spcPct val="20000"/>
              </a:spcBef>
              <a:buFont typeface="Arial" pitchFamily="34" charset="0"/>
              <a:buChar char="•"/>
            </a:pPr>
            <a:r>
              <a:rPr lang="lt-LT" sz="3200" dirty="0">
                <a:solidFill>
                  <a:prstClr val="black"/>
                </a:solidFill>
              </a:rPr>
              <a:t>nekontroliuojama JT 1961 ir 1971 m. </a:t>
            </a:r>
            <a:r>
              <a:rPr lang="lt-LT" sz="3200" dirty="0" smtClean="0">
                <a:solidFill>
                  <a:prstClr val="black"/>
                </a:solidFill>
              </a:rPr>
              <a:t>Konvencijomis</a:t>
            </a:r>
            <a:endParaRPr lang="lt-LT" sz="3200" dirty="0">
              <a:solidFill>
                <a:prstClr val="black"/>
              </a:solidFill>
            </a:endParaRPr>
          </a:p>
          <a:p>
            <a:pPr marL="342900" lvl="0" indent="-342900">
              <a:lnSpc>
                <a:spcPct val="90000"/>
              </a:lnSpc>
              <a:spcBef>
                <a:spcPct val="20000"/>
              </a:spcBef>
              <a:buFont typeface="Arial" pitchFamily="34" charset="0"/>
              <a:buChar char="•"/>
            </a:pPr>
            <a:r>
              <a:rPr lang="lt-LT" sz="3200" dirty="0">
                <a:solidFill>
                  <a:prstClr val="black"/>
                </a:solidFill>
              </a:rPr>
              <a:t>panaši grėsmė visuomenės sveikatai kaip ir kontroliuojamų </a:t>
            </a:r>
            <a:r>
              <a:rPr lang="lt-LT" sz="3200" dirty="0" smtClean="0">
                <a:solidFill>
                  <a:prstClr val="black"/>
                </a:solidFill>
              </a:rPr>
              <a:t>medžiagų</a:t>
            </a:r>
            <a:endParaRPr lang="lt-LT" sz="3200" dirty="0">
              <a:solidFill>
                <a:prstClr val="black"/>
              </a:solidFill>
            </a:endParaRPr>
          </a:p>
          <a:p>
            <a:pPr marL="342900" lvl="0" indent="-342900">
              <a:lnSpc>
                <a:spcPct val="90000"/>
              </a:lnSpc>
              <a:spcBef>
                <a:spcPct val="20000"/>
              </a:spcBef>
              <a:buFont typeface="Arial" pitchFamily="34" charset="0"/>
              <a:buChar char="•"/>
            </a:pPr>
            <a:r>
              <a:rPr lang="lt-LT" sz="3200" dirty="0">
                <a:solidFill>
                  <a:prstClr val="black"/>
                </a:solidFill>
              </a:rPr>
              <a:t>siekiama atkartoti kontroliuojamų medžiagų sukeliamą </a:t>
            </a:r>
            <a:r>
              <a:rPr lang="lt-LT" sz="3200" dirty="0" smtClean="0">
                <a:solidFill>
                  <a:prstClr val="black"/>
                </a:solidFill>
              </a:rPr>
              <a:t>efektą</a:t>
            </a:r>
            <a:endParaRPr lang="lt-LT" sz="3200" dirty="0">
              <a:solidFill>
                <a:prstClr val="black"/>
              </a:solidFill>
            </a:endParaRPr>
          </a:p>
        </p:txBody>
      </p:sp>
    </p:spTree>
    <p:extLst>
      <p:ext uri="{BB962C8B-B14F-4D97-AF65-F5344CB8AC3E}">
        <p14:creationId xmlns:p14="http://schemas.microsoft.com/office/powerpoint/2010/main" val="24347621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NPM</a:t>
            </a:r>
            <a:r>
              <a:rPr lang="lt-LT" sz="3600" dirty="0">
                <a:solidFill>
                  <a:prstClr val="white"/>
                </a:solidFill>
              </a:rPr>
              <a:t> </a:t>
            </a:r>
            <a:r>
              <a:rPr lang="lt-LT" sz="3600" dirty="0" smtClean="0">
                <a:solidFill>
                  <a:prstClr val="white"/>
                </a:solidFill>
              </a:rPr>
              <a:t>KELIAMI IŠŠŪKIAI</a:t>
            </a:r>
            <a:endParaRPr lang="lt-LT" sz="3600" dirty="0">
              <a:solidFill>
                <a:schemeClr val="bg1"/>
              </a:solidFill>
              <a:cs typeface="Arial" panose="020B0604020202020204" pitchFamily="34" charset="0"/>
            </a:endParaRPr>
          </a:p>
        </p:txBody>
      </p:sp>
      <p:sp>
        <p:nvSpPr>
          <p:cNvPr id="3" name="Rectangle 2"/>
          <p:cNvSpPr/>
          <p:nvPr/>
        </p:nvSpPr>
        <p:spPr>
          <a:xfrm>
            <a:off x="266004" y="1416465"/>
            <a:ext cx="8512233" cy="5343001"/>
          </a:xfrm>
          <a:prstGeom prst="rect">
            <a:avLst/>
          </a:prstGeom>
        </p:spPr>
        <p:txBody>
          <a:bodyPr wrap="square">
            <a:spAutoFit/>
          </a:bodyPr>
          <a:lstStyle/>
          <a:p>
            <a:pPr marL="342900" lvl="0" indent="-342900">
              <a:lnSpc>
                <a:spcPct val="90000"/>
              </a:lnSpc>
              <a:spcBef>
                <a:spcPct val="20000"/>
              </a:spcBef>
              <a:buFont typeface="Arial" pitchFamily="34" charset="0"/>
              <a:buChar char="•"/>
            </a:pPr>
            <a:r>
              <a:rPr lang="lt-LT" sz="3000" dirty="0">
                <a:solidFill>
                  <a:prstClr val="black"/>
                </a:solidFill>
                <a:latin typeface="+mj-lt"/>
              </a:rPr>
              <a:t>Narkotikų rinkos globalizavimas (internetinė ir tarptautinė </a:t>
            </a:r>
            <a:r>
              <a:rPr lang="lt-LT" sz="3000" dirty="0" smtClean="0">
                <a:solidFill>
                  <a:prstClr val="black"/>
                </a:solidFill>
                <a:latin typeface="+mj-lt"/>
              </a:rPr>
              <a:t>prekyba, netradicinės platinimo schemos)</a:t>
            </a:r>
            <a:endParaRPr lang="lt-LT" sz="3000" dirty="0">
              <a:solidFill>
                <a:prstClr val="black"/>
              </a:solidFill>
              <a:latin typeface="+mj-lt"/>
            </a:endParaRPr>
          </a:p>
          <a:p>
            <a:pPr marL="342900" lvl="0" indent="-342900">
              <a:lnSpc>
                <a:spcPct val="90000"/>
              </a:lnSpc>
              <a:spcBef>
                <a:spcPct val="20000"/>
              </a:spcBef>
              <a:buFont typeface="Arial" pitchFamily="34" charset="0"/>
              <a:buChar char="•"/>
            </a:pPr>
            <a:r>
              <a:rPr lang="lt-LT" sz="3000" dirty="0">
                <a:solidFill>
                  <a:prstClr val="black"/>
                </a:solidFill>
                <a:latin typeface="+mj-lt"/>
              </a:rPr>
              <a:t>Nauji pardavėjai ir gamintojai (nauji </a:t>
            </a:r>
            <a:r>
              <a:rPr lang="lt-LT" sz="3000" dirty="0" smtClean="0">
                <a:solidFill>
                  <a:prstClr val="black"/>
                </a:solidFill>
                <a:latin typeface="+mj-lt"/>
              </a:rPr>
              <a:t>nusikalstami </a:t>
            </a:r>
            <a:r>
              <a:rPr lang="lt-LT" sz="3000" dirty="0">
                <a:solidFill>
                  <a:prstClr val="black"/>
                </a:solidFill>
                <a:latin typeface="+mj-lt"/>
              </a:rPr>
              <a:t>tinklai</a:t>
            </a:r>
            <a:r>
              <a:rPr lang="lt-LT" sz="3000" dirty="0" smtClean="0">
                <a:solidFill>
                  <a:prstClr val="black"/>
                </a:solidFill>
                <a:latin typeface="+mj-lt"/>
              </a:rPr>
              <a:t>)</a:t>
            </a:r>
          </a:p>
          <a:p>
            <a:pPr marL="342900" lvl="0" indent="-342900">
              <a:lnSpc>
                <a:spcPct val="90000"/>
              </a:lnSpc>
              <a:spcBef>
                <a:spcPct val="20000"/>
              </a:spcBef>
              <a:buFont typeface="Arial" pitchFamily="34" charset="0"/>
              <a:buChar char="•"/>
            </a:pPr>
            <a:r>
              <a:rPr lang="lt-LT" sz="3000" dirty="0" smtClean="0">
                <a:solidFill>
                  <a:prstClr val="black"/>
                </a:solidFill>
                <a:latin typeface="+mj-lt"/>
              </a:rPr>
              <a:t>„Teigiamas</a:t>
            </a:r>
            <a:r>
              <a:rPr lang="lt-LT" sz="3000" dirty="0">
                <a:solidFill>
                  <a:prstClr val="black"/>
                </a:solidFill>
                <a:latin typeface="+mj-lt"/>
              </a:rPr>
              <a:t>“ visuomenės (jaunimo) </a:t>
            </a:r>
            <a:r>
              <a:rPr lang="lt-LT" sz="3000" dirty="0" smtClean="0">
                <a:solidFill>
                  <a:prstClr val="black"/>
                </a:solidFill>
                <a:latin typeface="+mj-lt"/>
              </a:rPr>
              <a:t>požiūris </a:t>
            </a:r>
            <a:endParaRPr lang="lt-LT" sz="3000" dirty="0">
              <a:solidFill>
                <a:schemeClr val="bg1"/>
              </a:solidFill>
              <a:latin typeface="+mj-lt"/>
            </a:endParaRPr>
          </a:p>
          <a:p>
            <a:pPr marL="342900" lvl="0" indent="-342900">
              <a:lnSpc>
                <a:spcPct val="90000"/>
              </a:lnSpc>
              <a:spcBef>
                <a:spcPct val="20000"/>
              </a:spcBef>
              <a:buFont typeface="Arial" pitchFamily="34" charset="0"/>
              <a:buChar char="•"/>
            </a:pPr>
            <a:r>
              <a:rPr lang="lt-LT" sz="3000" dirty="0" smtClean="0">
                <a:solidFill>
                  <a:prstClr val="black"/>
                </a:solidFill>
                <a:latin typeface="+mj-lt"/>
              </a:rPr>
              <a:t>Žymus </a:t>
            </a:r>
            <a:r>
              <a:rPr lang="lt-LT" sz="3000" dirty="0">
                <a:solidFill>
                  <a:prstClr val="black"/>
                </a:solidFill>
                <a:latin typeface="+mj-lt"/>
              </a:rPr>
              <a:t>šių medžiagų </a:t>
            </a:r>
            <a:r>
              <a:rPr lang="lt-LT" sz="3000" dirty="0" smtClean="0">
                <a:solidFill>
                  <a:prstClr val="black"/>
                </a:solidFill>
                <a:latin typeface="+mj-lt"/>
              </a:rPr>
              <a:t>plitimas</a:t>
            </a:r>
            <a:endParaRPr lang="lt-LT" sz="3000" dirty="0">
              <a:solidFill>
                <a:prstClr val="black"/>
              </a:solidFill>
              <a:latin typeface="+mj-lt"/>
            </a:endParaRPr>
          </a:p>
          <a:p>
            <a:pPr marL="342900" lvl="0" indent="-342900">
              <a:lnSpc>
                <a:spcPct val="90000"/>
              </a:lnSpc>
              <a:spcBef>
                <a:spcPct val="20000"/>
              </a:spcBef>
              <a:buFont typeface="Arial" pitchFamily="34" charset="0"/>
              <a:buChar char="•"/>
            </a:pPr>
            <a:r>
              <a:rPr lang="lt-LT" sz="3000" dirty="0" smtClean="0">
                <a:solidFill>
                  <a:prstClr val="black"/>
                </a:solidFill>
                <a:latin typeface="+mj-lt"/>
              </a:rPr>
              <a:t>Sunkus identifikavimas</a:t>
            </a:r>
          </a:p>
          <a:p>
            <a:pPr marL="342900" lvl="0" indent="-342900">
              <a:lnSpc>
                <a:spcPct val="90000"/>
              </a:lnSpc>
              <a:spcBef>
                <a:spcPct val="20000"/>
              </a:spcBef>
              <a:buFont typeface="Arial" pitchFamily="34" charset="0"/>
              <a:buChar char="•"/>
            </a:pPr>
            <a:r>
              <a:rPr lang="lt-LT" sz="3000" dirty="0" smtClean="0">
                <a:solidFill>
                  <a:prstClr val="black"/>
                </a:solidFill>
                <a:latin typeface="+mj-lt"/>
              </a:rPr>
              <a:t>Nežinoma </a:t>
            </a:r>
            <a:r>
              <a:rPr lang="lt-LT" sz="3000" dirty="0">
                <a:solidFill>
                  <a:prstClr val="black"/>
                </a:solidFill>
                <a:latin typeface="+mj-lt"/>
              </a:rPr>
              <a:t>jų keliama </a:t>
            </a:r>
            <a:r>
              <a:rPr lang="lt-LT" sz="3000" dirty="0" smtClean="0">
                <a:solidFill>
                  <a:prstClr val="black"/>
                </a:solidFill>
                <a:latin typeface="+mj-lt"/>
              </a:rPr>
              <a:t>žala</a:t>
            </a:r>
            <a:endParaRPr lang="lt-LT" sz="3000" dirty="0">
              <a:solidFill>
                <a:prstClr val="black"/>
              </a:solidFill>
              <a:latin typeface="+mj-lt"/>
            </a:endParaRPr>
          </a:p>
          <a:p>
            <a:pPr marL="342900" lvl="0" indent="-342900">
              <a:lnSpc>
                <a:spcPct val="90000"/>
              </a:lnSpc>
              <a:spcBef>
                <a:spcPct val="20000"/>
              </a:spcBef>
              <a:buFont typeface="Arial" pitchFamily="34" charset="0"/>
              <a:buChar char="•"/>
            </a:pPr>
            <a:r>
              <a:rPr lang="lt-LT" sz="3000" dirty="0">
                <a:solidFill>
                  <a:prstClr val="black"/>
                </a:solidFill>
                <a:latin typeface="+mj-lt"/>
              </a:rPr>
              <a:t>Reglamentavimo </a:t>
            </a:r>
            <a:r>
              <a:rPr lang="lt-LT" sz="3000" dirty="0" smtClean="0">
                <a:solidFill>
                  <a:prstClr val="black"/>
                </a:solidFill>
                <a:latin typeface="+mj-lt"/>
              </a:rPr>
              <a:t>įvairovė</a:t>
            </a:r>
          </a:p>
          <a:p>
            <a:pPr marL="342900" lvl="0" indent="-342900">
              <a:lnSpc>
                <a:spcPct val="90000"/>
              </a:lnSpc>
              <a:spcBef>
                <a:spcPct val="20000"/>
              </a:spcBef>
              <a:buFont typeface="Arial" pitchFamily="34" charset="0"/>
              <a:buChar char="•"/>
            </a:pPr>
            <a:endParaRPr lang="lt-LT" sz="3200" dirty="0">
              <a:solidFill>
                <a:prstClr val="black"/>
              </a:solidFill>
            </a:endParaRPr>
          </a:p>
        </p:txBody>
      </p:sp>
    </p:spTree>
    <p:extLst>
      <p:ext uri="{BB962C8B-B14F-4D97-AF65-F5344CB8AC3E}">
        <p14:creationId xmlns:p14="http://schemas.microsoft.com/office/powerpoint/2010/main" val="2952484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a:solidFill>
                  <a:prstClr val="white"/>
                </a:solidFill>
              </a:rPr>
              <a:t>NPM ĮVAIROVĖ IR PLITIMAS</a:t>
            </a:r>
            <a:endParaRPr lang="lt-LT" sz="3600" dirty="0">
              <a:solidFill>
                <a:schemeClr val="bg1"/>
              </a:solidFill>
              <a:cs typeface="Arial" panose="020B0604020202020204" pitchFamily="34" charset="0"/>
            </a:endParaRPr>
          </a:p>
        </p:txBody>
      </p:sp>
      <p:sp>
        <p:nvSpPr>
          <p:cNvPr id="4" name="Rectangle 3"/>
          <p:cNvSpPr/>
          <p:nvPr/>
        </p:nvSpPr>
        <p:spPr>
          <a:xfrm>
            <a:off x="199505" y="1716212"/>
            <a:ext cx="8778240" cy="3684085"/>
          </a:xfrm>
          <a:prstGeom prst="rect">
            <a:avLst/>
          </a:prstGeom>
        </p:spPr>
        <p:txBody>
          <a:bodyPr wrap="square">
            <a:spAutoFit/>
          </a:bodyPr>
          <a:lstStyle/>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000" b="0" i="0" u="none" strike="noStrike" kern="0" cap="none" spc="0" normalizeH="0" baseline="0" noProof="0" dirty="0" smtClean="0">
                <a:ln>
                  <a:noFill/>
                </a:ln>
                <a:solidFill>
                  <a:prstClr val="black"/>
                </a:solidFill>
                <a:effectLst/>
                <a:uLnTx/>
                <a:uFillTx/>
                <a:latin typeface="+mj-lt"/>
              </a:rPr>
              <a:t>Identifikuotų NPM skaičius viršijo kontroliuojamų medžiagų skaičių</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800" b="0" i="0" u="none" strike="noStrike" kern="0" cap="none" spc="0" normalizeH="0" baseline="0" noProof="0" dirty="0" smtClean="0">
              <a:ln>
                <a:noFill/>
              </a:ln>
              <a:solidFill>
                <a:prstClr val="black"/>
              </a:solidFill>
              <a:effectLst/>
              <a:uLnTx/>
              <a:uFillTx/>
              <a:latin typeface="+mj-lt"/>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000" b="0" i="0" u="none" strike="noStrike" kern="0" cap="none" spc="0" normalizeH="0" baseline="0" noProof="0" dirty="0" smtClean="0">
                <a:ln>
                  <a:noFill/>
                </a:ln>
                <a:solidFill>
                  <a:prstClr val="black"/>
                </a:solidFill>
                <a:effectLst/>
                <a:uLnTx/>
                <a:uFillTx/>
                <a:latin typeface="+mj-lt"/>
              </a:rPr>
              <a:t> Rekordinis NPM skaičius identifikuotas 2012 m. ir</a:t>
            </a:r>
            <a:r>
              <a:rPr kumimoji="0" lang="lt-LT" sz="3000" b="0" i="0" u="none" strike="noStrike" kern="0" cap="none" spc="0" normalizeH="0" noProof="0" dirty="0" smtClean="0">
                <a:ln>
                  <a:noFill/>
                </a:ln>
                <a:solidFill>
                  <a:prstClr val="black"/>
                </a:solidFill>
                <a:effectLst/>
                <a:uLnTx/>
                <a:uFillTx/>
                <a:latin typeface="+mj-lt"/>
              </a:rPr>
              <a:t> </a:t>
            </a:r>
            <a:r>
              <a:rPr kumimoji="0" lang="lt-LT" sz="3000" b="0" i="0" u="none" strike="noStrike" kern="0" cap="none" spc="0" normalizeH="0" baseline="0" noProof="0" dirty="0" smtClean="0">
                <a:ln>
                  <a:noFill/>
                </a:ln>
                <a:solidFill>
                  <a:prstClr val="black"/>
                </a:solidFill>
                <a:effectLst/>
                <a:uLnTx/>
                <a:uFillTx/>
                <a:latin typeface="+mj-lt"/>
              </a:rPr>
              <a:t>2013 m.</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800" b="0" i="0" u="none" strike="noStrike" kern="0" cap="none" spc="0" normalizeH="0" baseline="0" noProof="0" dirty="0" smtClean="0">
              <a:ln>
                <a:noFill/>
              </a:ln>
              <a:solidFill>
                <a:prstClr val="black"/>
              </a:solidFill>
              <a:effectLst/>
              <a:uLnTx/>
              <a:uFillTx/>
              <a:latin typeface="+mj-lt"/>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000" b="0" i="0" u="none" strike="noStrike" kern="0" cap="none" spc="0" normalizeH="0" baseline="0" noProof="0" dirty="0" smtClean="0">
                <a:ln>
                  <a:noFill/>
                </a:ln>
                <a:solidFill>
                  <a:prstClr val="black"/>
                </a:solidFill>
                <a:effectLst/>
                <a:uLnTx/>
                <a:uFillTx/>
                <a:latin typeface="+mj-lt"/>
              </a:rPr>
              <a:t> Ne visos valstybės vienodai susiduria su NPM problema</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800" b="0" i="0" u="none" strike="noStrike" kern="0" cap="none" spc="0" normalizeH="0" baseline="0" noProof="0" dirty="0" smtClean="0">
              <a:ln>
                <a:noFill/>
              </a:ln>
              <a:solidFill>
                <a:prstClr val="black"/>
              </a:solidFill>
              <a:effectLst/>
              <a:uLnTx/>
              <a:uFillTx/>
              <a:latin typeface="+mj-lt"/>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000" b="0" i="0" u="none" strike="noStrike" kern="0" cap="none" spc="0" normalizeH="0" baseline="0" noProof="0" dirty="0" smtClean="0">
                <a:ln>
                  <a:noFill/>
                </a:ln>
                <a:solidFill>
                  <a:prstClr val="black"/>
                </a:solidFill>
                <a:effectLst/>
                <a:uLnTx/>
                <a:uFillTx/>
                <a:latin typeface="+mj-lt"/>
              </a:rPr>
              <a:t>,,Legalaus panaudojimo“ galimybės</a:t>
            </a:r>
            <a:endParaRPr kumimoji="0" lang="lt-LT" sz="3000" b="0" i="0" u="none" strike="noStrike" kern="0" cap="none" spc="0" normalizeH="0" baseline="0" noProof="0" dirty="0">
              <a:ln>
                <a:noFill/>
              </a:ln>
              <a:solidFill>
                <a:prstClr val="black"/>
              </a:solidFill>
              <a:effectLst/>
              <a:uLnTx/>
              <a:uFillTx/>
              <a:latin typeface="+mj-lt"/>
            </a:endParaRPr>
          </a:p>
        </p:txBody>
      </p:sp>
    </p:spTree>
    <p:extLst>
      <p:ext uri="{BB962C8B-B14F-4D97-AF65-F5344CB8AC3E}">
        <p14:creationId xmlns:p14="http://schemas.microsoft.com/office/powerpoint/2010/main" val="18462547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PATRAUKLUMAS</a:t>
            </a:r>
            <a:endParaRPr lang="lt-LT" sz="3600" dirty="0">
              <a:solidFill>
                <a:schemeClr val="bg1"/>
              </a:solidFill>
              <a:cs typeface="Arial" panose="020B0604020202020204" pitchFamily="34" charset="0"/>
            </a:endParaRPr>
          </a:p>
        </p:txBody>
      </p:sp>
      <p:sp>
        <p:nvSpPr>
          <p:cNvPr id="3" name="Rectangle 2"/>
          <p:cNvSpPr/>
          <p:nvPr/>
        </p:nvSpPr>
        <p:spPr>
          <a:xfrm>
            <a:off x="216131" y="1978826"/>
            <a:ext cx="8728364" cy="3554819"/>
          </a:xfrm>
          <a:prstGeom prst="rect">
            <a:avLst/>
          </a:prstGeom>
        </p:spPr>
        <p:txBody>
          <a:bodyPr wrap="square">
            <a:spAutoFit/>
          </a:bodyPr>
          <a:lstStyle/>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prstClr val="black"/>
                </a:solidFill>
                <a:effectLst/>
                <a:uLnTx/>
                <a:uFillTx/>
              </a:rPr>
              <a:t>5% jaunimo ES yra bandę NPM (</a:t>
            </a:r>
            <a:r>
              <a:rPr kumimoji="0" lang="lt-LT" sz="3200" b="0" i="0" u="none" strike="noStrike" kern="0" cap="none" spc="0" normalizeH="0" baseline="0" noProof="0" dirty="0" err="1" smtClean="0">
                <a:ln>
                  <a:noFill/>
                </a:ln>
                <a:solidFill>
                  <a:prstClr val="black"/>
                </a:solidFill>
                <a:effectLst/>
                <a:uLnTx/>
                <a:uFillTx/>
              </a:rPr>
              <a:t>European</a:t>
            </a:r>
            <a:r>
              <a:rPr kumimoji="0" lang="lt-LT" sz="3200" b="0" i="0" u="none" strike="noStrike" kern="0" cap="none" spc="0" normalizeH="0" baseline="0" noProof="0" dirty="0" smtClean="0">
                <a:ln>
                  <a:noFill/>
                </a:ln>
                <a:solidFill>
                  <a:prstClr val="black"/>
                </a:solidFill>
                <a:effectLst/>
                <a:uLnTx/>
                <a:uFillTx/>
              </a:rPr>
              <a:t> </a:t>
            </a:r>
            <a:r>
              <a:rPr kumimoji="0" lang="lt-LT" sz="3200" b="0" i="0" u="none" strike="noStrike" kern="0" cap="none" spc="0" normalizeH="0" baseline="0" noProof="0" dirty="0" err="1" smtClean="0">
                <a:ln>
                  <a:noFill/>
                </a:ln>
                <a:solidFill>
                  <a:prstClr val="black"/>
                </a:solidFill>
                <a:effectLst/>
                <a:uLnTx/>
                <a:uFillTx/>
              </a:rPr>
              <a:t>Commission</a:t>
            </a:r>
            <a:r>
              <a:rPr kumimoji="0" lang="lt-LT" sz="3200" b="0" i="0" u="none" strike="noStrike" kern="0" cap="none" spc="0" normalizeH="0" baseline="0" noProof="0" dirty="0" smtClean="0">
                <a:ln>
                  <a:noFill/>
                </a:ln>
                <a:solidFill>
                  <a:prstClr val="black"/>
                </a:solidFill>
                <a:effectLst/>
                <a:uLnTx/>
                <a:uFillTx/>
              </a:rPr>
              <a:t>, </a:t>
            </a:r>
            <a:r>
              <a:rPr kumimoji="0" lang="lt-LT" sz="3200" b="0" i="0" u="none" strike="noStrike" kern="0" cap="none" spc="0" normalizeH="0" baseline="0" noProof="0" dirty="0" err="1" smtClean="0">
                <a:ln>
                  <a:noFill/>
                </a:ln>
                <a:solidFill>
                  <a:prstClr val="black"/>
                </a:solidFill>
                <a:effectLst/>
                <a:uLnTx/>
                <a:uFillTx/>
              </a:rPr>
              <a:t>Flash</a:t>
            </a:r>
            <a:r>
              <a:rPr kumimoji="0" lang="lt-LT" sz="3200" b="0" i="0" u="none" strike="noStrike" kern="0" cap="none" spc="0" normalizeH="0" baseline="0" noProof="0" dirty="0" smtClean="0">
                <a:ln>
                  <a:noFill/>
                </a:ln>
                <a:solidFill>
                  <a:prstClr val="black"/>
                </a:solidFill>
                <a:effectLst/>
                <a:uLnTx/>
                <a:uFillTx/>
              </a:rPr>
              <a:t> </a:t>
            </a:r>
            <a:r>
              <a:rPr kumimoji="0" lang="lt-LT" sz="3200" b="0" i="0" u="none" strike="noStrike" kern="0" cap="none" spc="0" normalizeH="0" baseline="0" noProof="0" dirty="0" err="1" smtClean="0">
                <a:ln>
                  <a:noFill/>
                </a:ln>
                <a:solidFill>
                  <a:prstClr val="black"/>
                </a:solidFill>
                <a:effectLst/>
                <a:uLnTx/>
                <a:uFillTx/>
              </a:rPr>
              <a:t>Eurobarometer</a:t>
            </a:r>
            <a:r>
              <a:rPr kumimoji="0" lang="lt-LT" sz="3200" b="0" i="0" u="none" strike="noStrike" kern="0" cap="none" spc="0" normalizeH="0" baseline="0" noProof="0" dirty="0" smtClean="0">
                <a:ln>
                  <a:noFill/>
                </a:ln>
                <a:solidFill>
                  <a:prstClr val="black"/>
                </a:solidFill>
                <a:effectLst/>
                <a:uLnTx/>
                <a:uFillTx/>
              </a:rPr>
              <a:t> Nr. 330, </a:t>
            </a:r>
            <a:r>
              <a:rPr kumimoji="0" lang="lt-LT" sz="3200" b="0" i="0" u="none" strike="noStrike" kern="0" cap="none" spc="0" normalizeH="0" baseline="0" noProof="0" dirty="0" err="1" smtClean="0">
                <a:ln>
                  <a:noFill/>
                </a:ln>
                <a:solidFill>
                  <a:prstClr val="black"/>
                </a:solidFill>
                <a:effectLst/>
                <a:uLnTx/>
                <a:uFillTx/>
              </a:rPr>
              <a:t>Youth</a:t>
            </a:r>
            <a:r>
              <a:rPr kumimoji="0" lang="lt-LT" sz="3200" b="0" i="0" u="none" strike="noStrike" kern="0" cap="none" spc="0" normalizeH="0" baseline="0" noProof="0" dirty="0" smtClean="0">
                <a:ln>
                  <a:noFill/>
                </a:ln>
                <a:solidFill>
                  <a:prstClr val="black"/>
                </a:solidFill>
                <a:effectLst/>
                <a:uLnTx/>
                <a:uFillTx/>
              </a:rPr>
              <a:t> </a:t>
            </a:r>
            <a:r>
              <a:rPr kumimoji="0" lang="lt-LT" sz="3200" b="0" i="0" u="none" strike="noStrike" kern="0" cap="none" spc="0" normalizeH="0" baseline="0" noProof="0" dirty="0" err="1" smtClean="0">
                <a:ln>
                  <a:noFill/>
                </a:ln>
                <a:solidFill>
                  <a:prstClr val="black"/>
                </a:solidFill>
                <a:effectLst/>
                <a:uLnTx/>
                <a:uFillTx/>
              </a:rPr>
              <a:t>attitudes</a:t>
            </a:r>
            <a:r>
              <a:rPr kumimoji="0" lang="lt-LT" sz="3200" b="0" i="0" u="none" strike="noStrike" kern="0" cap="none" spc="0" normalizeH="0" baseline="0" noProof="0" dirty="0" smtClean="0">
                <a:ln>
                  <a:noFill/>
                </a:ln>
                <a:solidFill>
                  <a:prstClr val="black"/>
                </a:solidFill>
                <a:effectLst/>
                <a:uLnTx/>
                <a:uFillTx/>
              </a:rPr>
              <a:t> </a:t>
            </a:r>
            <a:r>
              <a:rPr kumimoji="0" lang="lt-LT" sz="3200" b="0" i="0" u="none" strike="noStrike" kern="0" cap="none" spc="0" normalizeH="0" baseline="0" noProof="0" dirty="0" err="1" smtClean="0">
                <a:ln>
                  <a:noFill/>
                </a:ln>
                <a:solidFill>
                  <a:prstClr val="black"/>
                </a:solidFill>
                <a:effectLst/>
                <a:uLnTx/>
                <a:uFillTx/>
              </a:rPr>
              <a:t>on</a:t>
            </a:r>
            <a:r>
              <a:rPr kumimoji="0" lang="lt-LT" sz="3200" b="0" i="0" u="none" strike="noStrike" kern="0" cap="none" spc="0" normalizeH="0" baseline="0" noProof="0" dirty="0" smtClean="0">
                <a:ln>
                  <a:noFill/>
                </a:ln>
                <a:solidFill>
                  <a:prstClr val="black"/>
                </a:solidFill>
                <a:effectLst/>
                <a:uLnTx/>
                <a:uFillTx/>
              </a:rPr>
              <a:t> </a:t>
            </a:r>
            <a:r>
              <a:rPr kumimoji="0" lang="lt-LT" sz="3200" b="0" i="0" u="none" strike="noStrike" kern="0" cap="none" spc="0" normalizeH="0" baseline="0" noProof="0" dirty="0" err="1" smtClean="0">
                <a:ln>
                  <a:noFill/>
                </a:ln>
                <a:solidFill>
                  <a:prstClr val="black"/>
                </a:solidFill>
                <a:effectLst/>
                <a:uLnTx/>
                <a:uFillTx/>
              </a:rPr>
              <a:t>Drugs</a:t>
            </a:r>
            <a:r>
              <a:rPr kumimoji="0" lang="lt-LT" sz="3200" b="0" i="0" u="none" strike="noStrike" kern="0" cap="none" spc="0" normalizeH="0" baseline="0" noProof="0" dirty="0" smtClean="0">
                <a:ln>
                  <a:noFill/>
                </a:ln>
                <a:solidFill>
                  <a:prstClr val="black"/>
                </a:solidFill>
                <a:effectLst/>
                <a:uLnTx/>
                <a:uFillTx/>
              </a:rPr>
              <a:t>)</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1000" b="0" i="0" u="none" strike="noStrike" kern="0" cap="none" spc="0" normalizeH="0" baseline="0" noProof="0" dirty="0" smtClean="0">
              <a:ln>
                <a:noFill/>
              </a:ln>
              <a:solidFill>
                <a:prstClr val="black"/>
              </a:solidFill>
              <a:effectLst/>
              <a:uLnTx/>
              <a:uFillTx/>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prstClr val="black"/>
                </a:solidFill>
                <a:effectLst/>
                <a:uLnTx/>
                <a:uFillTx/>
              </a:rPr>
              <a:t>„</a:t>
            </a:r>
            <a:r>
              <a:rPr kumimoji="0" lang="lt-LT" sz="3200" b="0" i="0" u="none" strike="noStrike" kern="0" cap="none" spc="0" normalizeH="0" baseline="0" noProof="0" dirty="0" err="1" smtClean="0">
                <a:ln>
                  <a:noFill/>
                </a:ln>
                <a:solidFill>
                  <a:prstClr val="black"/>
                </a:solidFill>
                <a:effectLst/>
                <a:uLnTx/>
                <a:uFillTx/>
              </a:rPr>
              <a:t>legal</a:t>
            </a:r>
            <a:r>
              <a:rPr kumimoji="0" lang="lt-LT" sz="3200" b="0" i="0" u="none" strike="noStrike" kern="0" cap="none" spc="0" normalizeH="0" baseline="0" noProof="0" dirty="0" smtClean="0">
                <a:ln>
                  <a:noFill/>
                </a:ln>
                <a:solidFill>
                  <a:prstClr val="black"/>
                </a:solidFill>
                <a:effectLst/>
                <a:uLnTx/>
                <a:uFillTx/>
              </a:rPr>
              <a:t> </a:t>
            </a:r>
            <a:r>
              <a:rPr kumimoji="0" lang="lt-LT" sz="3200" b="0" i="0" u="none" strike="noStrike" kern="0" cap="none" spc="0" normalizeH="0" baseline="0" noProof="0" dirty="0" err="1" smtClean="0">
                <a:ln>
                  <a:noFill/>
                </a:ln>
                <a:solidFill>
                  <a:prstClr val="black"/>
                </a:solidFill>
                <a:effectLst/>
                <a:uLnTx/>
                <a:uFillTx/>
              </a:rPr>
              <a:t>highs“=„legalu</a:t>
            </a:r>
            <a:r>
              <a:rPr kumimoji="0" lang="lt-LT" sz="3200" b="0" i="0" u="none" strike="noStrike" kern="0" cap="none" spc="0" normalizeH="0" baseline="0" noProof="0" dirty="0" smtClean="0">
                <a:ln>
                  <a:noFill/>
                </a:ln>
                <a:solidFill>
                  <a:prstClr val="black"/>
                </a:solidFill>
                <a:effectLst/>
                <a:uLnTx/>
                <a:uFillTx/>
              </a:rPr>
              <a:t>" </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1000" b="0" i="0" u="none" strike="noStrike" kern="0" cap="none" spc="0" normalizeH="0" baseline="0" noProof="0" dirty="0" smtClean="0">
              <a:ln>
                <a:noFill/>
              </a:ln>
              <a:solidFill>
                <a:prstClr val="black"/>
              </a:solidFill>
              <a:effectLst/>
              <a:uLnTx/>
              <a:uFillTx/>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prstClr val="black"/>
                </a:solidFill>
                <a:effectLst/>
                <a:uLnTx/>
                <a:uFillTx/>
              </a:rPr>
              <a:t>Nedidelė kaina</a:t>
            </a: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endParaRPr kumimoji="0" lang="lt-LT" sz="1000" b="0" i="0" u="none" strike="noStrike" kern="0" cap="none" spc="0" normalizeH="0" baseline="0" noProof="0" dirty="0" smtClean="0">
              <a:ln>
                <a:noFill/>
              </a:ln>
              <a:solidFill>
                <a:prstClr val="black"/>
              </a:solidFill>
              <a:effectLst/>
              <a:uLnTx/>
              <a:uFillTx/>
            </a:endParaRPr>
          </a:p>
          <a:p>
            <a:pPr marL="342900" marR="0" lvl="0" indent="-342900" defTabSz="914400" eaLnBrk="1" fontAlgn="auto" latinLnBrk="0" hangingPunct="1">
              <a:lnSpc>
                <a:spcPct val="90000"/>
              </a:lnSpc>
              <a:spcBef>
                <a:spcPct val="20000"/>
              </a:spcBef>
              <a:spcAft>
                <a:spcPts val="0"/>
              </a:spcAft>
              <a:buClrTx/>
              <a:buSzTx/>
              <a:buFont typeface="Arial" pitchFamily="34" charset="0"/>
              <a:buChar char="•"/>
              <a:tabLst/>
              <a:defRPr/>
            </a:pPr>
            <a:r>
              <a:rPr kumimoji="0" lang="lt-LT" sz="3200" b="0" i="0" u="none" strike="noStrike" kern="0" cap="none" spc="0" normalizeH="0" baseline="0" noProof="0" dirty="0" smtClean="0">
                <a:ln>
                  <a:noFill/>
                </a:ln>
                <a:solidFill>
                  <a:prstClr val="black"/>
                </a:solidFill>
                <a:effectLst/>
                <a:uLnTx/>
                <a:uFillTx/>
              </a:rPr>
              <a:t>Lengvas prieinamumas</a:t>
            </a:r>
            <a:endParaRPr kumimoji="0" lang="lt-LT" sz="32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607594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AR ŽINOTE, KAD ...</a:t>
            </a:r>
            <a:endParaRPr lang="lt-LT" sz="3600" dirty="0">
              <a:solidFill>
                <a:schemeClr val="bg1"/>
              </a:solidFill>
              <a:cs typeface="Arial" panose="020B0604020202020204" pitchFamily="34" charset="0"/>
            </a:endParaRPr>
          </a:p>
        </p:txBody>
      </p:sp>
      <p:pic>
        <p:nvPicPr>
          <p:cNvPr id="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9505" y="1314015"/>
            <a:ext cx="8764985" cy="536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435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AR ŽINOTE, KAIP ...</a:t>
            </a:r>
            <a:endParaRPr lang="lt-LT" sz="3600" dirty="0">
              <a:solidFill>
                <a:schemeClr val="bg1"/>
              </a:solidFill>
              <a:cs typeface="Arial" panose="020B0604020202020204" pitchFamily="34" charset="0"/>
            </a:endParaRPr>
          </a:p>
        </p:txBody>
      </p:sp>
      <p:pic>
        <p:nvPicPr>
          <p:cNvPr id="5"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3885" y="1288854"/>
            <a:ext cx="3463591" cy="2502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123113" y="1288854"/>
            <a:ext cx="4897769" cy="2502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84" y="4108217"/>
            <a:ext cx="3463592"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0"/>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123113" y="4108217"/>
            <a:ext cx="489776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9"/>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227036" y="3032459"/>
            <a:ext cx="2960879" cy="2151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974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AR ŽINOTE, KOKIU BŪDU ...</a:t>
            </a:r>
            <a:endParaRPr lang="lt-LT" sz="3600" dirty="0">
              <a:solidFill>
                <a:schemeClr val="bg1"/>
              </a:solidFill>
              <a:cs typeface="Arial" panose="020B0604020202020204" pitchFamily="34" charset="0"/>
            </a:endParaRPr>
          </a:p>
        </p:txBody>
      </p:sp>
      <p:pic>
        <p:nvPicPr>
          <p:cNvPr id="10"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5760" y="1412776"/>
            <a:ext cx="8545484" cy="5445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167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r>
              <a:rPr lang="lt-LT" sz="3600" dirty="0" smtClean="0">
                <a:solidFill>
                  <a:prstClr val="white"/>
                </a:solidFill>
              </a:rPr>
              <a:t>AR ŽINOTE, KODĖL ?</a:t>
            </a:r>
            <a:endParaRPr lang="lt-LT" sz="3600" dirty="0">
              <a:solidFill>
                <a:schemeClr val="bg1"/>
              </a:solidFill>
              <a:cs typeface="Arial" panose="020B0604020202020204" pitchFamily="34" charset="0"/>
            </a:endParaRPr>
          </a:p>
        </p:txBody>
      </p:sp>
      <p:pic>
        <p:nvPicPr>
          <p:cNvPr id="4"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5853" y="1268759"/>
            <a:ext cx="4480639" cy="3349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83968" y="3818473"/>
            <a:ext cx="4733743" cy="273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588" y="3068958"/>
            <a:ext cx="2321807" cy="232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loud Callout 6"/>
          <p:cNvSpPr/>
          <p:nvPr/>
        </p:nvSpPr>
        <p:spPr>
          <a:xfrm>
            <a:off x="5187142" y="1268759"/>
            <a:ext cx="4256116" cy="2273339"/>
          </a:xfrm>
          <a:prstGeom prst="cloudCallout">
            <a:avLst>
              <a:gd name="adj1" fmla="val -43668"/>
              <a:gd name="adj2" fmla="val 55427"/>
            </a:avLst>
          </a:prstGeom>
          <a:solidFill>
            <a:sysClr val="window" lastClr="FFFFFF">
              <a:lumMod val="85000"/>
            </a:sys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smtClean="0">
                <a:ln>
                  <a:noFill/>
                </a:ln>
                <a:solidFill>
                  <a:srgbClr val="1F497D">
                    <a:lumMod val="75000"/>
                  </a:srgbClr>
                </a:solidFill>
                <a:effectLst/>
                <a:uLnTx/>
                <a:uFillTx/>
                <a:latin typeface="Calibri"/>
                <a:ea typeface="+mn-ea"/>
                <a:cs typeface="+mn-cs"/>
              </a:rPr>
              <a:t>......noriu:</a:t>
            </a:r>
          </a:p>
          <a:p>
            <a:pPr marL="0" marR="0" lvl="0" indent="0"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smtClean="0">
                <a:ln>
                  <a:noFill/>
                </a:ln>
                <a:solidFill>
                  <a:srgbClr val="1F497D">
                    <a:lumMod val="75000"/>
                  </a:srgbClr>
                </a:solidFill>
                <a:effectLst/>
                <a:uLnTx/>
                <a:uFillTx/>
                <a:latin typeface="Calibri"/>
                <a:ea typeface="+mn-ea"/>
                <a:cs typeface="+mn-cs"/>
              </a:rPr>
              <a:t>- </a:t>
            </a:r>
            <a:r>
              <a:rPr kumimoji="0" lang="lt-LT" sz="1600" b="0" i="0" u="none" strike="noStrike" kern="0" cap="none" spc="0" normalizeH="0" baseline="0" noProof="0" dirty="0" smtClean="0">
                <a:ln>
                  <a:noFill/>
                </a:ln>
                <a:solidFill>
                  <a:srgbClr val="1F497D">
                    <a:lumMod val="75000"/>
                  </a:srgbClr>
                </a:solidFill>
                <a:effectLst/>
                <a:uLnTx/>
                <a:uFillTx/>
                <a:latin typeface="Calibri"/>
                <a:ea typeface="+mn-ea"/>
                <a:cs typeface="+mn-cs"/>
              </a:rPr>
              <a:t>pabėgti nuo realybės,</a:t>
            </a:r>
          </a:p>
          <a:p>
            <a:pPr marL="0" marR="0" lvl="0" indent="0" defTabSz="914400" eaLnBrk="1" fontAlgn="auto" latinLnBrk="0" hangingPunct="1">
              <a:lnSpc>
                <a:spcPct val="100000"/>
              </a:lnSpc>
              <a:spcBef>
                <a:spcPts val="0"/>
              </a:spcBef>
              <a:spcAft>
                <a:spcPts val="0"/>
              </a:spcAft>
              <a:buClrTx/>
              <a:buSzTx/>
              <a:buFontTx/>
              <a:buNone/>
              <a:tabLst/>
              <a:defRPr/>
            </a:pPr>
            <a:r>
              <a:rPr kumimoji="0" lang="lt-LT" sz="1600" b="0" i="0" u="none" strike="noStrike" kern="0" cap="none" spc="0" normalizeH="0" baseline="0" noProof="0" dirty="0" smtClean="0">
                <a:ln>
                  <a:noFill/>
                </a:ln>
                <a:solidFill>
                  <a:srgbClr val="1F497D">
                    <a:lumMod val="75000"/>
                  </a:srgbClr>
                </a:solidFill>
                <a:effectLst/>
                <a:uLnTx/>
                <a:uFillTx/>
                <a:latin typeface="Calibri"/>
                <a:ea typeface="+mn-ea"/>
                <a:cs typeface="+mn-cs"/>
              </a:rPr>
              <a:t>- maištauti,</a:t>
            </a:r>
          </a:p>
          <a:p>
            <a:pPr marL="0" marR="0" lvl="0" indent="0" defTabSz="914400" eaLnBrk="1" fontAlgn="auto" latinLnBrk="0" hangingPunct="1">
              <a:lnSpc>
                <a:spcPct val="100000"/>
              </a:lnSpc>
              <a:spcBef>
                <a:spcPts val="0"/>
              </a:spcBef>
              <a:spcAft>
                <a:spcPts val="0"/>
              </a:spcAft>
              <a:buClrTx/>
              <a:buSzTx/>
              <a:buFontTx/>
              <a:buNone/>
              <a:tabLst/>
              <a:defRPr/>
            </a:pPr>
            <a:r>
              <a:rPr kumimoji="0" lang="lt-LT" sz="1600" b="0" i="0" u="none" strike="noStrike" kern="0" cap="none" spc="0" normalizeH="0" baseline="0" noProof="0" dirty="0" smtClean="0">
                <a:ln>
                  <a:noFill/>
                </a:ln>
                <a:solidFill>
                  <a:srgbClr val="1F497D">
                    <a:lumMod val="75000"/>
                  </a:srgbClr>
                </a:solidFill>
                <a:effectLst/>
                <a:uLnTx/>
                <a:uFillTx/>
                <a:latin typeface="Calibri"/>
                <a:ea typeface="+mn-ea"/>
                <a:cs typeface="+mn-cs"/>
              </a:rPr>
              <a:t>- pabandyti kas</a:t>
            </a:r>
            <a:r>
              <a:rPr kumimoji="0" lang="lt-LT" sz="1600" b="0" i="0" u="none" strike="noStrike" kern="0" cap="none" spc="0" normalizeH="0" noProof="0" dirty="0" smtClean="0">
                <a:ln>
                  <a:noFill/>
                </a:ln>
                <a:solidFill>
                  <a:srgbClr val="1F497D">
                    <a:lumMod val="75000"/>
                  </a:srgbClr>
                </a:solidFill>
                <a:effectLst/>
                <a:uLnTx/>
                <a:uFillTx/>
                <a:latin typeface="Calibri"/>
                <a:ea typeface="+mn-ea"/>
                <a:cs typeface="+mn-cs"/>
              </a:rPr>
              <a:t> </a:t>
            </a:r>
            <a:r>
              <a:rPr kumimoji="0" lang="lt-LT" sz="1600" b="0" i="0" u="none" strike="noStrike" kern="0" cap="none" spc="0" normalizeH="0" baseline="0" noProof="0" dirty="0" smtClean="0">
                <a:ln>
                  <a:noFill/>
                </a:ln>
                <a:solidFill>
                  <a:srgbClr val="1F497D">
                    <a:lumMod val="75000"/>
                  </a:srgbClr>
                </a:solidFill>
                <a:effectLst/>
                <a:uLnTx/>
                <a:uFillTx/>
                <a:latin typeface="Calibri"/>
                <a:ea typeface="+mn-ea"/>
                <a:cs typeface="+mn-cs"/>
              </a:rPr>
              <a:t>draudžiama,</a:t>
            </a:r>
          </a:p>
          <a:p>
            <a:pPr marL="0" marR="0" lvl="0" indent="0" defTabSz="914400" eaLnBrk="1" fontAlgn="auto" latinLnBrk="0" hangingPunct="1">
              <a:lnSpc>
                <a:spcPct val="100000"/>
              </a:lnSpc>
              <a:spcBef>
                <a:spcPts val="0"/>
              </a:spcBef>
              <a:spcAft>
                <a:spcPts val="0"/>
              </a:spcAft>
              <a:buClrTx/>
              <a:buSzTx/>
              <a:buFontTx/>
              <a:buNone/>
              <a:tabLst/>
              <a:defRPr/>
            </a:pPr>
            <a:r>
              <a:rPr kumimoji="0" lang="lt-LT" sz="1600" b="0" i="0" u="none" strike="noStrike" kern="0" cap="none" spc="0" normalizeH="0" baseline="0" noProof="0" dirty="0" smtClean="0">
                <a:ln>
                  <a:noFill/>
                </a:ln>
                <a:solidFill>
                  <a:srgbClr val="1F497D">
                    <a:lumMod val="75000"/>
                  </a:srgbClr>
                </a:solidFill>
                <a:effectLst/>
                <a:uLnTx/>
                <a:uFillTx/>
                <a:latin typeface="Calibri"/>
                <a:ea typeface="+mn-ea"/>
                <a:cs typeface="+mn-cs"/>
              </a:rPr>
              <a:t>- atsipalaiduoti ir t.t......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dirty="0" smtClean="0">
              <a:ln>
                <a:noFill/>
              </a:ln>
              <a:solidFill>
                <a:srgbClr val="1F497D">
                  <a:lumMod val="75000"/>
                </a:srgbClr>
              </a:solidFill>
              <a:effectLst/>
              <a:uLnTx/>
              <a:uFillTx/>
              <a:latin typeface="Calibri"/>
              <a:ea typeface="+mn-ea"/>
              <a:cs typeface="+mn-cs"/>
            </a:endParaRPr>
          </a:p>
        </p:txBody>
      </p:sp>
      <p:sp>
        <p:nvSpPr>
          <p:cNvPr id="8" name="Cloud Callout 7"/>
          <p:cNvSpPr/>
          <p:nvPr/>
        </p:nvSpPr>
        <p:spPr>
          <a:xfrm>
            <a:off x="501737" y="4869160"/>
            <a:ext cx="3547370" cy="1401970"/>
          </a:xfrm>
          <a:prstGeom prst="cloudCallout">
            <a:avLst>
              <a:gd name="adj1" fmla="val 51680"/>
              <a:gd name="adj2" fmla="val -74230"/>
            </a:avLst>
          </a:prstGeom>
          <a:solidFill>
            <a:sysClr val="window" lastClr="FFFFFF">
              <a:lumMod val="85000"/>
            </a:sys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800" b="0" i="0" u="none" strike="noStrike" kern="0" cap="none" spc="0" normalizeH="0" baseline="0" noProof="0" dirty="0" smtClean="0">
                <a:ln>
                  <a:noFill/>
                </a:ln>
                <a:solidFill>
                  <a:srgbClr val="1F497D">
                    <a:lumMod val="75000"/>
                  </a:srgbClr>
                </a:solidFill>
                <a:effectLst/>
                <a:uLnTx/>
                <a:uFillTx/>
                <a:latin typeface="Calibri"/>
                <a:ea typeface="+mn-ea"/>
                <a:cs typeface="+mn-cs"/>
              </a:rPr>
              <a:t>„.....noriu būti turtingas......“</a:t>
            </a:r>
          </a:p>
        </p:txBody>
      </p:sp>
    </p:spTree>
    <p:extLst>
      <p:ext uri="{BB962C8B-B14F-4D97-AF65-F5344CB8AC3E}">
        <p14:creationId xmlns:p14="http://schemas.microsoft.com/office/powerpoint/2010/main" val="272043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3004" y="1554753"/>
            <a:ext cx="8877992" cy="3908762"/>
          </a:xfrm>
          <a:prstGeom prst="rect">
            <a:avLst/>
          </a:prstGeom>
        </p:spPr>
        <p:txBody>
          <a:bodyPr wrap="square">
            <a:spAutoFit/>
          </a:bodyPr>
          <a:lstStyle/>
          <a:p>
            <a:r>
              <a:rPr lang="lt-LT" sz="3200" dirty="0">
                <a:solidFill>
                  <a:srgbClr val="1F497D">
                    <a:lumMod val="75000"/>
                  </a:srgbClr>
                </a:solidFill>
                <a:latin typeface="+mj-lt"/>
              </a:rPr>
              <a:t>Policija ≠ </a:t>
            </a:r>
            <a:r>
              <a:rPr lang="lt-LT" sz="3200" dirty="0" smtClean="0">
                <a:solidFill>
                  <a:srgbClr val="1F497D">
                    <a:lumMod val="75000"/>
                  </a:srgbClr>
                </a:solidFill>
                <a:latin typeface="+mj-lt"/>
              </a:rPr>
              <a:t>prievarta</a:t>
            </a:r>
            <a:endParaRPr lang="lt-LT" sz="3200" dirty="0">
              <a:solidFill>
                <a:srgbClr val="1F497D">
                  <a:lumMod val="75000"/>
                </a:srgbClr>
              </a:solidFill>
              <a:latin typeface="+mj-lt"/>
            </a:endParaRPr>
          </a:p>
          <a:p>
            <a:r>
              <a:rPr lang="lt-LT" sz="3200" dirty="0" smtClean="0">
                <a:solidFill>
                  <a:srgbClr val="1F497D">
                    <a:lumMod val="75000"/>
                  </a:srgbClr>
                </a:solidFill>
                <a:latin typeface="+mj-lt"/>
              </a:rPr>
              <a:t>Policija </a:t>
            </a:r>
            <a:r>
              <a:rPr lang="lt-LT" sz="3200" dirty="0">
                <a:solidFill>
                  <a:srgbClr val="1F497D">
                    <a:lumMod val="75000"/>
                  </a:srgbClr>
                </a:solidFill>
                <a:latin typeface="+mj-lt"/>
              </a:rPr>
              <a:t>= </a:t>
            </a:r>
            <a:r>
              <a:rPr lang="lt-LT" sz="3200" dirty="0" smtClean="0">
                <a:solidFill>
                  <a:srgbClr val="1F497D">
                    <a:lumMod val="75000"/>
                  </a:srgbClr>
                </a:solidFill>
                <a:latin typeface="+mj-lt"/>
              </a:rPr>
              <a:t>pagalba</a:t>
            </a:r>
          </a:p>
          <a:p>
            <a:endParaRPr lang="lt-LT" sz="1200" dirty="0">
              <a:solidFill>
                <a:srgbClr val="1F497D">
                  <a:lumMod val="75000"/>
                </a:srgbClr>
              </a:solidFill>
              <a:latin typeface="+mj-lt"/>
            </a:endParaRPr>
          </a:p>
          <a:p>
            <a:r>
              <a:rPr lang="lt-LT" sz="3200" dirty="0" smtClean="0">
                <a:solidFill>
                  <a:srgbClr val="1F497D">
                    <a:lumMod val="75000"/>
                  </a:srgbClr>
                </a:solidFill>
                <a:latin typeface="+mj-lt"/>
              </a:rPr>
              <a:t>Perduota </a:t>
            </a:r>
            <a:r>
              <a:rPr lang="lt-LT" sz="3200" dirty="0">
                <a:solidFill>
                  <a:srgbClr val="1F497D">
                    <a:lumMod val="75000"/>
                  </a:srgbClr>
                </a:solidFill>
                <a:latin typeface="+mj-lt"/>
              </a:rPr>
              <a:t>policijai informacija ≠ baudžiamoji </a:t>
            </a:r>
            <a:r>
              <a:rPr lang="lt-LT" sz="3200" dirty="0" smtClean="0">
                <a:solidFill>
                  <a:srgbClr val="1F497D">
                    <a:lumMod val="75000"/>
                  </a:srgbClr>
                </a:solidFill>
                <a:latin typeface="+mj-lt"/>
              </a:rPr>
              <a:t>byla</a:t>
            </a:r>
            <a:endParaRPr lang="lt-LT" sz="3200" dirty="0">
              <a:solidFill>
                <a:srgbClr val="1F497D">
                  <a:lumMod val="75000"/>
                </a:srgbClr>
              </a:solidFill>
              <a:latin typeface="+mj-lt"/>
            </a:endParaRPr>
          </a:p>
          <a:p>
            <a:r>
              <a:rPr lang="lt-LT" sz="3200" dirty="0">
                <a:solidFill>
                  <a:srgbClr val="1F497D">
                    <a:lumMod val="75000"/>
                  </a:srgbClr>
                </a:solidFill>
                <a:latin typeface="+mj-lt"/>
              </a:rPr>
              <a:t>Informacijos perdavimas ≠ </a:t>
            </a:r>
            <a:r>
              <a:rPr lang="lt-LT" sz="3200" dirty="0" smtClean="0">
                <a:solidFill>
                  <a:srgbClr val="1F497D">
                    <a:lumMod val="75000"/>
                  </a:srgbClr>
                </a:solidFill>
                <a:latin typeface="+mj-lt"/>
              </a:rPr>
              <a:t>skundimas</a:t>
            </a:r>
          </a:p>
          <a:p>
            <a:r>
              <a:rPr lang="lt-LT" sz="3200" dirty="0" smtClean="0">
                <a:solidFill>
                  <a:srgbClr val="1F497D">
                    <a:lumMod val="75000"/>
                  </a:srgbClr>
                </a:solidFill>
                <a:latin typeface="+mj-lt"/>
              </a:rPr>
              <a:t>Informacijos perdavimas </a:t>
            </a:r>
            <a:r>
              <a:rPr lang="lt-LT" sz="3200" dirty="0">
                <a:solidFill>
                  <a:srgbClr val="1F497D">
                    <a:lumMod val="75000"/>
                  </a:srgbClr>
                </a:solidFill>
                <a:latin typeface="+mj-lt"/>
              </a:rPr>
              <a:t>= pagalba </a:t>
            </a:r>
            <a:r>
              <a:rPr lang="lt-LT" sz="3200" i="1" dirty="0">
                <a:solidFill>
                  <a:srgbClr val="1F497D">
                    <a:lumMod val="75000"/>
                  </a:srgbClr>
                </a:solidFill>
                <a:latin typeface="+mj-lt"/>
              </a:rPr>
              <a:t>(ankstyvoji prevencija</a:t>
            </a:r>
            <a:r>
              <a:rPr lang="lt-LT" sz="3200" i="1" dirty="0" smtClean="0">
                <a:solidFill>
                  <a:srgbClr val="1F497D">
                    <a:lumMod val="75000"/>
                  </a:srgbClr>
                </a:solidFill>
                <a:latin typeface="+mj-lt"/>
              </a:rPr>
              <a:t>)</a:t>
            </a:r>
            <a:endParaRPr lang="lt-LT" sz="3200" i="1" dirty="0">
              <a:solidFill>
                <a:srgbClr val="1F497D">
                  <a:lumMod val="75000"/>
                </a:srgbClr>
              </a:solidFill>
              <a:latin typeface="+mj-lt"/>
            </a:endParaRPr>
          </a:p>
          <a:p>
            <a:endParaRPr lang="lt-LT" sz="1200" dirty="0">
              <a:solidFill>
                <a:srgbClr val="1F497D">
                  <a:lumMod val="75000"/>
                </a:srgbClr>
              </a:solidFill>
              <a:latin typeface="+mj-lt"/>
            </a:endParaRPr>
          </a:p>
          <a:p>
            <a:r>
              <a:rPr lang="lt-LT" sz="3200" dirty="0" smtClean="0">
                <a:solidFill>
                  <a:srgbClr val="1F497D">
                    <a:lumMod val="75000"/>
                  </a:srgbClr>
                </a:solidFill>
                <a:latin typeface="+mj-lt"/>
              </a:rPr>
              <a:t>Tolerancija blogam elgesiui = valstybės bejėgiškumas</a:t>
            </a:r>
            <a:endParaRPr lang="lt-LT" sz="3200" dirty="0">
              <a:solidFill>
                <a:srgbClr val="1F497D">
                  <a:lumMod val="75000"/>
                </a:srgbClr>
              </a:solidFill>
              <a:latin typeface="+mj-lt"/>
            </a:endParaRPr>
          </a:p>
        </p:txBody>
      </p:sp>
      <p:sp>
        <p:nvSpPr>
          <p:cNvPr id="9" name="Title 1"/>
          <p:cNvSpPr>
            <a:spLocks noGrp="1"/>
          </p:cNvSpPr>
          <p:nvPr>
            <p:ph type="title"/>
          </p:nvPr>
        </p:nvSpPr>
        <p:spPr>
          <a:xfrm>
            <a:off x="0" y="114300"/>
            <a:ext cx="9144000" cy="914400"/>
          </a:xfrm>
        </p:spPr>
        <p:txBody>
          <a:bodyPr>
            <a:noAutofit/>
          </a:bodyPr>
          <a:lstStyle/>
          <a:p>
            <a:pPr algn="l"/>
            <a:r>
              <a:rPr lang="lt-LT" sz="3600" dirty="0" smtClean="0">
                <a:solidFill>
                  <a:schemeClr val="bg1"/>
                </a:solidFill>
                <a:cs typeface="Arial" panose="020B0604020202020204" pitchFamily="34" charset="0"/>
              </a:rPr>
              <a:t> </a:t>
            </a:r>
            <a:r>
              <a:rPr lang="lt-LT" sz="3600" i="1" dirty="0" smtClean="0">
                <a:solidFill>
                  <a:schemeClr val="bg1"/>
                </a:solidFill>
                <a:cs typeface="Arial" panose="020B0604020202020204" pitchFamily="34" charset="0"/>
              </a:rPr>
              <a:t>BENDRAUKIM, KEISKIM POŽIŪRĮ...</a:t>
            </a:r>
            <a:r>
              <a:rPr lang="lt-LT" sz="3600" dirty="0" smtClean="0">
                <a:solidFill>
                  <a:schemeClr val="bg1"/>
                </a:solidFill>
                <a:cs typeface="Arial" panose="020B0604020202020204" pitchFamily="34" charset="0"/>
              </a:rPr>
              <a:t/>
            </a:r>
            <a:br>
              <a:rPr lang="lt-LT" sz="3600" dirty="0" smtClean="0">
                <a:solidFill>
                  <a:schemeClr val="bg1"/>
                </a:solidFill>
                <a:cs typeface="Arial" panose="020B0604020202020204" pitchFamily="34" charset="0"/>
              </a:rPr>
            </a:br>
            <a:r>
              <a:rPr lang="lt-LT" sz="3600" dirty="0" smtClean="0">
                <a:solidFill>
                  <a:schemeClr val="bg1"/>
                </a:solidFill>
                <a:cs typeface="Arial" panose="020B0604020202020204" pitchFamily="34" charset="0"/>
              </a:rPr>
              <a:t>                                </a:t>
            </a:r>
            <a:r>
              <a:rPr lang="lt-LT" sz="2400" i="1" dirty="0" smtClean="0">
                <a:solidFill>
                  <a:schemeClr val="bg1"/>
                </a:solidFill>
                <a:cs typeface="Arial" panose="020B0604020202020204" pitchFamily="34" charset="0"/>
              </a:rPr>
              <a:t>LIETUVOS POLICIJA – GINTI, SAUGOTI, PADĖTI</a:t>
            </a:r>
            <a:endParaRPr lang="lt-LT" sz="2400" i="1" dirty="0">
              <a:solidFill>
                <a:schemeClr val="bg1"/>
              </a:solidFill>
              <a:cs typeface="Arial" panose="020B0604020202020204" pitchFamily="34" charset="0"/>
            </a:endParaRPr>
          </a:p>
        </p:txBody>
      </p:sp>
    </p:spTree>
    <p:extLst>
      <p:ext uri="{BB962C8B-B14F-4D97-AF65-F5344CB8AC3E}">
        <p14:creationId xmlns:p14="http://schemas.microsoft.com/office/powerpoint/2010/main" val="41496270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pPr algn="l"/>
            <a:r>
              <a:rPr lang="lt-LT" sz="3600" dirty="0" smtClean="0">
                <a:solidFill>
                  <a:schemeClr val="bg1"/>
                </a:solidFill>
                <a:cs typeface="Arial" panose="020B0604020202020204" pitchFamily="34" charset="0"/>
              </a:rPr>
              <a:t> </a:t>
            </a:r>
            <a:r>
              <a:rPr lang="lt-LT" sz="3600" i="1" dirty="0" smtClean="0">
                <a:solidFill>
                  <a:schemeClr val="bg1"/>
                </a:solidFill>
                <a:cs typeface="Arial" panose="020B0604020202020204" pitchFamily="34" charset="0"/>
              </a:rPr>
              <a:t>SKAMBINKIM, RAŠYKIM, KALBĖKIM ...</a:t>
            </a:r>
            <a:r>
              <a:rPr lang="lt-LT" sz="3600" dirty="0" smtClean="0">
                <a:solidFill>
                  <a:schemeClr val="bg1"/>
                </a:solidFill>
                <a:cs typeface="Arial" panose="020B0604020202020204" pitchFamily="34" charset="0"/>
              </a:rPr>
              <a:t/>
            </a:r>
            <a:br>
              <a:rPr lang="lt-LT" sz="3600" dirty="0" smtClean="0">
                <a:solidFill>
                  <a:schemeClr val="bg1"/>
                </a:solidFill>
                <a:cs typeface="Arial" panose="020B0604020202020204" pitchFamily="34" charset="0"/>
              </a:rPr>
            </a:br>
            <a:r>
              <a:rPr lang="lt-LT" sz="3600" dirty="0" smtClean="0">
                <a:solidFill>
                  <a:schemeClr val="bg1"/>
                </a:solidFill>
                <a:cs typeface="Arial" panose="020B0604020202020204" pitchFamily="34" charset="0"/>
              </a:rPr>
              <a:t>                                </a:t>
            </a:r>
            <a:r>
              <a:rPr lang="lt-LT" sz="2400" i="1" dirty="0" smtClean="0">
                <a:solidFill>
                  <a:schemeClr val="bg1"/>
                </a:solidFill>
                <a:cs typeface="Arial" panose="020B0604020202020204" pitchFamily="34" charset="0"/>
              </a:rPr>
              <a:t>LIETUVOS POLICIJA – GINTI, SAUGOTI, PADĖTI</a:t>
            </a:r>
            <a:endParaRPr lang="lt-LT" sz="2400" i="1" dirty="0">
              <a:solidFill>
                <a:schemeClr val="bg1"/>
              </a:solidFill>
              <a:cs typeface="Arial" panose="020B0604020202020204" pitchFamily="34" charset="0"/>
            </a:endParaRPr>
          </a:p>
        </p:txBody>
      </p:sp>
      <p:sp>
        <p:nvSpPr>
          <p:cNvPr id="4" name="Rectangle 3"/>
          <p:cNvSpPr/>
          <p:nvPr/>
        </p:nvSpPr>
        <p:spPr>
          <a:xfrm>
            <a:off x="199505" y="1404024"/>
            <a:ext cx="8794866" cy="4524315"/>
          </a:xfrm>
          <a:prstGeom prst="rect">
            <a:avLst/>
          </a:prstGeom>
        </p:spPr>
        <p:txBody>
          <a:bodyPr wrap="square">
            <a:spAutoFit/>
          </a:bodyPr>
          <a:lstStyle/>
          <a:p>
            <a:pPr lvl="0">
              <a:lnSpc>
                <a:spcPct val="80000"/>
              </a:lnSpc>
              <a:defRPr/>
            </a:pPr>
            <a:r>
              <a:rPr lang="lt-LT" sz="2400" b="1" kern="0" dirty="0">
                <a:solidFill>
                  <a:srgbClr val="000099"/>
                </a:solidFill>
                <a:latin typeface="Cambria" pitchFamily="18" charset="0"/>
                <a:cs typeface="Arial" charset="0"/>
              </a:rPr>
              <a:t>Anoniminiai pasitikėjimo telefonai:</a:t>
            </a:r>
          </a:p>
          <a:p>
            <a:pPr lvl="0">
              <a:lnSpc>
                <a:spcPct val="80000"/>
              </a:lnSpc>
              <a:defRPr/>
            </a:pPr>
            <a:endParaRPr lang="lt-LT" sz="2400" b="1" kern="0" dirty="0">
              <a:solidFill>
                <a:srgbClr val="000099"/>
              </a:solidFill>
              <a:latin typeface="Cambria" pitchFamily="18" charset="0"/>
              <a:cs typeface="Arial" charset="0"/>
            </a:endParaRPr>
          </a:p>
          <a:p>
            <a:pPr lvl="1">
              <a:lnSpc>
                <a:spcPct val="80000"/>
              </a:lnSpc>
              <a:defRPr/>
            </a:pPr>
            <a:r>
              <a:rPr lang="lt-LT" sz="2400" kern="0" dirty="0">
                <a:solidFill>
                  <a:srgbClr val="000000"/>
                </a:solidFill>
                <a:latin typeface="Cambria" pitchFamily="18" charset="0"/>
                <a:cs typeface="Arial" charset="0"/>
              </a:rPr>
              <a:t>Policijos departamentas prie VRM 	</a:t>
            </a:r>
            <a:r>
              <a:rPr lang="lt-LT" sz="2400" b="1" kern="0" dirty="0">
                <a:solidFill>
                  <a:srgbClr val="000099"/>
                </a:solidFill>
                <a:latin typeface="Cambria" pitchFamily="18" charset="0"/>
                <a:cs typeface="Arial" charset="0"/>
              </a:rPr>
              <a:t>8 5 </a:t>
            </a:r>
            <a:r>
              <a:rPr lang="lt-LT" sz="2400" b="1" kern="0" dirty="0" smtClean="0">
                <a:solidFill>
                  <a:srgbClr val="000099"/>
                </a:solidFill>
                <a:latin typeface="Cambria" pitchFamily="18" charset="0"/>
                <a:cs typeface="Arial" charset="0"/>
              </a:rPr>
              <a:t>272 53 72</a:t>
            </a:r>
          </a:p>
          <a:p>
            <a:pPr lvl="1">
              <a:lnSpc>
                <a:spcPct val="80000"/>
              </a:lnSpc>
              <a:defRPr/>
            </a:pPr>
            <a:endParaRPr lang="lt-LT" sz="2400" b="1" kern="0" dirty="0">
              <a:solidFill>
                <a:srgbClr val="000099"/>
              </a:solidFill>
              <a:latin typeface="Cambria" pitchFamily="18" charset="0"/>
              <a:cs typeface="Arial" charset="0"/>
            </a:endParaRPr>
          </a:p>
          <a:p>
            <a:pPr lvl="1">
              <a:lnSpc>
                <a:spcPct val="80000"/>
              </a:lnSpc>
              <a:defRPr/>
            </a:pPr>
            <a:r>
              <a:rPr lang="lt-LT" sz="2400" kern="0" dirty="0">
                <a:solidFill>
                  <a:srgbClr val="000000"/>
                </a:solidFill>
                <a:latin typeface="Cambria" pitchFamily="18" charset="0"/>
              </a:rPr>
              <a:t>Lietuvos kriminalinės policijos biuro Organizuoto nusikalstamumo tyrimo 3-iosios valdybos (narkotikų kontrolės klausimais)   	</a:t>
            </a:r>
            <a:r>
              <a:rPr lang="lt-LT" sz="2400" b="1" kern="0" dirty="0">
                <a:solidFill>
                  <a:srgbClr val="000099"/>
                </a:solidFill>
                <a:latin typeface="Cambria" pitchFamily="18" charset="0"/>
              </a:rPr>
              <a:t>8 800 20 808</a:t>
            </a:r>
            <a:r>
              <a:rPr lang="lt-LT" sz="2400" kern="0" dirty="0">
                <a:solidFill>
                  <a:srgbClr val="000099"/>
                </a:solidFill>
                <a:latin typeface="Cambria" pitchFamily="18" charset="0"/>
              </a:rPr>
              <a:t> </a:t>
            </a:r>
          </a:p>
          <a:p>
            <a:pPr lvl="1">
              <a:lnSpc>
                <a:spcPct val="80000"/>
              </a:lnSpc>
              <a:defRPr/>
            </a:pPr>
            <a:r>
              <a:rPr lang="lt-LT" sz="2400" kern="0" dirty="0">
                <a:solidFill>
                  <a:srgbClr val="000099"/>
                </a:solidFill>
                <a:latin typeface="Cambria" pitchFamily="18" charset="0"/>
              </a:rPr>
              <a:t> </a:t>
            </a:r>
            <a:r>
              <a:rPr lang="lt-LT" sz="2400" kern="0" dirty="0">
                <a:solidFill>
                  <a:srgbClr val="000000"/>
                </a:solidFill>
                <a:latin typeface="Cambria" pitchFamily="18" charset="0"/>
              </a:rPr>
              <a:t> </a:t>
            </a:r>
            <a:endParaRPr lang="lt-LT" sz="2400" kern="0" dirty="0">
              <a:solidFill>
                <a:srgbClr val="000000"/>
              </a:solidFill>
              <a:latin typeface="Cambria" pitchFamily="18" charset="0"/>
              <a:cs typeface="Arial" charset="0"/>
            </a:endParaRPr>
          </a:p>
          <a:p>
            <a:pPr lvl="0">
              <a:lnSpc>
                <a:spcPct val="80000"/>
              </a:lnSpc>
              <a:defRPr/>
            </a:pPr>
            <a:r>
              <a:rPr lang="lt-LT" sz="2400" b="1" kern="0" dirty="0" smtClean="0">
                <a:solidFill>
                  <a:srgbClr val="000099"/>
                </a:solidFill>
                <a:latin typeface="Cambria" pitchFamily="18" charset="0"/>
                <a:hlinkClick r:id="rId3"/>
              </a:rPr>
              <a:t>narkotikai</a:t>
            </a:r>
            <a:r>
              <a:rPr lang="en-US" sz="2400" b="1" kern="0" dirty="0">
                <a:solidFill>
                  <a:srgbClr val="000099"/>
                </a:solidFill>
                <a:latin typeface="Cambria" pitchFamily="18" charset="0"/>
                <a:hlinkClick r:id="rId3"/>
              </a:rPr>
              <a:t>@</a:t>
            </a:r>
            <a:r>
              <a:rPr lang="lt-LT" sz="2400" b="1" kern="0" dirty="0" err="1">
                <a:solidFill>
                  <a:srgbClr val="000099"/>
                </a:solidFill>
                <a:latin typeface="Cambria" pitchFamily="18" charset="0"/>
                <a:hlinkClick r:id="rId3"/>
              </a:rPr>
              <a:t>policija.lt</a:t>
            </a:r>
            <a:endParaRPr lang="lt-LT" sz="2400" b="1" kern="0" dirty="0">
              <a:solidFill>
                <a:srgbClr val="000099"/>
              </a:solidFill>
              <a:latin typeface="Cambria" pitchFamily="18" charset="0"/>
            </a:endParaRPr>
          </a:p>
          <a:p>
            <a:pPr lvl="0">
              <a:lnSpc>
                <a:spcPct val="80000"/>
              </a:lnSpc>
              <a:defRPr/>
            </a:pPr>
            <a:endParaRPr lang="lt-LT" sz="2400" b="1" kern="0" dirty="0">
              <a:solidFill>
                <a:srgbClr val="000099"/>
              </a:solidFill>
              <a:latin typeface="Cambria" pitchFamily="18" charset="0"/>
            </a:endParaRPr>
          </a:p>
          <a:p>
            <a:pPr lvl="0">
              <a:lnSpc>
                <a:spcPct val="80000"/>
              </a:lnSpc>
              <a:defRPr/>
            </a:pPr>
            <a:r>
              <a:rPr lang="lt-LT" sz="2400" b="1" kern="0" dirty="0" err="1">
                <a:solidFill>
                  <a:srgbClr val="000000"/>
                </a:solidFill>
                <a:latin typeface="Cambria" pitchFamily="18" charset="0"/>
                <a:hlinkClick r:id="rId4"/>
              </a:rPr>
              <a:t>info</a:t>
            </a:r>
            <a:r>
              <a:rPr lang="en-US" sz="2400" b="1" kern="0" dirty="0">
                <a:solidFill>
                  <a:srgbClr val="000000"/>
                </a:solidFill>
                <a:latin typeface="Cambria" pitchFamily="18" charset="0"/>
                <a:hlinkClick r:id="rId4"/>
              </a:rPr>
              <a:t>@</a:t>
            </a:r>
            <a:r>
              <a:rPr lang="lt-LT" sz="2400" b="1" kern="0" dirty="0" err="1">
                <a:solidFill>
                  <a:srgbClr val="000000"/>
                </a:solidFill>
                <a:latin typeface="Cambria" pitchFamily="18" charset="0"/>
                <a:hlinkClick r:id="rId4"/>
              </a:rPr>
              <a:t>policija.lt</a:t>
            </a:r>
            <a:endParaRPr lang="lt-LT" sz="2400" b="1" kern="0" dirty="0">
              <a:solidFill>
                <a:srgbClr val="000000"/>
              </a:solidFill>
              <a:latin typeface="Cambria" pitchFamily="18" charset="0"/>
            </a:endParaRPr>
          </a:p>
          <a:p>
            <a:pPr lvl="0">
              <a:lnSpc>
                <a:spcPct val="80000"/>
              </a:lnSpc>
              <a:defRPr/>
            </a:pPr>
            <a:endParaRPr lang="lt-LT" sz="2400" b="1" kern="0" dirty="0">
              <a:solidFill>
                <a:srgbClr val="000000"/>
              </a:solidFill>
              <a:latin typeface="Cambria" pitchFamily="18" charset="0"/>
            </a:endParaRPr>
          </a:p>
          <a:p>
            <a:pPr lvl="0">
              <a:lnSpc>
                <a:spcPct val="80000"/>
              </a:lnSpc>
              <a:defRPr/>
            </a:pPr>
            <a:r>
              <a:rPr lang="lt-LT" sz="2400" b="1" kern="0" dirty="0">
                <a:solidFill>
                  <a:srgbClr val="000000"/>
                </a:solidFill>
                <a:latin typeface="Cambria" pitchFamily="18" charset="0"/>
                <a:hlinkClick r:id="rId5"/>
              </a:rPr>
              <a:t>amsis</a:t>
            </a:r>
            <a:r>
              <a:rPr lang="en-US" sz="2400" b="1" kern="0" dirty="0">
                <a:solidFill>
                  <a:srgbClr val="000000"/>
                </a:solidFill>
                <a:latin typeface="Cambria" pitchFamily="18" charset="0"/>
                <a:hlinkClick r:id="rId5"/>
              </a:rPr>
              <a:t>@</a:t>
            </a:r>
            <a:r>
              <a:rPr lang="en-US" sz="2400" b="1" kern="0" dirty="0" err="1">
                <a:solidFill>
                  <a:srgbClr val="000000"/>
                </a:solidFill>
                <a:latin typeface="Cambria" pitchFamily="18" charset="0"/>
                <a:hlinkClick r:id="rId5"/>
              </a:rPr>
              <a:t>policija.lt</a:t>
            </a:r>
            <a:r>
              <a:rPr lang="en-US" sz="2400" b="1" kern="0" dirty="0">
                <a:solidFill>
                  <a:srgbClr val="000000"/>
                </a:solidFill>
                <a:latin typeface="Cambria" pitchFamily="18" charset="0"/>
              </a:rPr>
              <a:t> </a:t>
            </a:r>
            <a:endParaRPr lang="lt-LT" sz="2400" b="1" kern="0" dirty="0">
              <a:solidFill>
                <a:srgbClr val="000000"/>
              </a:solidFill>
              <a:latin typeface="Cambria" pitchFamily="18" charset="0"/>
            </a:endParaRPr>
          </a:p>
          <a:p>
            <a:pPr lvl="0">
              <a:lnSpc>
                <a:spcPct val="80000"/>
              </a:lnSpc>
              <a:defRPr/>
            </a:pPr>
            <a:endParaRPr lang="lt-LT" sz="2400" b="1" kern="0" dirty="0">
              <a:solidFill>
                <a:srgbClr val="000000"/>
              </a:solidFill>
              <a:latin typeface="Cambria" pitchFamily="18" charset="0"/>
            </a:endParaRPr>
          </a:p>
          <a:p>
            <a:pPr lvl="0">
              <a:lnSpc>
                <a:spcPct val="80000"/>
              </a:lnSpc>
              <a:defRPr/>
            </a:pPr>
            <a:r>
              <a:rPr lang="lt-LT" sz="2400" b="1" kern="0" dirty="0" err="1">
                <a:solidFill>
                  <a:srgbClr val="000000"/>
                </a:solidFill>
                <a:latin typeface="Cambria" pitchFamily="18" charset="0"/>
                <a:hlinkClick r:id="rId6"/>
              </a:rPr>
              <a:t>www.policija.lt</a:t>
            </a:r>
            <a:r>
              <a:rPr lang="lt-LT" sz="2400" b="1" kern="0" dirty="0">
                <a:solidFill>
                  <a:srgbClr val="000000"/>
                </a:solidFill>
                <a:latin typeface="Cambria" pitchFamily="18" charset="0"/>
              </a:rPr>
              <a:t> </a:t>
            </a:r>
          </a:p>
        </p:txBody>
      </p:sp>
    </p:spTree>
    <p:extLst>
      <p:ext uri="{BB962C8B-B14F-4D97-AF65-F5344CB8AC3E}">
        <p14:creationId xmlns:p14="http://schemas.microsoft.com/office/powerpoint/2010/main" val="909634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0"/>
            <a:ext cx="9144000" cy="914400"/>
          </a:xfrm>
        </p:spPr>
        <p:txBody>
          <a:bodyPr>
            <a:noAutofit/>
          </a:bodyPr>
          <a:lstStyle/>
          <a:p>
            <a:pPr algn="l"/>
            <a:r>
              <a:rPr lang="lt-LT" sz="3600" dirty="0" smtClean="0">
                <a:solidFill>
                  <a:schemeClr val="bg1"/>
                </a:solidFill>
                <a:cs typeface="Arial" panose="020B0604020202020204" pitchFamily="34" charset="0"/>
              </a:rPr>
              <a:t> </a:t>
            </a:r>
            <a:r>
              <a:rPr lang="lt-LT" sz="3600" i="1" dirty="0" smtClean="0">
                <a:solidFill>
                  <a:schemeClr val="bg1"/>
                </a:solidFill>
                <a:cs typeface="Arial" panose="020B0604020202020204" pitchFamily="34" charset="0"/>
              </a:rPr>
              <a:t>LIETUVOS POLICIJA</a:t>
            </a:r>
            <a:r>
              <a:rPr lang="lt-LT" sz="3600" dirty="0" smtClean="0">
                <a:solidFill>
                  <a:schemeClr val="bg1"/>
                </a:solidFill>
                <a:cs typeface="Arial" panose="020B0604020202020204" pitchFamily="34" charset="0"/>
              </a:rPr>
              <a:t/>
            </a:r>
            <a:br>
              <a:rPr lang="lt-LT" sz="3600" dirty="0" smtClean="0">
                <a:solidFill>
                  <a:schemeClr val="bg1"/>
                </a:solidFill>
                <a:cs typeface="Arial" panose="020B0604020202020204" pitchFamily="34" charset="0"/>
              </a:rPr>
            </a:br>
            <a:r>
              <a:rPr lang="lt-LT" sz="3600" dirty="0" smtClean="0">
                <a:solidFill>
                  <a:schemeClr val="bg1"/>
                </a:solidFill>
                <a:cs typeface="Arial" panose="020B0604020202020204" pitchFamily="34" charset="0"/>
              </a:rPr>
              <a:t>                                            </a:t>
            </a:r>
            <a:r>
              <a:rPr lang="lt-LT" sz="3600" i="1" dirty="0" smtClean="0">
                <a:solidFill>
                  <a:schemeClr val="bg1"/>
                </a:solidFill>
                <a:cs typeface="Arial" panose="020B0604020202020204" pitchFamily="34" charset="0"/>
              </a:rPr>
              <a:t>GINTI SAUGOTI PADĖTI</a:t>
            </a:r>
            <a:endParaRPr lang="lt-LT" sz="3600" i="1" dirty="0">
              <a:solidFill>
                <a:schemeClr val="bg1"/>
              </a:solidFill>
              <a:cs typeface="Arial" panose="020B0604020202020204" pitchFamily="34" charset="0"/>
            </a:endParaRPr>
          </a:p>
        </p:txBody>
      </p:sp>
      <p:sp>
        <p:nvSpPr>
          <p:cNvPr id="5" name="Rectangle 4"/>
          <p:cNvSpPr/>
          <p:nvPr/>
        </p:nvSpPr>
        <p:spPr>
          <a:xfrm>
            <a:off x="116378" y="2424056"/>
            <a:ext cx="8877993" cy="3231654"/>
          </a:xfrm>
          <a:prstGeom prst="rect">
            <a:avLst/>
          </a:prstGeom>
        </p:spPr>
        <p:txBody>
          <a:bodyPr wrap="square">
            <a:spAutoFit/>
          </a:bodyPr>
          <a:lstStyle/>
          <a:p>
            <a:pPr lvl="0" algn="ctr"/>
            <a:r>
              <a:rPr lang="lt-LT" sz="3200" dirty="0" smtClean="0">
                <a:solidFill>
                  <a:schemeClr val="tx2">
                    <a:lumMod val="50000"/>
                  </a:schemeClr>
                </a:solidFill>
                <a:latin typeface="+mj-lt"/>
              </a:rPr>
              <a:t>AČIŪ UŽ DĖMESĮ</a:t>
            </a:r>
          </a:p>
          <a:p>
            <a:pPr lvl="0" algn="ctr"/>
            <a:endParaRPr lang="lt-LT" sz="2800" dirty="0">
              <a:solidFill>
                <a:schemeClr val="tx2">
                  <a:lumMod val="50000"/>
                </a:schemeClr>
              </a:solidFill>
              <a:latin typeface="+mj-lt"/>
            </a:endParaRPr>
          </a:p>
          <a:p>
            <a:pPr lvl="0" algn="ctr"/>
            <a:r>
              <a:rPr lang="lt-LT" sz="2400" dirty="0" smtClean="0">
                <a:solidFill>
                  <a:schemeClr val="tx2">
                    <a:lumMod val="50000"/>
                  </a:schemeClr>
                </a:solidFill>
                <a:latin typeface="+mj-lt"/>
              </a:rPr>
              <a:t>Saulius </a:t>
            </a:r>
            <a:r>
              <a:rPr lang="lt-LT" sz="2400" dirty="0" err="1" smtClean="0">
                <a:solidFill>
                  <a:schemeClr val="tx2">
                    <a:lumMod val="50000"/>
                  </a:schemeClr>
                </a:solidFill>
                <a:latin typeface="+mj-lt"/>
              </a:rPr>
              <a:t>Briginas</a:t>
            </a:r>
            <a:endParaRPr lang="lt-LT" sz="2400" dirty="0">
              <a:solidFill>
                <a:schemeClr val="tx2">
                  <a:lumMod val="50000"/>
                </a:schemeClr>
              </a:solidFill>
              <a:latin typeface="+mj-lt"/>
            </a:endParaRPr>
          </a:p>
          <a:p>
            <a:pPr lvl="0" algn="ctr"/>
            <a:r>
              <a:rPr lang="lt-LT" sz="2400" dirty="0">
                <a:solidFill>
                  <a:schemeClr val="tx2">
                    <a:lumMod val="50000"/>
                  </a:schemeClr>
                </a:solidFill>
                <a:latin typeface="+mj-lt"/>
              </a:rPr>
              <a:t>Lietuvos kriminalinės policijos biuro</a:t>
            </a:r>
          </a:p>
          <a:p>
            <a:pPr lvl="0" algn="ctr"/>
            <a:r>
              <a:rPr lang="lt-LT" sz="2400" dirty="0">
                <a:solidFill>
                  <a:schemeClr val="tx2">
                    <a:lumMod val="50000"/>
                  </a:schemeClr>
                </a:solidFill>
                <a:latin typeface="+mj-lt"/>
              </a:rPr>
              <a:t>Organizuoto nusikalstamumo </a:t>
            </a:r>
            <a:r>
              <a:rPr lang="lt-LT" sz="2400" dirty="0" smtClean="0">
                <a:solidFill>
                  <a:schemeClr val="tx2">
                    <a:lumMod val="50000"/>
                  </a:schemeClr>
                </a:solidFill>
                <a:latin typeface="+mj-lt"/>
              </a:rPr>
              <a:t>tyrimo 3-iosios </a:t>
            </a:r>
            <a:r>
              <a:rPr lang="lt-LT" sz="2400" dirty="0">
                <a:solidFill>
                  <a:schemeClr val="tx2">
                    <a:lumMod val="50000"/>
                  </a:schemeClr>
                </a:solidFill>
                <a:latin typeface="+mj-lt"/>
              </a:rPr>
              <a:t>valdybos </a:t>
            </a:r>
            <a:endParaRPr lang="lt-LT" sz="2400" dirty="0" smtClean="0">
              <a:solidFill>
                <a:schemeClr val="tx2">
                  <a:lumMod val="50000"/>
                </a:schemeClr>
              </a:solidFill>
              <a:latin typeface="+mj-lt"/>
            </a:endParaRPr>
          </a:p>
          <a:p>
            <a:pPr lvl="0" algn="ctr"/>
            <a:r>
              <a:rPr lang="lt-LT" sz="2400" dirty="0" smtClean="0">
                <a:solidFill>
                  <a:schemeClr val="tx2">
                    <a:lumMod val="50000"/>
                  </a:schemeClr>
                </a:solidFill>
                <a:latin typeface="+mj-lt"/>
              </a:rPr>
              <a:t>viršininkas</a:t>
            </a:r>
            <a:endParaRPr lang="lt-LT" sz="2400" dirty="0">
              <a:solidFill>
                <a:schemeClr val="tx2">
                  <a:lumMod val="50000"/>
                </a:schemeClr>
              </a:solidFill>
              <a:latin typeface="+mj-lt"/>
            </a:endParaRPr>
          </a:p>
          <a:p>
            <a:pPr lvl="0"/>
            <a:endParaRPr lang="lt-LT" sz="2400" dirty="0">
              <a:solidFill>
                <a:schemeClr val="tx2">
                  <a:lumMod val="50000"/>
                </a:schemeClr>
              </a:solidFill>
              <a:latin typeface="+mj-lt"/>
            </a:endParaRPr>
          </a:p>
          <a:p>
            <a:pPr lvl="0" algn="ctr"/>
            <a:r>
              <a:rPr lang="lt-LT" sz="2400" dirty="0" err="1">
                <a:solidFill>
                  <a:schemeClr val="tx2">
                    <a:lumMod val="50000"/>
                  </a:schemeClr>
                </a:solidFill>
                <a:latin typeface="+mj-lt"/>
              </a:rPr>
              <a:t>narkotikai@policija.lt</a:t>
            </a:r>
            <a:endParaRPr lang="lt-LT" sz="2400" dirty="0">
              <a:solidFill>
                <a:schemeClr val="tx2">
                  <a:lumMod val="50000"/>
                </a:schemeClr>
              </a:solidFill>
              <a:latin typeface="+mj-lt"/>
            </a:endParaRPr>
          </a:p>
        </p:txBody>
      </p:sp>
    </p:spTree>
    <p:extLst>
      <p:ext uri="{BB962C8B-B14F-4D97-AF65-F5344CB8AC3E}">
        <p14:creationId xmlns:p14="http://schemas.microsoft.com/office/powerpoint/2010/main" val="209223210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771</TotalTime>
  <Words>1190</Words>
  <Application>Microsoft Office PowerPoint</Application>
  <PresentationFormat>Demonstracija ekrane (4:3)</PresentationFormat>
  <Paragraphs>242</Paragraphs>
  <Slides>37</Slides>
  <Notes>37</Notes>
  <HiddenSlides>0</HiddenSlides>
  <MMClips>0</MMClips>
  <ScaleCrop>false</ScaleCrop>
  <HeadingPairs>
    <vt:vector size="4" baseType="variant">
      <vt:variant>
        <vt:lpstr>Tema</vt:lpstr>
      </vt:variant>
      <vt:variant>
        <vt:i4>1</vt:i4>
      </vt:variant>
      <vt:variant>
        <vt:lpstr>Skaidrių pavadinimai</vt:lpstr>
      </vt:variant>
      <vt:variant>
        <vt:i4>37</vt:i4>
      </vt:variant>
    </vt:vector>
  </HeadingPairs>
  <TitlesOfParts>
    <vt:vector size="38" baseType="lpstr">
      <vt:lpstr>Theme1</vt:lpstr>
      <vt:lpstr>LIETUVOS KRIMINALINĖS POLICIJOS BIURAS</vt:lpstr>
      <vt:lpstr>PRANEŠIMO TURINYS</vt:lpstr>
      <vt:lpstr>PASAULINĖ NARKOTIKŲ RINKA</vt:lpstr>
      <vt:lpstr>PASAULINĖ NARKOTIKŲ RINKA</vt:lpstr>
      <vt:lpstr>PASAULINĖ NARKOTIKŲ RINKA</vt:lpstr>
      <vt:lpstr>PASAULINĖ NARKOTIKŲ RINKA</vt:lpstr>
      <vt:lpstr>ŠALIES NELEGALI NARKOTIKŲ RINKA</vt:lpstr>
      <vt:lpstr>ŠALIES NELEGALI NARKOTIKŲ RINKA</vt:lpstr>
      <vt:lpstr>ŠALIES NELEGALI NARKOTIKŲ RINKA</vt:lpstr>
      <vt:lpstr>ŠALIES NELEGALI NARKOTIKŲ RINKA</vt:lpstr>
      <vt:lpstr>KANAPĖS (MARIHUANA)</vt:lpstr>
      <vt:lpstr>NELEGALUS KANAPIŲ AUGINIMAS DIRBTINĖMIS SĄLYGOMIS</vt:lpstr>
      <vt:lpstr>NELEGALUS KANAPIŲ AUGINIMAS DIRBTINĖMIS SĄLYGOMIS</vt:lpstr>
      <vt:lpstr>NELEGALUS KANAPIŲ AUGINIMAS DIRBTINĖMIS SĄLYGOMIS</vt:lpstr>
      <vt:lpstr>NELEGALUS KANAPIŲ AUGINIMAS DIRBTINĖMIS SĄLYGOMIS</vt:lpstr>
      <vt:lpstr>NELEGALUS KANAPIŲ AUGINIMAS DIRBTINĖMIS SĄLYGOMIS</vt:lpstr>
      <vt:lpstr>SINTETINIAI NARKOTIKAI</vt:lpstr>
      <vt:lpstr>SINTETINIŲ NARKOTIKŲ GAMYBOS VIETOS</vt:lpstr>
      <vt:lpstr>SINTETINIAI NARKOTIKAI</vt:lpstr>
      <vt:lpstr>NELEGALIOS SINTETINIŲ NARKOTIKŲ  GAMYBOS VIETOS</vt:lpstr>
      <vt:lpstr>NELEGALIOS SINTETINIŲ NARKOTIKŲ  GAMYBOS VIETOS</vt:lpstr>
      <vt:lpstr>NELEGALIOS SINTETINIŲ NARKOTIKŲ  GAMYBOS VIETOS</vt:lpstr>
      <vt:lpstr>NELEGALIOS SINTETINIŲ NARKOTIKŲ  GAMYBOS VIETOS</vt:lpstr>
      <vt:lpstr>NELEGALIOS SINTETINIŲ NARKOTIKŲ  GAMYBOS VIETOS</vt:lpstr>
      <vt:lpstr>NELEGALIOS SINTETINIŲ NARKOTIKŲ  GAMYBOS VIETOS</vt:lpstr>
      <vt:lpstr>NAUJOS PSICHOAKTYVIOS MEDŽIAGOS (NPM)</vt:lpstr>
      <vt:lpstr>NAUJOS PSICHOAKTYVIOS MEDŽIAGOS (NPM)</vt:lpstr>
      <vt:lpstr>NPM KELIAMI IŠŠŪKIAI</vt:lpstr>
      <vt:lpstr>NPM ĮVAIROVĖ IR PLITIMAS</vt:lpstr>
      <vt:lpstr>PATRAUKLUMAS</vt:lpstr>
      <vt:lpstr>AR ŽINOTE, KAD ...</vt:lpstr>
      <vt:lpstr>AR ŽINOTE, KAIP ...</vt:lpstr>
      <vt:lpstr>AR ŽINOTE, KOKIU BŪDU ...</vt:lpstr>
      <vt:lpstr>AR ŽINOTE, KODĖL ?</vt:lpstr>
      <vt:lpstr> BENDRAUKIM, KEISKIM POŽIŪRĮ...                                 LIETUVOS POLICIJA – GINTI, SAUGOTI, PADĖTI</vt:lpstr>
      <vt:lpstr> SKAMBINKIM, RAŠYKIM, KALBĖKIM ...                                 LIETUVOS POLICIJA – GINTI, SAUGOTI, PADĖTI</vt:lpstr>
      <vt:lpstr> LIETUVOS POLICIJA                                             GINTI SAUGOTI PADĖTI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KRIMINALINĖS POLICIJOS VYSTYMAS</dc:title>
  <dc:creator>Andzejus</dc:creator>
  <cp:lastModifiedBy>KUODIENĖ Leonarda</cp:lastModifiedBy>
  <cp:revision>111</cp:revision>
  <cp:lastPrinted>2014-11-11T20:11:06Z</cp:lastPrinted>
  <dcterms:created xsi:type="dcterms:W3CDTF">2014-03-05T20:59:09Z</dcterms:created>
  <dcterms:modified xsi:type="dcterms:W3CDTF">2014-11-17T09:04:33Z</dcterms:modified>
</cp:coreProperties>
</file>