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8" r:id="rId2"/>
    <p:sldId id="415" r:id="rId3"/>
    <p:sldId id="435" r:id="rId4"/>
    <p:sldId id="461" r:id="rId5"/>
    <p:sldId id="433" r:id="rId6"/>
    <p:sldId id="436" r:id="rId7"/>
    <p:sldId id="438" r:id="rId8"/>
    <p:sldId id="439" r:id="rId9"/>
    <p:sldId id="437" r:id="rId10"/>
    <p:sldId id="440" r:id="rId11"/>
    <p:sldId id="441" r:id="rId12"/>
    <p:sldId id="442" r:id="rId13"/>
    <p:sldId id="443" r:id="rId14"/>
    <p:sldId id="444" r:id="rId15"/>
    <p:sldId id="445" r:id="rId16"/>
    <p:sldId id="446" r:id="rId17"/>
    <p:sldId id="451" r:id="rId18"/>
    <p:sldId id="447" r:id="rId19"/>
    <p:sldId id="452" r:id="rId20"/>
    <p:sldId id="448" r:id="rId21"/>
    <p:sldId id="449" r:id="rId22"/>
    <p:sldId id="450" r:id="rId23"/>
    <p:sldId id="453" r:id="rId24"/>
    <p:sldId id="460" r:id="rId25"/>
    <p:sldId id="455" r:id="rId26"/>
    <p:sldId id="456" r:id="rId27"/>
    <p:sldId id="457" r:id="rId28"/>
    <p:sldId id="458" r:id="rId29"/>
    <p:sldId id="459" r:id="rId30"/>
    <p:sldId id="397" r:id="rId31"/>
    <p:sldId id="357" r:id="rId32"/>
  </p:sldIdLst>
  <p:sldSz cx="9144000" cy="6858000" type="screen4x3"/>
  <p:notesSz cx="6669088" cy="9926638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7B"/>
    <a:srgbClr val="333333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60"/>
  </p:normalViewPr>
  <p:slideViewPr>
    <p:cSldViewPr showGuides="1">
      <p:cViewPr>
        <p:scale>
          <a:sx n="100" d="100"/>
          <a:sy n="100" d="100"/>
        </p:scale>
        <p:origin x="348" y="564"/>
      </p:cViewPr>
      <p:guideLst>
        <p:guide orient="horz" pos="2160"/>
        <p:guide orient="horz" pos="935"/>
        <p:guide orient="horz" pos="979"/>
        <p:guide pos="2880"/>
        <p:guide pos="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"/>
    </p:cViewPr>
  </p:sorterViewPr>
  <p:notesViewPr>
    <p:cSldViewPr showGuides="1">
      <p:cViewPr varScale="1">
        <p:scale>
          <a:sx n="62" d="100"/>
          <a:sy n="62" d="100"/>
        </p:scale>
        <p:origin x="-3354" y="-84"/>
      </p:cViewPr>
      <p:guideLst>
        <p:guide orient="horz" pos="3126"/>
        <p:guide pos="210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F9C8E-7D14-4968-866A-45095EB20217}" type="datetimeFigureOut">
              <a:rPr lang="et-EE" smtClean="0"/>
              <a:pPr/>
              <a:t>27.11.2014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F1808-0A8E-4FEE-AB5C-F22DD8845453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06278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49FB5-2DC2-44A9-8C6A-D9B673420F76}" type="datetimeFigureOut">
              <a:rPr lang="et-EE" smtClean="0"/>
              <a:pPr/>
              <a:t>27.11.2014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2A30A-4B1C-48F9-924B-CF323B544460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64249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626720-5575-FF4A-9CC6-F6D5A63410CF}" type="slidenum">
              <a:rPr lang="et-EE"/>
              <a:pPr/>
              <a:t>1</a:t>
            </a:fld>
            <a:endParaRPr lang="et-EE"/>
          </a:p>
        </p:txBody>
      </p:sp>
      <p:sp>
        <p:nvSpPr>
          <p:cNvPr id="727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27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66909" y="4715153"/>
            <a:ext cx="5335270" cy="45686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AED9DF-FAA7-AA40-B0E5-503457EBD4CB}" type="slidenum">
              <a:rPr lang="et-EE"/>
              <a:pPr/>
              <a:t>2</a:t>
            </a:fld>
            <a:endParaRPr lang="et-EE"/>
          </a:p>
        </p:txBody>
      </p:sp>
      <p:sp>
        <p:nvSpPr>
          <p:cNvPr id="737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39788" y="731838"/>
            <a:ext cx="4989512" cy="37433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37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66909" y="4715153"/>
            <a:ext cx="5335270" cy="45686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672034-B517-9447-91CD-E3BCD5282C75}" type="slidenum">
              <a:rPr lang="et-EE"/>
              <a:pPr/>
              <a:t>3</a:t>
            </a:fld>
            <a:endParaRPr lang="et-EE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90588" y="782638"/>
            <a:ext cx="4878387" cy="36591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66909" y="4715153"/>
            <a:ext cx="5335270" cy="45686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3429000"/>
            <a:ext cx="4572000" cy="3024336"/>
          </a:xfrm>
          <a:prstGeom prst="rect">
            <a:avLst/>
          </a:prstGeom>
          <a:solidFill>
            <a:srgbClr val="4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3" name="Rectangle 12"/>
          <p:cNvSpPr/>
          <p:nvPr userDrawn="1"/>
        </p:nvSpPr>
        <p:spPr>
          <a:xfrm>
            <a:off x="4572000" y="3429000"/>
            <a:ext cx="4572000" cy="3024336"/>
          </a:xfrm>
          <a:prstGeom prst="rect">
            <a:avLst/>
          </a:prstGeom>
          <a:solidFill>
            <a:srgbClr val="116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5" name="Rectangle 34"/>
          <p:cNvSpPr/>
          <p:nvPr userDrawn="1"/>
        </p:nvSpPr>
        <p:spPr>
          <a:xfrm>
            <a:off x="0" y="0"/>
            <a:ext cx="9144000" cy="4869200"/>
          </a:xfrm>
          <a:prstGeom prst="rect">
            <a:avLst/>
          </a:prstGeom>
          <a:solidFill>
            <a:srgbClr val="007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482D-9E49-4498-992D-906A1B4C367D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8" name="TextBox 7"/>
          <p:cNvSpPr txBox="1"/>
          <p:nvPr userDrawn="1"/>
        </p:nvSpPr>
        <p:spPr>
          <a:xfrm>
            <a:off x="4913790" y="5589300"/>
            <a:ext cx="388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000" dirty="0" smtClean="0">
                <a:solidFill>
                  <a:schemeClr val="bg1">
                    <a:alpha val="60000"/>
                  </a:schemeClr>
                </a:solidFill>
              </a:rPr>
              <a:t>Consultancy</a:t>
            </a:r>
            <a:endParaRPr lang="et-EE" sz="2000" dirty="0">
              <a:solidFill>
                <a:schemeClr val="bg1">
                  <a:alpha val="60000"/>
                </a:scheme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81844" y="5589300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000" dirty="0" smtClean="0">
                <a:solidFill>
                  <a:schemeClr val="bg1">
                    <a:alpha val="60000"/>
                  </a:schemeClr>
                </a:solidFill>
              </a:rPr>
              <a:t>Research</a:t>
            </a:r>
            <a:endParaRPr lang="et-EE" sz="2000" dirty="0">
              <a:solidFill>
                <a:schemeClr val="bg1">
                  <a:alpha val="60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167844" y="794345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000" dirty="0" smtClean="0">
                <a:solidFill>
                  <a:schemeClr val="bg1">
                    <a:alpha val="60000"/>
                  </a:schemeClr>
                </a:solidFill>
              </a:rPr>
              <a:t>Training</a:t>
            </a:r>
            <a:endParaRPr lang="et-EE" sz="2000" dirty="0">
              <a:solidFill>
                <a:schemeClr val="bg1">
                  <a:alpha val="60000"/>
                </a:schemeClr>
              </a:solidFill>
            </a:endParaRPr>
          </a:p>
        </p:txBody>
      </p:sp>
      <p:sp>
        <p:nvSpPr>
          <p:cNvPr id="26" name="Freeform 25"/>
          <p:cNvSpPr>
            <a:spLocks/>
          </p:cNvSpPr>
          <p:nvPr userDrawn="1"/>
        </p:nvSpPr>
        <p:spPr bwMode="auto">
          <a:xfrm rot="19502605">
            <a:off x="7464527" y="4240105"/>
            <a:ext cx="1362106" cy="23634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7688 w 10000"/>
              <a:gd name="connsiteY0" fmla="*/ 9501 h 10000"/>
              <a:gd name="connsiteX1" fmla="*/ 10000 w 10000"/>
              <a:gd name="connsiteY1" fmla="*/ 10000 h 10000"/>
              <a:gd name="connsiteX2" fmla="*/ 0 w 10000"/>
              <a:gd name="connsiteY2" fmla="*/ 0 h 10000"/>
              <a:gd name="connsiteX3" fmla="*/ 7688 w 10000"/>
              <a:gd name="connsiteY3" fmla="*/ 9501 h 10000"/>
              <a:gd name="connsiteX0" fmla="*/ 7688 w 8694"/>
              <a:gd name="connsiteY0" fmla="*/ 9501 h 9501"/>
              <a:gd name="connsiteX1" fmla="*/ 8694 w 8694"/>
              <a:gd name="connsiteY1" fmla="*/ 8699 h 9501"/>
              <a:gd name="connsiteX2" fmla="*/ 0 w 8694"/>
              <a:gd name="connsiteY2" fmla="*/ 0 h 9501"/>
              <a:gd name="connsiteX3" fmla="*/ 7688 w 8694"/>
              <a:gd name="connsiteY3" fmla="*/ 9501 h 9501"/>
              <a:gd name="connsiteX0" fmla="*/ 8732 w 9889"/>
              <a:gd name="connsiteY0" fmla="*/ 9932 h 9932"/>
              <a:gd name="connsiteX1" fmla="*/ 9889 w 9889"/>
              <a:gd name="connsiteY1" fmla="*/ 9088 h 9932"/>
              <a:gd name="connsiteX2" fmla="*/ 0 w 9889"/>
              <a:gd name="connsiteY2" fmla="*/ 0 h 9932"/>
              <a:gd name="connsiteX3" fmla="*/ 8732 w 9889"/>
              <a:gd name="connsiteY3" fmla="*/ 9932 h 9932"/>
              <a:gd name="connsiteX0" fmla="*/ 8830 w 10000"/>
              <a:gd name="connsiteY0" fmla="*/ 10000 h 10000"/>
              <a:gd name="connsiteX1" fmla="*/ 10000 w 10000"/>
              <a:gd name="connsiteY1" fmla="*/ 9150 h 10000"/>
              <a:gd name="connsiteX2" fmla="*/ 0 w 10000"/>
              <a:gd name="connsiteY2" fmla="*/ 0 h 10000"/>
              <a:gd name="connsiteX3" fmla="*/ 4548 w 10000"/>
              <a:gd name="connsiteY3" fmla="*/ 5228 h 10000"/>
              <a:gd name="connsiteX4" fmla="*/ 8830 w 10000"/>
              <a:gd name="connsiteY4" fmla="*/ 10000 h 10000"/>
              <a:gd name="connsiteX0" fmla="*/ 4349 w 5519"/>
              <a:gd name="connsiteY0" fmla="*/ 4860 h 4860"/>
              <a:gd name="connsiteX1" fmla="*/ 5519 w 5519"/>
              <a:gd name="connsiteY1" fmla="*/ 4010 h 4860"/>
              <a:gd name="connsiteX2" fmla="*/ 1908 w 5519"/>
              <a:gd name="connsiteY2" fmla="*/ 560 h 4860"/>
              <a:gd name="connsiteX3" fmla="*/ 67 w 5519"/>
              <a:gd name="connsiteY3" fmla="*/ 88 h 4860"/>
              <a:gd name="connsiteX4" fmla="*/ 4349 w 5519"/>
              <a:gd name="connsiteY4" fmla="*/ 4860 h 4860"/>
              <a:gd name="connsiteX0" fmla="*/ 7880 w 10000"/>
              <a:gd name="connsiteY0" fmla="*/ 10001 h 10001"/>
              <a:gd name="connsiteX1" fmla="*/ 10000 w 10000"/>
              <a:gd name="connsiteY1" fmla="*/ 8252 h 10001"/>
              <a:gd name="connsiteX2" fmla="*/ 3457 w 10000"/>
              <a:gd name="connsiteY2" fmla="*/ 1153 h 10001"/>
              <a:gd name="connsiteX3" fmla="*/ 121 w 10000"/>
              <a:gd name="connsiteY3" fmla="*/ 181 h 10001"/>
              <a:gd name="connsiteX4" fmla="*/ 7880 w 10000"/>
              <a:gd name="connsiteY4" fmla="*/ 10001 h 10001"/>
              <a:gd name="connsiteX0" fmla="*/ 7880 w 10000"/>
              <a:gd name="connsiteY0" fmla="*/ 10001 h 10001"/>
              <a:gd name="connsiteX1" fmla="*/ 10000 w 10000"/>
              <a:gd name="connsiteY1" fmla="*/ 8252 h 10001"/>
              <a:gd name="connsiteX2" fmla="*/ 3154 w 10000"/>
              <a:gd name="connsiteY2" fmla="*/ 1403 h 10001"/>
              <a:gd name="connsiteX3" fmla="*/ 121 w 10000"/>
              <a:gd name="connsiteY3" fmla="*/ 181 h 10001"/>
              <a:gd name="connsiteX4" fmla="*/ 7880 w 10000"/>
              <a:gd name="connsiteY4" fmla="*/ 10001 h 1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1">
                <a:moveTo>
                  <a:pt x="7880" y="10001"/>
                </a:moveTo>
                <a:lnTo>
                  <a:pt x="10000" y="8252"/>
                </a:lnTo>
                <a:lnTo>
                  <a:pt x="3154" y="1403"/>
                </a:lnTo>
                <a:cubicBezTo>
                  <a:pt x="3276" y="1584"/>
                  <a:pt x="0" y="0"/>
                  <a:pt x="121" y="181"/>
                </a:cubicBezTo>
                <a:lnTo>
                  <a:pt x="7880" y="10001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 userDrawn="1"/>
        </p:nvSpPr>
        <p:spPr bwMode="auto">
          <a:xfrm rot="19502605">
            <a:off x="7338084" y="4300554"/>
            <a:ext cx="1127888" cy="272129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2" fmla="*/ 9323 w 10000"/>
              <a:gd name="connsiteY2" fmla="*/ 9958 h 10000"/>
              <a:gd name="connsiteX3" fmla="*/ 10000 w 10000"/>
              <a:gd name="connsiteY3" fmla="*/ 10000 h 10000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2" fmla="*/ 8654 w 10000"/>
              <a:gd name="connsiteY2" fmla="*/ 9757 h 10000"/>
              <a:gd name="connsiteX3" fmla="*/ 10000 w 10000"/>
              <a:gd name="connsiteY3" fmla="*/ 10000 h 10000"/>
              <a:gd name="connsiteX0" fmla="*/ 9729 w 9729"/>
              <a:gd name="connsiteY0" fmla="*/ 10080 h 10080"/>
              <a:gd name="connsiteX1" fmla="*/ 0 w 9729"/>
              <a:gd name="connsiteY1" fmla="*/ 0 h 10080"/>
              <a:gd name="connsiteX2" fmla="*/ 8654 w 9729"/>
              <a:gd name="connsiteY2" fmla="*/ 9757 h 10080"/>
              <a:gd name="connsiteX3" fmla="*/ 9729 w 9729"/>
              <a:gd name="connsiteY3" fmla="*/ 10080 h 10080"/>
              <a:gd name="connsiteX0" fmla="*/ 9840 w 9840"/>
              <a:gd name="connsiteY0" fmla="*/ 10014 h 10014"/>
              <a:gd name="connsiteX1" fmla="*/ 0 w 9840"/>
              <a:gd name="connsiteY1" fmla="*/ 0 h 10014"/>
              <a:gd name="connsiteX2" fmla="*/ 8735 w 9840"/>
              <a:gd name="connsiteY2" fmla="*/ 9694 h 10014"/>
              <a:gd name="connsiteX3" fmla="*/ 9840 w 9840"/>
              <a:gd name="connsiteY3" fmla="*/ 10014 h 10014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2" fmla="*/ 8877 w 10000"/>
              <a:gd name="connsiteY2" fmla="*/ 9680 h 10000"/>
              <a:gd name="connsiteX3" fmla="*/ 10000 w 10000"/>
              <a:gd name="connsiteY3" fmla="*/ 10000 h 10000"/>
              <a:gd name="connsiteX0" fmla="*/ 9576 w 9576"/>
              <a:gd name="connsiteY0" fmla="*/ 9879 h 9879"/>
              <a:gd name="connsiteX1" fmla="*/ 0 w 9576"/>
              <a:gd name="connsiteY1" fmla="*/ 0 h 9879"/>
              <a:gd name="connsiteX2" fmla="*/ 8877 w 9576"/>
              <a:gd name="connsiteY2" fmla="*/ 9680 h 9879"/>
              <a:gd name="connsiteX3" fmla="*/ 9576 w 9576"/>
              <a:gd name="connsiteY3" fmla="*/ 9879 h 9879"/>
              <a:gd name="connsiteX0" fmla="*/ 10000 w 10000"/>
              <a:gd name="connsiteY0" fmla="*/ 10000 h 10000"/>
              <a:gd name="connsiteX1" fmla="*/ 0 w 10000"/>
              <a:gd name="connsiteY1" fmla="*/ 0 h 10000"/>
              <a:gd name="connsiteX2" fmla="*/ 4196 w 10000"/>
              <a:gd name="connsiteY2" fmla="*/ 4778 h 10000"/>
              <a:gd name="connsiteX3" fmla="*/ 9270 w 10000"/>
              <a:gd name="connsiteY3" fmla="*/ 9799 h 10000"/>
              <a:gd name="connsiteX4" fmla="*/ 10000 w 10000"/>
              <a:gd name="connsiteY4" fmla="*/ 10000 h 10000"/>
              <a:gd name="connsiteX0" fmla="*/ 5804 w 5804"/>
              <a:gd name="connsiteY0" fmla="*/ 5373 h 5373"/>
              <a:gd name="connsiteX1" fmla="*/ 702 w 5804"/>
              <a:gd name="connsiteY1" fmla="*/ 0 h 5373"/>
              <a:gd name="connsiteX2" fmla="*/ 0 w 5804"/>
              <a:gd name="connsiteY2" fmla="*/ 151 h 5373"/>
              <a:gd name="connsiteX3" fmla="*/ 5074 w 5804"/>
              <a:gd name="connsiteY3" fmla="*/ 5172 h 5373"/>
              <a:gd name="connsiteX4" fmla="*/ 5804 w 5804"/>
              <a:gd name="connsiteY4" fmla="*/ 5373 h 5373"/>
              <a:gd name="connsiteX0" fmla="*/ 10153 w 10153"/>
              <a:gd name="connsiteY0" fmla="*/ 10085 h 10085"/>
              <a:gd name="connsiteX1" fmla="*/ 1363 w 10153"/>
              <a:gd name="connsiteY1" fmla="*/ 85 h 10085"/>
              <a:gd name="connsiteX2" fmla="*/ 0 w 10153"/>
              <a:gd name="connsiteY2" fmla="*/ 0 h 10085"/>
              <a:gd name="connsiteX3" fmla="*/ 8895 w 10153"/>
              <a:gd name="connsiteY3" fmla="*/ 9711 h 10085"/>
              <a:gd name="connsiteX4" fmla="*/ 10153 w 10153"/>
              <a:gd name="connsiteY4" fmla="*/ 10085 h 10085"/>
              <a:gd name="connsiteX0" fmla="*/ 10153 w 10153"/>
              <a:gd name="connsiteY0" fmla="*/ 10085 h 10085"/>
              <a:gd name="connsiteX1" fmla="*/ 1515 w 10153"/>
              <a:gd name="connsiteY1" fmla="*/ 452 h 10085"/>
              <a:gd name="connsiteX2" fmla="*/ 0 w 10153"/>
              <a:gd name="connsiteY2" fmla="*/ 0 h 10085"/>
              <a:gd name="connsiteX3" fmla="*/ 8895 w 10153"/>
              <a:gd name="connsiteY3" fmla="*/ 9711 h 10085"/>
              <a:gd name="connsiteX4" fmla="*/ 10153 w 10153"/>
              <a:gd name="connsiteY4" fmla="*/ 10085 h 10085"/>
              <a:gd name="connsiteX0" fmla="*/ 10153 w 10153"/>
              <a:gd name="connsiteY0" fmla="*/ 10085 h 10085"/>
              <a:gd name="connsiteX1" fmla="*/ 1010 w 10153"/>
              <a:gd name="connsiteY1" fmla="*/ 301 h 10085"/>
              <a:gd name="connsiteX2" fmla="*/ 0 w 10153"/>
              <a:gd name="connsiteY2" fmla="*/ 0 h 10085"/>
              <a:gd name="connsiteX3" fmla="*/ 8895 w 10153"/>
              <a:gd name="connsiteY3" fmla="*/ 9711 h 10085"/>
              <a:gd name="connsiteX4" fmla="*/ 10153 w 10153"/>
              <a:gd name="connsiteY4" fmla="*/ 10085 h 10085"/>
              <a:gd name="connsiteX0" fmla="*/ 9648 w 9648"/>
              <a:gd name="connsiteY0" fmla="*/ 9935 h 9935"/>
              <a:gd name="connsiteX1" fmla="*/ 505 w 9648"/>
              <a:gd name="connsiteY1" fmla="*/ 151 h 9935"/>
              <a:gd name="connsiteX2" fmla="*/ 0 w 9648"/>
              <a:gd name="connsiteY2" fmla="*/ 0 h 9935"/>
              <a:gd name="connsiteX3" fmla="*/ 8390 w 9648"/>
              <a:gd name="connsiteY3" fmla="*/ 9561 h 9935"/>
              <a:gd name="connsiteX4" fmla="*/ 9648 w 9648"/>
              <a:gd name="connsiteY4" fmla="*/ 9935 h 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8" h="9935">
                <a:moveTo>
                  <a:pt x="9648" y="9935"/>
                </a:moveTo>
                <a:lnTo>
                  <a:pt x="505" y="151"/>
                </a:lnTo>
                <a:lnTo>
                  <a:pt x="0" y="0"/>
                </a:lnTo>
                <a:lnTo>
                  <a:pt x="8390" y="9561"/>
                </a:lnTo>
                <a:lnTo>
                  <a:pt x="9648" y="993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 userDrawn="1"/>
        </p:nvSpPr>
        <p:spPr bwMode="auto">
          <a:xfrm>
            <a:off x="5292197" y="-1611700"/>
            <a:ext cx="3214322" cy="36004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6835 w 10446"/>
              <a:gd name="connsiteY0" fmla="*/ 0 h 10055"/>
              <a:gd name="connsiteX1" fmla="*/ 10446 w 10446"/>
              <a:gd name="connsiteY1" fmla="*/ 0 h 10055"/>
              <a:gd name="connsiteX2" fmla="*/ 0 w 10446"/>
              <a:gd name="connsiteY2" fmla="*/ 10055 h 10055"/>
              <a:gd name="connsiteX3" fmla="*/ 6835 w 10446"/>
              <a:gd name="connsiteY3" fmla="*/ 0 h 10055"/>
              <a:gd name="connsiteX0" fmla="*/ 6835 w 10446"/>
              <a:gd name="connsiteY0" fmla="*/ 0 h 10055"/>
              <a:gd name="connsiteX1" fmla="*/ 10446 w 10446"/>
              <a:gd name="connsiteY1" fmla="*/ 0 h 10055"/>
              <a:gd name="connsiteX2" fmla="*/ 0 w 10446"/>
              <a:gd name="connsiteY2" fmla="*/ 10055 h 10055"/>
              <a:gd name="connsiteX3" fmla="*/ 1912 w 10446"/>
              <a:gd name="connsiteY3" fmla="*/ 7182 h 10055"/>
              <a:gd name="connsiteX4" fmla="*/ 6835 w 10446"/>
              <a:gd name="connsiteY4" fmla="*/ 0 h 10055"/>
              <a:gd name="connsiteX0" fmla="*/ 4923 w 8534"/>
              <a:gd name="connsiteY0" fmla="*/ 0 h 7182"/>
              <a:gd name="connsiteX1" fmla="*/ 8534 w 8534"/>
              <a:gd name="connsiteY1" fmla="*/ 0 h 7182"/>
              <a:gd name="connsiteX2" fmla="*/ 1147 w 8534"/>
              <a:gd name="connsiteY2" fmla="*/ 7182 h 7182"/>
              <a:gd name="connsiteX3" fmla="*/ 0 w 8534"/>
              <a:gd name="connsiteY3" fmla="*/ 7182 h 7182"/>
              <a:gd name="connsiteX4" fmla="*/ 4923 w 8534"/>
              <a:gd name="connsiteY4" fmla="*/ 0 h 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34" h="7182">
                <a:moveTo>
                  <a:pt x="4923" y="0"/>
                </a:moveTo>
                <a:lnTo>
                  <a:pt x="8534" y="0"/>
                </a:lnTo>
                <a:lnTo>
                  <a:pt x="1147" y="7182"/>
                </a:lnTo>
                <a:lnTo>
                  <a:pt x="0" y="7182"/>
                </a:lnTo>
                <a:lnTo>
                  <a:pt x="4923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 userDrawn="1"/>
        </p:nvSpPr>
        <p:spPr bwMode="auto">
          <a:xfrm>
            <a:off x="5148129" y="-1611700"/>
            <a:ext cx="1475145" cy="36004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10892 w 10892"/>
              <a:gd name="connsiteY0" fmla="*/ 0 h 10055"/>
              <a:gd name="connsiteX1" fmla="*/ 0 w 10892"/>
              <a:gd name="connsiteY1" fmla="*/ 10055 h 10055"/>
              <a:gd name="connsiteX2" fmla="*/ 9781 w 10892"/>
              <a:gd name="connsiteY2" fmla="*/ 0 h 10055"/>
              <a:gd name="connsiteX3" fmla="*/ 10892 w 10892"/>
              <a:gd name="connsiteY3" fmla="*/ 0 h 10055"/>
              <a:gd name="connsiteX0" fmla="*/ 10892 w 10892"/>
              <a:gd name="connsiteY0" fmla="*/ 0 h 10055"/>
              <a:gd name="connsiteX1" fmla="*/ 0 w 10892"/>
              <a:gd name="connsiteY1" fmla="*/ 10055 h 10055"/>
              <a:gd name="connsiteX2" fmla="*/ 3059 w 10892"/>
              <a:gd name="connsiteY2" fmla="*/ 7039 h 10055"/>
              <a:gd name="connsiteX3" fmla="*/ 9781 w 10892"/>
              <a:gd name="connsiteY3" fmla="*/ 0 h 10055"/>
              <a:gd name="connsiteX4" fmla="*/ 10892 w 10892"/>
              <a:gd name="connsiteY4" fmla="*/ 0 h 10055"/>
              <a:gd name="connsiteX0" fmla="*/ 7833 w 7833"/>
              <a:gd name="connsiteY0" fmla="*/ 0 h 7182"/>
              <a:gd name="connsiteX1" fmla="*/ 382 w 7833"/>
              <a:gd name="connsiteY1" fmla="*/ 7182 h 7182"/>
              <a:gd name="connsiteX2" fmla="*/ 0 w 7833"/>
              <a:gd name="connsiteY2" fmla="*/ 7039 h 7182"/>
              <a:gd name="connsiteX3" fmla="*/ 6722 w 7833"/>
              <a:gd name="connsiteY3" fmla="*/ 0 h 7182"/>
              <a:gd name="connsiteX4" fmla="*/ 7833 w 7833"/>
              <a:gd name="connsiteY4" fmla="*/ 0 h 7182"/>
              <a:gd name="connsiteX0" fmla="*/ 10000 w 10000"/>
              <a:gd name="connsiteY0" fmla="*/ 0 h 10000"/>
              <a:gd name="connsiteX1" fmla="*/ 488 w 10000"/>
              <a:gd name="connsiteY1" fmla="*/ 10000 h 10000"/>
              <a:gd name="connsiteX2" fmla="*/ 0 w 10000"/>
              <a:gd name="connsiteY2" fmla="*/ 10000 h 10000"/>
              <a:gd name="connsiteX3" fmla="*/ 8582 w 10000"/>
              <a:gd name="connsiteY3" fmla="*/ 0 h 10000"/>
              <a:gd name="connsiteX4" fmla="*/ 1000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lnTo>
                  <a:pt x="488" y="10000"/>
                </a:lnTo>
                <a:lnTo>
                  <a:pt x="0" y="10000"/>
                </a:lnTo>
                <a:lnTo>
                  <a:pt x="8582" y="0"/>
                </a:lnTo>
                <a:lnTo>
                  <a:pt x="1000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6444137" y="-342"/>
            <a:ext cx="2690132" cy="198915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10382 w 10382"/>
              <a:gd name="connsiteY0" fmla="*/ 0 h 10081"/>
              <a:gd name="connsiteX1" fmla="*/ 10382 w 10382"/>
              <a:gd name="connsiteY1" fmla="*/ 789 h 10081"/>
              <a:gd name="connsiteX2" fmla="*/ 0 w 10382"/>
              <a:gd name="connsiteY2" fmla="*/ 10081 h 10081"/>
              <a:gd name="connsiteX3" fmla="*/ 10382 w 10382"/>
              <a:gd name="connsiteY3" fmla="*/ 0 h 10081"/>
              <a:gd name="connsiteX0" fmla="*/ 7269 w 7269"/>
              <a:gd name="connsiteY0" fmla="*/ 0 h 7118"/>
              <a:gd name="connsiteX1" fmla="*/ 7269 w 7269"/>
              <a:gd name="connsiteY1" fmla="*/ 789 h 7118"/>
              <a:gd name="connsiteX2" fmla="*/ 0 w 7269"/>
              <a:gd name="connsiteY2" fmla="*/ 7118 h 7118"/>
              <a:gd name="connsiteX3" fmla="*/ 7269 w 7269"/>
              <a:gd name="connsiteY3" fmla="*/ 0 h 7118"/>
              <a:gd name="connsiteX0" fmla="*/ 10000 w 10000"/>
              <a:gd name="connsiteY0" fmla="*/ 0 h 10000"/>
              <a:gd name="connsiteX1" fmla="*/ 10000 w 10000"/>
              <a:gd name="connsiteY1" fmla="*/ 1108 h 10000"/>
              <a:gd name="connsiteX2" fmla="*/ 0 w 10000"/>
              <a:gd name="connsiteY2" fmla="*/ 10000 h 10000"/>
              <a:gd name="connsiteX3" fmla="*/ 2255 w 10000"/>
              <a:gd name="connsiteY3" fmla="*/ 8215 h 10000"/>
              <a:gd name="connsiteX4" fmla="*/ 10000 w 10000"/>
              <a:gd name="connsiteY4" fmla="*/ 0 h 10000"/>
              <a:gd name="connsiteX0" fmla="*/ 10000 w 10000"/>
              <a:gd name="connsiteY0" fmla="*/ 0 h 10000"/>
              <a:gd name="connsiteX1" fmla="*/ 10000 w 10000"/>
              <a:gd name="connsiteY1" fmla="*/ 1108 h 10000"/>
              <a:gd name="connsiteX2" fmla="*/ 0 w 10000"/>
              <a:gd name="connsiteY2" fmla="*/ 10000 h 10000"/>
              <a:gd name="connsiteX3" fmla="*/ 1578 w 10000"/>
              <a:gd name="connsiteY3" fmla="*/ 8215 h 10000"/>
              <a:gd name="connsiteX4" fmla="*/ 10000 w 10000"/>
              <a:gd name="connsiteY4" fmla="*/ 0 h 10000"/>
              <a:gd name="connsiteX0" fmla="*/ 8422 w 8422"/>
              <a:gd name="connsiteY0" fmla="*/ 0 h 8215"/>
              <a:gd name="connsiteX1" fmla="*/ 8422 w 8422"/>
              <a:gd name="connsiteY1" fmla="*/ 1108 h 8215"/>
              <a:gd name="connsiteX2" fmla="*/ 451 w 8422"/>
              <a:gd name="connsiteY2" fmla="*/ 8215 h 8215"/>
              <a:gd name="connsiteX3" fmla="*/ 0 w 8422"/>
              <a:gd name="connsiteY3" fmla="*/ 8215 h 8215"/>
              <a:gd name="connsiteX4" fmla="*/ 8422 w 8422"/>
              <a:gd name="connsiteY4" fmla="*/ 0 h 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22" h="8215">
                <a:moveTo>
                  <a:pt x="8422" y="0"/>
                </a:moveTo>
                <a:lnTo>
                  <a:pt x="8422" y="1108"/>
                </a:lnTo>
                <a:lnTo>
                  <a:pt x="451" y="8215"/>
                </a:lnTo>
                <a:lnTo>
                  <a:pt x="0" y="8215"/>
                </a:lnTo>
                <a:lnTo>
                  <a:pt x="8422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9" name="Freeform 28"/>
          <p:cNvSpPr>
            <a:spLocks/>
          </p:cNvSpPr>
          <p:nvPr userDrawn="1"/>
        </p:nvSpPr>
        <p:spPr bwMode="auto">
          <a:xfrm>
            <a:off x="6732377" y="447258"/>
            <a:ext cx="2401891" cy="154147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10382 w 10382"/>
              <a:gd name="connsiteY0" fmla="*/ 0 h 10093"/>
              <a:gd name="connsiteX1" fmla="*/ 0 w 10382"/>
              <a:gd name="connsiteY1" fmla="*/ 10093 h 10093"/>
              <a:gd name="connsiteX2" fmla="*/ 10382 w 10382"/>
              <a:gd name="connsiteY2" fmla="*/ 303 h 10093"/>
              <a:gd name="connsiteX3" fmla="*/ 10382 w 10382"/>
              <a:gd name="connsiteY3" fmla="*/ 0 h 10093"/>
              <a:gd name="connsiteX0" fmla="*/ 10382 w 10382"/>
              <a:gd name="connsiteY0" fmla="*/ 0 h 10093"/>
              <a:gd name="connsiteX1" fmla="*/ 0 w 10382"/>
              <a:gd name="connsiteY1" fmla="*/ 10093 h 10093"/>
              <a:gd name="connsiteX2" fmla="*/ 5244 w 10382"/>
              <a:gd name="connsiteY2" fmla="*/ 4974 h 10093"/>
              <a:gd name="connsiteX3" fmla="*/ 10382 w 10382"/>
              <a:gd name="connsiteY3" fmla="*/ 303 h 10093"/>
              <a:gd name="connsiteX4" fmla="*/ 10382 w 10382"/>
              <a:gd name="connsiteY4" fmla="*/ 0 h 10093"/>
              <a:gd name="connsiteX0" fmla="*/ 5466 w 5466"/>
              <a:gd name="connsiteY0" fmla="*/ 0 h 5218"/>
              <a:gd name="connsiteX1" fmla="*/ 0 w 5466"/>
              <a:gd name="connsiteY1" fmla="*/ 5218 h 5218"/>
              <a:gd name="connsiteX2" fmla="*/ 328 w 5466"/>
              <a:gd name="connsiteY2" fmla="*/ 4974 h 5218"/>
              <a:gd name="connsiteX3" fmla="*/ 5466 w 5466"/>
              <a:gd name="connsiteY3" fmla="*/ 303 h 5218"/>
              <a:gd name="connsiteX4" fmla="*/ 5466 w 5466"/>
              <a:gd name="connsiteY4" fmla="*/ 0 h 5218"/>
              <a:gd name="connsiteX0" fmla="*/ 10000 w 10000"/>
              <a:gd name="connsiteY0" fmla="*/ 0 h 10468"/>
              <a:gd name="connsiteX1" fmla="*/ 0 w 10000"/>
              <a:gd name="connsiteY1" fmla="*/ 10000 h 10468"/>
              <a:gd name="connsiteX2" fmla="*/ 299 w 10000"/>
              <a:gd name="connsiteY2" fmla="*/ 10468 h 10468"/>
              <a:gd name="connsiteX3" fmla="*/ 10000 w 10000"/>
              <a:gd name="connsiteY3" fmla="*/ 581 h 10468"/>
              <a:gd name="connsiteX4" fmla="*/ 10000 w 10000"/>
              <a:gd name="connsiteY4" fmla="*/ 0 h 10468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299 w 10000"/>
              <a:gd name="connsiteY2" fmla="*/ 10000 h 10000"/>
              <a:gd name="connsiteX3" fmla="*/ 10000 w 10000"/>
              <a:gd name="connsiteY3" fmla="*/ 581 h 10000"/>
              <a:gd name="connsiteX4" fmla="*/ 1000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lnTo>
                  <a:pt x="0" y="10000"/>
                </a:lnTo>
                <a:lnTo>
                  <a:pt x="299" y="10000"/>
                </a:lnTo>
                <a:lnTo>
                  <a:pt x="10000" y="581"/>
                </a:lnTo>
                <a:lnTo>
                  <a:pt x="1000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2" name="Freeform 31"/>
          <p:cNvSpPr>
            <a:spLocks/>
          </p:cNvSpPr>
          <p:nvPr userDrawn="1"/>
        </p:nvSpPr>
        <p:spPr bwMode="auto">
          <a:xfrm>
            <a:off x="0" y="1252938"/>
            <a:ext cx="1475342" cy="73591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475"/>
              <a:gd name="connsiteY0" fmla="*/ 0 h 10128"/>
              <a:gd name="connsiteX1" fmla="*/ 9475 w 9475"/>
              <a:gd name="connsiteY1" fmla="*/ 10128 h 10128"/>
              <a:gd name="connsiteX2" fmla="*/ 0 w 9475"/>
              <a:gd name="connsiteY2" fmla="*/ 3333 h 10128"/>
              <a:gd name="connsiteX3" fmla="*/ 0 w 9475"/>
              <a:gd name="connsiteY3" fmla="*/ 0 h 10128"/>
              <a:gd name="connsiteX0" fmla="*/ 0 w 10000"/>
              <a:gd name="connsiteY0" fmla="*/ 0 h 10000"/>
              <a:gd name="connsiteX1" fmla="*/ 3385 w 10000"/>
              <a:gd name="connsiteY1" fmla="*/ 3713 h 10000"/>
              <a:gd name="connsiteX2" fmla="*/ 10000 w 10000"/>
              <a:gd name="connsiteY2" fmla="*/ 10000 h 10000"/>
              <a:gd name="connsiteX3" fmla="*/ 0 w 10000"/>
              <a:gd name="connsiteY3" fmla="*/ 3291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3227 w 10000"/>
              <a:gd name="connsiteY1" fmla="*/ 3382 h 10000"/>
              <a:gd name="connsiteX2" fmla="*/ 10000 w 10000"/>
              <a:gd name="connsiteY2" fmla="*/ 10000 h 10000"/>
              <a:gd name="connsiteX3" fmla="*/ 0 w 10000"/>
              <a:gd name="connsiteY3" fmla="*/ 3291 h 10000"/>
              <a:gd name="connsiteX4" fmla="*/ 0 w 10000"/>
              <a:gd name="connsiteY4" fmla="*/ 0 h 10000"/>
              <a:gd name="connsiteX0" fmla="*/ 0 w 3227"/>
              <a:gd name="connsiteY0" fmla="*/ 0 h 3382"/>
              <a:gd name="connsiteX1" fmla="*/ 3227 w 3227"/>
              <a:gd name="connsiteY1" fmla="*/ 3382 h 3382"/>
              <a:gd name="connsiteX2" fmla="*/ 1326 w 3227"/>
              <a:gd name="connsiteY2" fmla="*/ 3382 h 3382"/>
              <a:gd name="connsiteX3" fmla="*/ 0 w 3227"/>
              <a:gd name="connsiteY3" fmla="*/ 3291 h 3382"/>
              <a:gd name="connsiteX4" fmla="*/ 0 w 3227"/>
              <a:gd name="connsiteY4" fmla="*/ 0 h 3382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4109 w 10000"/>
              <a:gd name="connsiteY2" fmla="*/ 10000 h 10000"/>
              <a:gd name="connsiteX3" fmla="*/ 0 w 10000"/>
              <a:gd name="connsiteY3" fmla="*/ 7064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6097 w 10000"/>
              <a:gd name="connsiteY2" fmla="*/ 9999 h 10000"/>
              <a:gd name="connsiteX3" fmla="*/ 0 w 10000"/>
              <a:gd name="connsiteY3" fmla="*/ 7064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0"/>
                </a:moveTo>
                <a:lnTo>
                  <a:pt x="10000" y="10000"/>
                </a:lnTo>
                <a:lnTo>
                  <a:pt x="6097" y="9999"/>
                </a:lnTo>
                <a:lnTo>
                  <a:pt x="0" y="706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3" name="Freeform 32"/>
          <p:cNvSpPr>
            <a:spLocks/>
          </p:cNvSpPr>
          <p:nvPr userDrawn="1"/>
        </p:nvSpPr>
        <p:spPr bwMode="auto">
          <a:xfrm>
            <a:off x="-1" y="894858"/>
            <a:ext cx="1979619" cy="109398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475"/>
              <a:gd name="connsiteY0" fmla="*/ 0 h 10110"/>
              <a:gd name="connsiteX1" fmla="*/ 9475 w 9475"/>
              <a:gd name="connsiteY1" fmla="*/ 10110 h 10110"/>
              <a:gd name="connsiteX2" fmla="*/ 0 w 9475"/>
              <a:gd name="connsiteY2" fmla="*/ 357 h 10110"/>
              <a:gd name="connsiteX3" fmla="*/ 0 w 9475"/>
              <a:gd name="connsiteY3" fmla="*/ 0 h 10110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4173 w 10000"/>
              <a:gd name="connsiteY2" fmla="*/ 3749 h 10000"/>
              <a:gd name="connsiteX3" fmla="*/ 0 w 10000"/>
              <a:gd name="connsiteY3" fmla="*/ 353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2" fmla="*/ 4173 w 10000"/>
              <a:gd name="connsiteY2" fmla="*/ 4317 h 10000"/>
              <a:gd name="connsiteX3" fmla="*/ 0 w 10000"/>
              <a:gd name="connsiteY3" fmla="*/ 353 h 10000"/>
              <a:gd name="connsiteX4" fmla="*/ 0 w 10000"/>
              <a:gd name="connsiteY4" fmla="*/ 0 h 10000"/>
              <a:gd name="connsiteX0" fmla="*/ 0 w 4330"/>
              <a:gd name="connsiteY0" fmla="*/ 0 h 4317"/>
              <a:gd name="connsiteX1" fmla="*/ 4330 w 4330"/>
              <a:gd name="connsiteY1" fmla="*/ 4317 h 4317"/>
              <a:gd name="connsiteX2" fmla="*/ 4173 w 4330"/>
              <a:gd name="connsiteY2" fmla="*/ 4317 h 4317"/>
              <a:gd name="connsiteX3" fmla="*/ 0 w 4330"/>
              <a:gd name="connsiteY3" fmla="*/ 353 h 4317"/>
              <a:gd name="connsiteX4" fmla="*/ 0 w 4330"/>
              <a:gd name="connsiteY4" fmla="*/ 0 h 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0" h="4317">
                <a:moveTo>
                  <a:pt x="0" y="0"/>
                </a:moveTo>
                <a:lnTo>
                  <a:pt x="4330" y="4317"/>
                </a:lnTo>
                <a:lnTo>
                  <a:pt x="4173" y="4317"/>
                </a:lnTo>
                <a:lnTo>
                  <a:pt x="0" y="35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0" name="Freeform 29"/>
          <p:cNvSpPr>
            <a:spLocks/>
          </p:cNvSpPr>
          <p:nvPr userDrawn="1"/>
        </p:nvSpPr>
        <p:spPr bwMode="auto">
          <a:xfrm>
            <a:off x="-10691" y="4869237"/>
            <a:ext cx="2422406" cy="15840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6664"/>
              <a:gd name="connsiteY0" fmla="*/ 9081 h 10000"/>
              <a:gd name="connsiteX1" fmla="*/ 6664 w 6664"/>
              <a:gd name="connsiteY1" fmla="*/ 0 h 10000"/>
              <a:gd name="connsiteX2" fmla="*/ 49 w 6664"/>
              <a:gd name="connsiteY2" fmla="*/ 10000 h 10000"/>
              <a:gd name="connsiteX3" fmla="*/ 0 w 6664"/>
              <a:gd name="connsiteY3" fmla="*/ 9081 h 10000"/>
              <a:gd name="connsiteX0" fmla="*/ 23 w 10023"/>
              <a:gd name="connsiteY0" fmla="*/ 9081 h 10027"/>
              <a:gd name="connsiteX1" fmla="*/ 10023 w 10023"/>
              <a:gd name="connsiteY1" fmla="*/ 0 h 10027"/>
              <a:gd name="connsiteX2" fmla="*/ 24 w 10023"/>
              <a:gd name="connsiteY2" fmla="*/ 10027 h 10027"/>
              <a:gd name="connsiteX3" fmla="*/ 23 w 10023"/>
              <a:gd name="connsiteY3" fmla="*/ 9081 h 10027"/>
              <a:gd name="connsiteX0" fmla="*/ 23 w 10112"/>
              <a:gd name="connsiteY0" fmla="*/ 8990 h 9936"/>
              <a:gd name="connsiteX1" fmla="*/ 10112 w 10112"/>
              <a:gd name="connsiteY1" fmla="*/ 0 h 9936"/>
              <a:gd name="connsiteX2" fmla="*/ 24 w 10112"/>
              <a:gd name="connsiteY2" fmla="*/ 9936 h 9936"/>
              <a:gd name="connsiteX3" fmla="*/ 23 w 10112"/>
              <a:gd name="connsiteY3" fmla="*/ 8990 h 9936"/>
              <a:gd name="connsiteX0" fmla="*/ 23 w 10000"/>
              <a:gd name="connsiteY0" fmla="*/ 9048 h 10000"/>
              <a:gd name="connsiteX1" fmla="*/ 10000 w 10000"/>
              <a:gd name="connsiteY1" fmla="*/ 0 h 10000"/>
              <a:gd name="connsiteX2" fmla="*/ 5286 w 10000"/>
              <a:gd name="connsiteY2" fmla="*/ 5000 h 10000"/>
              <a:gd name="connsiteX3" fmla="*/ 24 w 10000"/>
              <a:gd name="connsiteY3" fmla="*/ 10000 h 10000"/>
              <a:gd name="connsiteX4" fmla="*/ 23 w 10000"/>
              <a:gd name="connsiteY4" fmla="*/ 9048 h 10000"/>
              <a:gd name="connsiteX0" fmla="*/ 23 w 5286"/>
              <a:gd name="connsiteY0" fmla="*/ 4286 h 5238"/>
              <a:gd name="connsiteX1" fmla="*/ 4815 w 5286"/>
              <a:gd name="connsiteY1" fmla="*/ 0 h 5238"/>
              <a:gd name="connsiteX2" fmla="*/ 5286 w 5286"/>
              <a:gd name="connsiteY2" fmla="*/ 238 h 5238"/>
              <a:gd name="connsiteX3" fmla="*/ 24 w 5286"/>
              <a:gd name="connsiteY3" fmla="*/ 5238 h 5238"/>
              <a:gd name="connsiteX4" fmla="*/ 23 w 5286"/>
              <a:gd name="connsiteY4" fmla="*/ 4286 h 5238"/>
              <a:gd name="connsiteX0" fmla="*/ 44 w 10000"/>
              <a:gd name="connsiteY0" fmla="*/ 8183 h 10000"/>
              <a:gd name="connsiteX1" fmla="*/ 9109 w 10000"/>
              <a:gd name="connsiteY1" fmla="*/ 0 h 10000"/>
              <a:gd name="connsiteX2" fmla="*/ 10000 w 10000"/>
              <a:gd name="connsiteY2" fmla="*/ 0 h 10000"/>
              <a:gd name="connsiteX3" fmla="*/ 45 w 10000"/>
              <a:gd name="connsiteY3" fmla="*/ 10000 h 10000"/>
              <a:gd name="connsiteX4" fmla="*/ 44 w 10000"/>
              <a:gd name="connsiteY4" fmla="*/ 818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44" y="8183"/>
                </a:moveTo>
                <a:lnTo>
                  <a:pt x="9109" y="0"/>
                </a:lnTo>
                <a:lnTo>
                  <a:pt x="10000" y="0"/>
                </a:lnTo>
                <a:lnTo>
                  <a:pt x="45" y="10000"/>
                </a:lnTo>
                <a:cubicBezTo>
                  <a:pt x="0" y="9412"/>
                  <a:pt x="87" y="8771"/>
                  <a:pt x="44" y="8183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r>
              <a:rPr kumimoji="0" lang="et-EE" dirty="0" smtClean="0"/>
              <a:t> </a:t>
            </a:r>
            <a:endParaRPr kumimoji="0" lang="en-US" dirty="0"/>
          </a:p>
        </p:txBody>
      </p:sp>
      <p:sp>
        <p:nvSpPr>
          <p:cNvPr id="31" name="Freeform 30"/>
          <p:cNvSpPr>
            <a:spLocks/>
          </p:cNvSpPr>
          <p:nvPr userDrawn="1"/>
        </p:nvSpPr>
        <p:spPr bwMode="auto">
          <a:xfrm>
            <a:off x="107551" y="4867302"/>
            <a:ext cx="2511707" cy="158601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9920"/>
              <a:gd name="connsiteY0" fmla="*/ 10027 h 10027"/>
              <a:gd name="connsiteX1" fmla="*/ 9920 w 9920"/>
              <a:gd name="connsiteY1" fmla="*/ 0 h 10027"/>
              <a:gd name="connsiteX2" fmla="*/ 349 w 9920"/>
              <a:gd name="connsiteY2" fmla="*/ 10000 h 10027"/>
              <a:gd name="connsiteX3" fmla="*/ 0 w 9920"/>
              <a:gd name="connsiteY3" fmla="*/ 10027 h 10027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2" fmla="*/ 477 w 10000"/>
              <a:gd name="connsiteY2" fmla="*/ 10000 h 10000"/>
              <a:gd name="connsiteX3" fmla="*/ 0 w 10000"/>
              <a:gd name="connsiteY3" fmla="*/ 10000 h 10000"/>
              <a:gd name="connsiteX0" fmla="*/ 0 w 9860"/>
              <a:gd name="connsiteY0" fmla="*/ 9910 h 9910"/>
              <a:gd name="connsiteX1" fmla="*/ 9860 w 9860"/>
              <a:gd name="connsiteY1" fmla="*/ 0 h 9910"/>
              <a:gd name="connsiteX2" fmla="*/ 477 w 9860"/>
              <a:gd name="connsiteY2" fmla="*/ 9910 h 9910"/>
              <a:gd name="connsiteX3" fmla="*/ 0 w 9860"/>
              <a:gd name="connsiteY3" fmla="*/ 9910 h 9910"/>
              <a:gd name="connsiteX0" fmla="*/ 0 w 10000"/>
              <a:gd name="connsiteY0" fmla="*/ 10000 h 10000"/>
              <a:gd name="connsiteX1" fmla="*/ 10000 w 10000"/>
              <a:gd name="connsiteY1" fmla="*/ 0 h 10000"/>
              <a:gd name="connsiteX2" fmla="*/ 5626 w 10000"/>
              <a:gd name="connsiteY2" fmla="*/ 4756 h 10000"/>
              <a:gd name="connsiteX3" fmla="*/ 484 w 10000"/>
              <a:gd name="connsiteY3" fmla="*/ 10000 h 10000"/>
              <a:gd name="connsiteX4" fmla="*/ 0 w 10000"/>
              <a:gd name="connsiteY4" fmla="*/ 10000 h 10000"/>
              <a:gd name="connsiteX0" fmla="*/ 0 w 5626"/>
              <a:gd name="connsiteY0" fmla="*/ 5244 h 5244"/>
              <a:gd name="connsiteX1" fmla="*/ 5484 w 5626"/>
              <a:gd name="connsiteY1" fmla="*/ 6 h 5244"/>
              <a:gd name="connsiteX2" fmla="*/ 5626 w 5626"/>
              <a:gd name="connsiteY2" fmla="*/ 0 h 5244"/>
              <a:gd name="connsiteX3" fmla="*/ 484 w 5626"/>
              <a:gd name="connsiteY3" fmla="*/ 5244 h 5244"/>
              <a:gd name="connsiteX4" fmla="*/ 0 w 5626"/>
              <a:gd name="connsiteY4" fmla="*/ 5244 h 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6" h="5244">
                <a:moveTo>
                  <a:pt x="0" y="5244"/>
                </a:moveTo>
                <a:lnTo>
                  <a:pt x="5484" y="6"/>
                </a:lnTo>
                <a:lnTo>
                  <a:pt x="5626" y="0"/>
                </a:lnTo>
                <a:lnTo>
                  <a:pt x="484" y="5244"/>
                </a:lnTo>
                <a:lnTo>
                  <a:pt x="0" y="5244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4" name="Freeform 33"/>
          <p:cNvSpPr>
            <a:spLocks/>
          </p:cNvSpPr>
          <p:nvPr userDrawn="1"/>
        </p:nvSpPr>
        <p:spPr bwMode="auto">
          <a:xfrm rot="21211718">
            <a:off x="3045815" y="4906623"/>
            <a:ext cx="894062" cy="152695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>
              <a:gd name="connsiteX0" fmla="*/ 0 w 10000"/>
              <a:gd name="connsiteY0" fmla="*/ 9915 h 10000"/>
              <a:gd name="connsiteX1" fmla="*/ 1111 w 10000"/>
              <a:gd name="connsiteY1" fmla="*/ 10000 h 10000"/>
              <a:gd name="connsiteX2" fmla="*/ 10000 w 10000"/>
              <a:gd name="connsiteY2" fmla="*/ 0 h 10000"/>
              <a:gd name="connsiteX3" fmla="*/ 0 w 10000"/>
              <a:gd name="connsiteY3" fmla="*/ 9915 h 10000"/>
              <a:gd name="connsiteX0" fmla="*/ 0 w 10000"/>
              <a:gd name="connsiteY0" fmla="*/ 9915 h 10000"/>
              <a:gd name="connsiteX1" fmla="*/ 1111 w 10000"/>
              <a:gd name="connsiteY1" fmla="*/ 10000 h 10000"/>
              <a:gd name="connsiteX2" fmla="*/ 10000 w 10000"/>
              <a:gd name="connsiteY2" fmla="*/ 0 h 10000"/>
              <a:gd name="connsiteX3" fmla="*/ 0 w 10000"/>
              <a:gd name="connsiteY3" fmla="*/ 9915 h 10000"/>
              <a:gd name="connsiteX0" fmla="*/ 0 w 4506"/>
              <a:gd name="connsiteY0" fmla="*/ 5429 h 5514"/>
              <a:gd name="connsiteX1" fmla="*/ 1111 w 4506"/>
              <a:gd name="connsiteY1" fmla="*/ 5514 h 5514"/>
              <a:gd name="connsiteX2" fmla="*/ 4506 w 4506"/>
              <a:gd name="connsiteY2" fmla="*/ 0 h 5514"/>
              <a:gd name="connsiteX3" fmla="*/ 0 w 4506"/>
              <a:gd name="connsiteY3" fmla="*/ 5429 h 5514"/>
              <a:gd name="connsiteX0" fmla="*/ 0 w 13257"/>
              <a:gd name="connsiteY0" fmla="*/ 9086 h 9240"/>
              <a:gd name="connsiteX1" fmla="*/ 2466 w 13257"/>
              <a:gd name="connsiteY1" fmla="*/ 9240 h 9240"/>
              <a:gd name="connsiteX2" fmla="*/ 13257 w 13257"/>
              <a:gd name="connsiteY2" fmla="*/ 0 h 9240"/>
              <a:gd name="connsiteX3" fmla="*/ 0 w 13257"/>
              <a:gd name="connsiteY3" fmla="*/ 9086 h 9240"/>
              <a:gd name="connsiteX0" fmla="*/ 0 w 7986"/>
              <a:gd name="connsiteY0" fmla="*/ 10184 h 10351"/>
              <a:gd name="connsiteX1" fmla="*/ 1860 w 7986"/>
              <a:gd name="connsiteY1" fmla="*/ 10351 h 10351"/>
              <a:gd name="connsiteX2" fmla="*/ 7986 w 7986"/>
              <a:gd name="connsiteY2" fmla="*/ 0 h 10351"/>
              <a:gd name="connsiteX3" fmla="*/ 0 w 7986"/>
              <a:gd name="connsiteY3" fmla="*/ 10184 h 10351"/>
              <a:gd name="connsiteX0" fmla="*/ 0 w 10000"/>
              <a:gd name="connsiteY0" fmla="*/ 9839 h 10000"/>
              <a:gd name="connsiteX1" fmla="*/ 2329 w 10000"/>
              <a:gd name="connsiteY1" fmla="*/ 10000 h 10000"/>
              <a:gd name="connsiteX2" fmla="*/ 10000 w 10000"/>
              <a:gd name="connsiteY2" fmla="*/ 0 h 10000"/>
              <a:gd name="connsiteX3" fmla="*/ 8365 w 10000"/>
              <a:gd name="connsiteY3" fmla="*/ 837 h 10000"/>
              <a:gd name="connsiteX4" fmla="*/ 0 w 10000"/>
              <a:gd name="connsiteY4" fmla="*/ 9839 h 10000"/>
              <a:gd name="connsiteX0" fmla="*/ 0 w 10068"/>
              <a:gd name="connsiteY0" fmla="*/ 9348 h 9509"/>
              <a:gd name="connsiteX1" fmla="*/ 2329 w 10068"/>
              <a:gd name="connsiteY1" fmla="*/ 9509 h 9509"/>
              <a:gd name="connsiteX2" fmla="*/ 10068 w 10068"/>
              <a:gd name="connsiteY2" fmla="*/ 0 h 9509"/>
              <a:gd name="connsiteX3" fmla="*/ 8365 w 10068"/>
              <a:gd name="connsiteY3" fmla="*/ 346 h 9509"/>
              <a:gd name="connsiteX4" fmla="*/ 0 w 10068"/>
              <a:gd name="connsiteY4" fmla="*/ 9348 h 9509"/>
              <a:gd name="connsiteX0" fmla="*/ 0 w 10000"/>
              <a:gd name="connsiteY0" fmla="*/ 9885 h 10054"/>
              <a:gd name="connsiteX1" fmla="*/ 2313 w 10000"/>
              <a:gd name="connsiteY1" fmla="*/ 10054 h 10054"/>
              <a:gd name="connsiteX2" fmla="*/ 10000 w 10000"/>
              <a:gd name="connsiteY2" fmla="*/ 54 h 10054"/>
              <a:gd name="connsiteX3" fmla="*/ 9200 w 10000"/>
              <a:gd name="connsiteY3" fmla="*/ 0 h 10054"/>
              <a:gd name="connsiteX4" fmla="*/ 0 w 10000"/>
              <a:gd name="connsiteY4" fmla="*/ 9885 h 1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4">
                <a:moveTo>
                  <a:pt x="0" y="9885"/>
                </a:moveTo>
                <a:lnTo>
                  <a:pt x="2313" y="10054"/>
                </a:lnTo>
                <a:lnTo>
                  <a:pt x="10000" y="54"/>
                </a:lnTo>
                <a:lnTo>
                  <a:pt x="9200" y="0"/>
                </a:lnTo>
                <a:lnTo>
                  <a:pt x="0" y="9885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pic>
        <p:nvPicPr>
          <p:cNvPr id="43" name="Picture 42" descr="ega_logo_ve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7902" y="6480000"/>
            <a:ext cx="1488197" cy="332656"/>
          </a:xfrm>
          <a:prstGeom prst="rect">
            <a:avLst/>
          </a:prstGeom>
        </p:spPr>
      </p:pic>
      <p:pic>
        <p:nvPicPr>
          <p:cNvPr id="41" name="Picture 40" descr="logo_blac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677942" y="2449930"/>
            <a:ext cx="5792400" cy="1920220"/>
          </a:xfrm>
          <a:prstGeom prst="rect">
            <a:avLst/>
          </a:prstGeom>
        </p:spPr>
      </p:pic>
      <p:pic>
        <p:nvPicPr>
          <p:cNvPr id="40" name="Picture 39" descr="eGA_logo_whit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75508" y="2444716"/>
            <a:ext cx="5792985" cy="19204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87371-1BF4-4FF7-944D-3B2255F5380C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7" name="Picture 6" descr="sk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10" y="404580"/>
            <a:ext cx="8497180" cy="196480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438890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rgbClr val="00707B"/>
                </a:solidFill>
              </a:defRPr>
            </a:lvl1pPr>
          </a:lstStyle>
          <a:p>
            <a:r>
              <a:rPr lang="et-EE" dirty="0" smtClean="0"/>
              <a:t/>
            </a:r>
            <a:br>
              <a:rPr lang="et-EE" dirty="0" smtClean="0"/>
            </a:br>
            <a:r>
              <a:rPr lang="en-US" dirty="0" smtClean="0"/>
              <a:t>Click to edit Master title style</a:t>
            </a:r>
            <a:endParaRPr lang="et-EE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33333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t-EE" dirty="0"/>
          </a:p>
        </p:txBody>
      </p:sp>
      <p:pic>
        <p:nvPicPr>
          <p:cNvPr id="18" name="Picture 17" descr="ega_logo_vert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7902" y="6480000"/>
            <a:ext cx="1488197" cy="332656"/>
          </a:xfrm>
          <a:prstGeom prst="rect">
            <a:avLst/>
          </a:prstGeom>
        </p:spPr>
      </p:pic>
      <p:pic>
        <p:nvPicPr>
          <p:cNvPr id="20" name="Picture 19" descr="raam_pptC6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60888" y="375031"/>
            <a:ext cx="8622223" cy="6107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24" y="1556739"/>
            <a:ext cx="8286055" cy="456942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7B"/>
              </a:buClr>
              <a:buFont typeface="Arial"/>
              <a:buChar char="•"/>
              <a:defRPr sz="2800">
                <a:solidFill>
                  <a:srgbClr val="00707B"/>
                </a:solidFill>
              </a:defRPr>
            </a:lvl1pPr>
            <a:lvl2pPr>
              <a:defRPr sz="2800">
                <a:solidFill>
                  <a:srgbClr val="00707B"/>
                </a:solidFill>
              </a:defRPr>
            </a:lvl2pPr>
            <a:lvl3pPr>
              <a:defRPr sz="2800">
                <a:solidFill>
                  <a:srgbClr val="00707B"/>
                </a:solidFill>
              </a:defRPr>
            </a:lvl3pPr>
            <a:lvl4pPr>
              <a:defRPr sz="2800">
                <a:solidFill>
                  <a:srgbClr val="00707B"/>
                </a:solidFill>
              </a:defRPr>
            </a:lvl4pPr>
            <a:lvl5pPr>
              <a:defRPr sz="2800">
                <a:solidFill>
                  <a:srgbClr val="00707B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7" name="TextBox 6"/>
          <p:cNvSpPr txBox="1"/>
          <p:nvPr userDrawn="1"/>
        </p:nvSpPr>
        <p:spPr>
          <a:xfrm>
            <a:off x="700648" y="673345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83814" y="68648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8BDB2-44E5-4BDF-970D-138CA582DA88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11700" y="1988799"/>
            <a:ext cx="6480780" cy="4137363"/>
          </a:xfrm>
          <a:prstGeom prst="rect">
            <a:avLst/>
          </a:prstGeom>
        </p:spPr>
        <p:txBody>
          <a:bodyPr/>
          <a:lstStyle>
            <a:lvl1pPr marL="450850" indent="-450850">
              <a:buClr>
                <a:srgbClr val="00707B"/>
              </a:buClr>
              <a:buFont typeface="Wingdings 2" pitchFamily="18" charset="2"/>
              <a:buChar char=""/>
              <a:defRPr sz="2000" baseline="0">
                <a:solidFill>
                  <a:srgbClr val="00707B"/>
                </a:solidFill>
              </a:defRPr>
            </a:lvl1pPr>
            <a:lvl2pPr marL="903288" indent="-274638">
              <a:defRPr sz="2000">
                <a:solidFill>
                  <a:srgbClr val="00707B"/>
                </a:solidFill>
              </a:defRPr>
            </a:lvl2pPr>
            <a:lvl3pPr>
              <a:defRPr sz="2000">
                <a:solidFill>
                  <a:srgbClr val="00707B"/>
                </a:solidFill>
              </a:defRPr>
            </a:lvl3pPr>
            <a:lvl4pPr>
              <a:defRPr sz="2000">
                <a:solidFill>
                  <a:srgbClr val="00707B"/>
                </a:solidFill>
              </a:defRPr>
            </a:lvl4pPr>
            <a:lvl5pPr>
              <a:defRPr sz="2000">
                <a:solidFill>
                  <a:srgbClr val="00707B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t-EE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604F-CAA1-4852-9C7F-2DDFA13F272C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424" y="1554163"/>
            <a:ext cx="3889375" cy="4572000"/>
          </a:xfrm>
          <a:prstGeom prst="rect">
            <a:avLst/>
          </a:prstGeom>
        </p:spPr>
        <p:txBody>
          <a:bodyPr/>
          <a:lstStyle>
            <a:lvl1pPr>
              <a:buClr>
                <a:srgbClr val="00707B"/>
              </a:buClr>
              <a:buFont typeface="Wingdings 2" pitchFamily="18" charset="2"/>
              <a:buChar char=""/>
              <a:defRPr sz="2000">
                <a:solidFill>
                  <a:srgbClr val="00707B"/>
                </a:solidFill>
              </a:defRPr>
            </a:lvl1pPr>
            <a:lvl2pPr>
              <a:defRPr sz="2000">
                <a:solidFill>
                  <a:srgbClr val="00707B"/>
                </a:solidFill>
              </a:defRPr>
            </a:lvl2pPr>
            <a:lvl3pPr>
              <a:defRPr sz="2000">
                <a:solidFill>
                  <a:srgbClr val="00707B"/>
                </a:solidFill>
              </a:defRPr>
            </a:lvl3pPr>
            <a:lvl4pPr>
              <a:defRPr sz="2000">
                <a:solidFill>
                  <a:srgbClr val="00707B"/>
                </a:solidFill>
              </a:defRPr>
            </a:lvl4pPr>
            <a:lvl5pPr>
              <a:defRPr sz="2000">
                <a:solidFill>
                  <a:srgbClr val="00707B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t-E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550" y="1554163"/>
            <a:ext cx="4248050" cy="4572000"/>
          </a:xfrm>
          <a:prstGeom prst="rect">
            <a:avLst/>
          </a:prstGeom>
        </p:spPr>
        <p:txBody>
          <a:bodyPr/>
          <a:lstStyle>
            <a:lvl1pPr>
              <a:buClr>
                <a:srgbClr val="00707B"/>
              </a:buClr>
              <a:buFont typeface="Wingdings 2" pitchFamily="18" charset="2"/>
              <a:buChar char=""/>
              <a:defRPr sz="2000">
                <a:solidFill>
                  <a:srgbClr val="00707B"/>
                </a:solidFill>
              </a:defRPr>
            </a:lvl1pPr>
            <a:lvl2pPr>
              <a:defRPr sz="2000">
                <a:solidFill>
                  <a:srgbClr val="00707B"/>
                </a:solidFill>
              </a:defRPr>
            </a:lvl2pPr>
            <a:lvl3pPr>
              <a:defRPr sz="2000">
                <a:solidFill>
                  <a:srgbClr val="00707B"/>
                </a:solidFill>
              </a:defRPr>
            </a:lvl3pPr>
            <a:lvl4pPr>
              <a:defRPr sz="2000">
                <a:solidFill>
                  <a:srgbClr val="00707B"/>
                </a:solidFill>
              </a:defRPr>
            </a:lvl4pPr>
            <a:lvl5pPr>
              <a:defRPr sz="2000">
                <a:solidFill>
                  <a:srgbClr val="00707B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t-E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F83BA-7E7A-4EB8-A7FC-289FABF45831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606425" y="1554162"/>
            <a:ext cx="8286176" cy="1993899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5"/>
          </p:nvPr>
        </p:nvSpPr>
        <p:spPr>
          <a:xfrm>
            <a:off x="603721" y="3976687"/>
            <a:ext cx="8286176" cy="2214563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6425" y="3771900"/>
            <a:ext cx="8285575" cy="0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6732240" y="6570000"/>
            <a:ext cx="2133600" cy="198000"/>
          </a:xfrm>
        </p:spPr>
        <p:txBody>
          <a:bodyPr/>
          <a:lstStyle/>
          <a:p>
            <a:fld id="{46353DEE-A026-4787-B895-60242E90811D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RAW,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 rot="5400000" flipH="1" flipV="1">
            <a:off x="2522716" y="4214410"/>
            <a:ext cx="4000528" cy="816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606425" y="2216142"/>
            <a:ext cx="8285575" cy="0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2"/>
          <p:cNvSpPr>
            <a:spLocks noGrp="1"/>
          </p:cNvSpPr>
          <p:nvPr>
            <p:ph sz="quarter" idx="15"/>
          </p:nvPr>
        </p:nvSpPr>
        <p:spPr>
          <a:xfrm>
            <a:off x="606424" y="1554163"/>
            <a:ext cx="8286175" cy="4460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16"/>
          </p:nvPr>
        </p:nvSpPr>
        <p:spPr>
          <a:xfrm>
            <a:off x="606425" y="2428875"/>
            <a:ext cx="3693726" cy="3786188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7"/>
          </p:nvPr>
        </p:nvSpPr>
        <p:spPr>
          <a:xfrm>
            <a:off x="4732639" y="2428875"/>
            <a:ext cx="4159961" cy="3786188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6732240" y="6570000"/>
            <a:ext cx="2133600" cy="198000"/>
          </a:xfrm>
        </p:spPr>
        <p:txBody>
          <a:bodyPr/>
          <a:lstStyle/>
          <a:p>
            <a:fld id="{7293F407-ED04-4F02-A478-97A382A3BAD0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S, 1 R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 rot="5400000" flipH="1" flipV="1">
            <a:off x="2510359" y="3357154"/>
            <a:ext cx="4000528" cy="816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H="1">
            <a:off x="606425" y="5357825"/>
            <a:ext cx="8332946" cy="0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606424" y="1357313"/>
            <a:ext cx="3669013" cy="37861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4749273" y="1357313"/>
            <a:ext cx="4143327" cy="3786187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7"/>
          </p:nvPr>
        </p:nvSpPr>
        <p:spPr>
          <a:xfrm>
            <a:off x="606424" y="5572125"/>
            <a:ext cx="8286175" cy="642938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6732240" y="6570000"/>
            <a:ext cx="2133600" cy="198000"/>
          </a:xfrm>
        </p:spPr>
        <p:txBody>
          <a:bodyPr/>
          <a:lstStyle/>
          <a:p>
            <a:fld id="{87EE83CC-C3A7-44D1-8E03-C152AA0F98C6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33180"/>
            <a:ext cx="5317550" cy="4470149"/>
          </a:xfrm>
          <a:prstGeom prst="rect">
            <a:avLst/>
          </a:prstGeom>
        </p:spPr>
        <p:txBody>
          <a:bodyPr/>
          <a:lstStyle>
            <a:lvl1pPr>
              <a:buClr>
                <a:srgbClr val="00707B"/>
              </a:buClr>
              <a:buFont typeface="Wingdings 2" pitchFamily="18" charset="2"/>
              <a:buChar char=""/>
              <a:defRPr sz="2000">
                <a:solidFill>
                  <a:srgbClr val="00707B"/>
                </a:solidFill>
              </a:defRPr>
            </a:lvl1pPr>
            <a:lvl2pPr>
              <a:defRPr sz="2000">
                <a:solidFill>
                  <a:srgbClr val="00707B"/>
                </a:solidFill>
              </a:defRPr>
            </a:lvl2pPr>
            <a:lvl3pPr>
              <a:defRPr sz="2000">
                <a:solidFill>
                  <a:srgbClr val="00707B"/>
                </a:solidFill>
              </a:defRPr>
            </a:lvl3pPr>
            <a:lvl4pPr>
              <a:defRPr sz="2000">
                <a:solidFill>
                  <a:srgbClr val="00707B"/>
                </a:solidFill>
              </a:defRPr>
            </a:lvl4pPr>
            <a:lvl5pPr>
              <a:defRPr sz="2000">
                <a:solidFill>
                  <a:srgbClr val="00707B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t-E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6425" y="1554163"/>
            <a:ext cx="2859088" cy="447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0707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6F4A-70B3-4FAB-958F-5E2FB485EB87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t-E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0707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437C-492C-4BA5-B2E9-E8292033C7DB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251520" y="274637"/>
            <a:ext cx="8640960" cy="9081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5"/>
          </p:nvPr>
        </p:nvSpPr>
        <p:spPr>
          <a:xfrm>
            <a:off x="1763610" y="1554162"/>
            <a:ext cx="5472760" cy="31734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707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k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761337"/>
            <a:ext cx="9144000" cy="2096663"/>
          </a:xfrm>
          <a:prstGeom prst="rect">
            <a:avLst/>
          </a:prstGeom>
        </p:spPr>
      </p:pic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554163"/>
            <a:ext cx="2212848" cy="1361958"/>
          </a:xfrm>
          <a:prstGeom prst="rect">
            <a:avLst/>
          </a:prstGeom>
        </p:spPr>
        <p:txBody>
          <a:bodyPr vert="horz" lIns="45720" tIns="45720" rIns="45720" bIns="45720" anchor="b"/>
          <a:lstStyle>
            <a:lvl1pPr algn="l">
              <a:buNone/>
              <a:defRPr sz="2000" b="0">
                <a:solidFill>
                  <a:srgbClr val="00707B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985288"/>
            <a:ext cx="2209800" cy="2604011"/>
          </a:xfrm>
          <a:prstGeom prst="rect">
            <a:avLst/>
          </a:prstGeo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A3D37-C5AB-4C61-99F9-C42CB5079BE0}" type="datetime1">
              <a:rPr lang="et-EE" smtClean="0"/>
              <a:pPr/>
              <a:t>27.11.2014</a:t>
            </a:fld>
            <a:endParaRPr lang="et-E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 dirty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5"/>
          </p:nvPr>
        </p:nvSpPr>
        <p:spPr>
          <a:xfrm>
            <a:off x="3491851" y="1554163"/>
            <a:ext cx="4608640" cy="4035136"/>
          </a:xfrm>
          <a:prstGeom prst="rect">
            <a:avLst/>
          </a:prstGeom>
        </p:spPr>
        <p:txBody>
          <a:bodyPr/>
          <a:lstStyle>
            <a:lvl1pPr>
              <a:buClr>
                <a:srgbClr val="00707B"/>
              </a:buClr>
              <a:buFont typeface="Wingdings 2" pitchFamily="18" charset="2"/>
              <a:buChar char=""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t-EE" sz="2000" b="0" i="0" u="none" strike="noStrike" kern="1200" cap="none" spc="0" normalizeH="0" baseline="0" noProof="0" smtClean="0">
                <a:ln>
                  <a:noFill/>
                </a:ln>
                <a:solidFill>
                  <a:srgbClr val="00707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00707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06425" y="1554163"/>
            <a:ext cx="8293026" cy="116046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611741" y="3143250"/>
            <a:ext cx="8293026" cy="1357313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7"/>
          </p:nvPr>
        </p:nvSpPr>
        <p:spPr>
          <a:xfrm>
            <a:off x="611741" y="4929188"/>
            <a:ext cx="8293026" cy="135731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6425" y="2932113"/>
            <a:ext cx="8285575" cy="0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606425" y="4722813"/>
            <a:ext cx="8285575" cy="0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240" y="6570000"/>
            <a:ext cx="2133600" cy="198000"/>
          </a:xfrm>
        </p:spPr>
        <p:txBody>
          <a:bodyPr/>
          <a:lstStyle/>
          <a:p>
            <a:fld id="{8D9A3D37-C5AB-4C61-99F9-C42CB5079BE0}" type="datetime1">
              <a:rPr lang="et-EE" smtClean="0"/>
              <a:pPr/>
              <a:t>27.11.2014</a:t>
            </a:fld>
            <a:endParaRPr lang="et-EE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, 3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071802" y="1554163"/>
            <a:ext cx="5827649" cy="116046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071802" y="3143248"/>
            <a:ext cx="5827649" cy="135731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7"/>
          </p:nvPr>
        </p:nvSpPr>
        <p:spPr>
          <a:xfrm>
            <a:off x="3071802" y="4929186"/>
            <a:ext cx="5827649" cy="1357314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2843542" y="1554163"/>
            <a:ext cx="0" cy="4661713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6"/>
          <p:cNvSpPr>
            <a:spLocks noGrp="1"/>
          </p:cNvSpPr>
          <p:nvPr>
            <p:ph sz="quarter" idx="18"/>
          </p:nvPr>
        </p:nvSpPr>
        <p:spPr>
          <a:xfrm>
            <a:off x="606424" y="1554163"/>
            <a:ext cx="1999661" cy="4732356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2850334" y="2919414"/>
            <a:ext cx="6084000" cy="1586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2850334" y="4722814"/>
            <a:ext cx="6084000" cy="1586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240" y="6570000"/>
            <a:ext cx="2133600" cy="198000"/>
          </a:xfrm>
        </p:spPr>
        <p:txBody>
          <a:bodyPr/>
          <a:lstStyle/>
          <a:p>
            <a:fld id="{8D9A3D37-C5AB-4C61-99F9-C42CB5079BE0}" type="datetime1">
              <a:rPr lang="et-EE" smtClean="0"/>
              <a:pPr/>
              <a:t>27.11.2014</a:t>
            </a:fld>
            <a:endParaRPr lang="et-EE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ROWS, 1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582299" y="4708292"/>
            <a:ext cx="5704213" cy="6593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582299" y="2928935"/>
            <a:ext cx="5704213" cy="1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06425" y="1554163"/>
            <a:ext cx="5502844" cy="116046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606425" y="3143248"/>
            <a:ext cx="5502844" cy="135731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7"/>
          </p:nvPr>
        </p:nvSpPr>
        <p:spPr>
          <a:xfrm>
            <a:off x="606425" y="4929186"/>
            <a:ext cx="5502844" cy="1357314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6286512" y="1554163"/>
            <a:ext cx="0" cy="4661713"/>
          </a:xfrm>
          <a:prstGeom prst="line">
            <a:avLst/>
          </a:prstGeom>
          <a:ln w="0" cap="flat" cmpd="sng" algn="ctr">
            <a:solidFill>
              <a:srgbClr val="00707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6"/>
          <p:cNvSpPr>
            <a:spLocks noGrp="1"/>
          </p:cNvSpPr>
          <p:nvPr>
            <p:ph sz="quarter" idx="18"/>
          </p:nvPr>
        </p:nvSpPr>
        <p:spPr>
          <a:xfrm>
            <a:off x="6500827" y="1554163"/>
            <a:ext cx="2391774" cy="4732356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rgbClr val="00707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240" y="6570000"/>
            <a:ext cx="2133600" cy="198000"/>
          </a:xfrm>
        </p:spPr>
        <p:txBody>
          <a:bodyPr/>
          <a:lstStyle/>
          <a:p>
            <a:fld id="{8D9A3D37-C5AB-4C61-99F9-C42CB5079BE0}" type="datetime1">
              <a:rPr lang="et-EE" smtClean="0"/>
              <a:pPr/>
              <a:t>27.11.2014</a:t>
            </a:fld>
            <a:endParaRPr lang="et-EE" dirty="0"/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520" y="6570000"/>
            <a:ext cx="3420000" cy="198000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Presentation Title</a:t>
            </a:r>
            <a:endParaRPr lang="et-EE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606424" y="850574"/>
            <a:ext cx="8286055" cy="634156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rgbClr val="007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t-E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2E427-6F4F-430C-9D82-37256E5C128F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438890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rgbClr val="00707B"/>
                </a:solidFill>
              </a:defRPr>
            </a:lvl1pPr>
          </a:lstStyle>
          <a:p>
            <a:pPr lvl="0"/>
            <a:r>
              <a:rPr lang="et-EE" dirty="0" smtClean="0"/>
              <a:t/>
            </a:r>
            <a:br>
              <a:rPr lang="et-EE" dirty="0" smtClean="0"/>
            </a:br>
            <a:r>
              <a:rPr lang="pl-PL" dirty="0" smtClean="0"/>
              <a:t>Click to edit Closing Slide Text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05496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00" baseline="0">
                <a:solidFill>
                  <a:srgbClr val="33333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  <a:r>
              <a:rPr lang="et-EE" dirty="0" smtClean="0"/>
              <a:t>Author(s)</a:t>
            </a:r>
            <a:endParaRPr lang="et-EE" dirty="0"/>
          </a:p>
        </p:txBody>
      </p:sp>
      <p:pic>
        <p:nvPicPr>
          <p:cNvPr id="20" name="Picture 19" descr="ega_logo_ve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7902" y="6480000"/>
            <a:ext cx="1488197" cy="332656"/>
          </a:xfrm>
          <a:prstGeom prst="rect">
            <a:avLst/>
          </a:prstGeom>
        </p:spPr>
      </p:pic>
      <p:pic>
        <p:nvPicPr>
          <p:cNvPr id="19" name="Picture 18" descr="sky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10" y="404580"/>
            <a:ext cx="8497180" cy="1964808"/>
          </a:xfrm>
          <a:prstGeom prst="rect">
            <a:avLst/>
          </a:prstGeom>
        </p:spPr>
      </p:pic>
      <p:pic>
        <p:nvPicPr>
          <p:cNvPr id="21" name="Picture 20" descr="raam_pptC6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60888" y="375031"/>
            <a:ext cx="8622223" cy="6107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8012" cy="1141413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42841C0-331C-7849-BE72-D97A7006EA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36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oundRect">
            <a:avLst>
              <a:gd name="adj" fmla="val 7778"/>
            </a:avLst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oundRect">
            <a:avLst>
              <a:gd name="adj" fmla="val 2278"/>
            </a:avLst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2EF79-16DC-47D5-B176-970E3C45CDC5}" type="datetime4">
              <a:rPr lang="en-GB"/>
              <a:pPr>
                <a:defRPr/>
              </a:pPr>
              <a:t>27 November 2014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327275" y="6421438"/>
            <a:ext cx="3995738" cy="3825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Graphical Guideline for PPT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4025" y="6421438"/>
            <a:ext cx="406400" cy="3825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5849C-06C6-4590-9AD2-1ACF12B3EF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24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8012" cy="1141413"/>
          </a:xfrm>
          <a:prstGeom prst="rect">
            <a:avLst/>
          </a:prstGeom>
        </p:spPr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916113"/>
            <a:ext cx="4037012" cy="4248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7725" y="1916113"/>
            <a:ext cx="4038600" cy="4248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13 April 2010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www.ega.ee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55FC5B-D7C8-7A4C-B657-6E0F5C0A9E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01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26537" y="2454249"/>
            <a:ext cx="7315576" cy="1804595"/>
          </a:xfrm>
          <a:prstGeom prst="rect">
            <a:avLst/>
          </a:prstGeom>
        </p:spPr>
        <p:txBody>
          <a:bodyPr/>
          <a:lstStyle>
            <a:lvl1pPr>
              <a:defRPr sz="55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t-EE" smtClean="0"/>
              <a:t>Aitäh!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33B308B-EC79-4995-B5CE-834E95AA35F5}" type="slidenum">
              <a:rPr lang="et-EE"/>
              <a:pPr/>
              <a:t>‹#›</a:t>
            </a:fld>
            <a:endParaRPr lang="et-EE"/>
          </a:p>
        </p:txBody>
      </p:sp>
      <p:pic>
        <p:nvPicPr>
          <p:cNvPr id="7" name="Picture 6" descr="riigikantselei_3lovi_es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5779" y="216551"/>
            <a:ext cx="2871363" cy="1133286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426537" y="4547579"/>
            <a:ext cx="7315576" cy="360919"/>
          </a:xfrm>
          <a:prstGeom prst="rect">
            <a:avLst/>
          </a:prstGeom>
        </p:spPr>
        <p:txBody>
          <a:bodyPr/>
          <a:lstStyle>
            <a:lvl1pPr>
              <a:defRPr sz="26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t-EE" dirty="0" smtClean="0"/>
              <a:t>Eesnimi Perenimi</a:t>
            </a:r>
          </a:p>
          <a:p>
            <a:pPr lvl="0"/>
            <a:endParaRPr lang="et-EE" dirty="0" smtClean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5953" y="4945028"/>
            <a:ext cx="7315576" cy="360919"/>
          </a:xfrm>
          <a:prstGeom prst="rect">
            <a:avLst/>
          </a:prstGeom>
        </p:spPr>
        <p:txBody>
          <a:bodyPr/>
          <a:lstStyle>
            <a:lvl1pPr>
              <a:defRPr sz="20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t-EE" dirty="0" smtClean="0"/>
              <a:t>asutuse nimetus / ametinimetus</a:t>
            </a:r>
          </a:p>
          <a:p>
            <a:pPr lvl="0"/>
            <a:endParaRPr lang="et-EE" dirty="0" smtClean="0"/>
          </a:p>
        </p:txBody>
      </p:sp>
    </p:spTree>
    <p:extLst>
      <p:ext uri="{BB962C8B-B14F-4D97-AF65-F5344CB8AC3E}">
        <p14:creationId xmlns:p14="http://schemas.microsoft.com/office/powerpoint/2010/main" val="265821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240" y="6570000"/>
            <a:ext cx="2133600" cy="198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rgbClr val="5F5F5F"/>
                </a:solidFill>
              </a:defRPr>
            </a:lvl1pPr>
          </a:lstStyle>
          <a:p>
            <a:fld id="{39BD5B45-D30F-4129-B2C4-4D1CDFE716F3}" type="datetime1">
              <a:rPr lang="et-EE" smtClean="0"/>
              <a:pPr/>
              <a:t>27.11.2014</a:t>
            </a:fld>
            <a:endParaRPr lang="et-EE" dirty="0"/>
          </a:p>
        </p:txBody>
      </p:sp>
      <p:pic>
        <p:nvPicPr>
          <p:cNvPr id="11" name="Picture 10" descr="ega_logo_vert.jpg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7902" y="6480000"/>
            <a:ext cx="1488197" cy="332656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251520" y="6480000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sky.jpg"/>
          <p:cNvPicPr>
            <a:picLocks noChangeAspect="1"/>
          </p:cNvPicPr>
          <p:nvPr userDrawn="1"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00000">
            <a:off x="0" y="-27479"/>
            <a:ext cx="9144000" cy="2096663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539440" y="6550223"/>
            <a:ext cx="216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www.ega.ee</a:t>
            </a:r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71" r:id="rId4"/>
    <p:sldLayoutId id="2147483654" r:id="rId5"/>
    <p:sldLayoutId id="2147483652" r:id="rId6"/>
    <p:sldLayoutId id="2147483665" r:id="rId7"/>
    <p:sldLayoutId id="2147483666" r:id="rId8"/>
    <p:sldLayoutId id="2147483667" r:id="rId9"/>
    <p:sldLayoutId id="2147483656" r:id="rId10"/>
    <p:sldLayoutId id="2147483657" r:id="rId11"/>
    <p:sldLayoutId id="2147483669" r:id="rId12"/>
    <p:sldLayoutId id="2147483661" r:id="rId13"/>
    <p:sldLayoutId id="2147483662" r:id="rId14"/>
    <p:sldLayoutId id="2147483663" r:id="rId15"/>
    <p:sldLayoutId id="2147483660" r:id="rId16"/>
    <p:sldLayoutId id="2147483670" r:id="rId17"/>
    <p:sldLayoutId id="2147483672" r:id="rId18"/>
    <p:sldLayoutId id="2147483679" r:id="rId19"/>
    <p:sldLayoutId id="2147483681" r:id="rId20"/>
    <p:sldLayoutId id="2147483682" r:id="rId2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a.e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ArdQQZkIxew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-estonia.com/e-residents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a.ee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467430" y="2132820"/>
            <a:ext cx="7990770" cy="1776095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t-EE" sz="4000" b="1" dirty="0" err="1"/>
              <a:t>Expectations</a:t>
            </a:r>
            <a:r>
              <a:rPr lang="et-EE" sz="4000" b="1" dirty="0"/>
              <a:t> and </a:t>
            </a:r>
            <a:r>
              <a:rPr lang="et-EE" sz="4000" b="1" dirty="0" err="1"/>
              <a:t>fears</a:t>
            </a:r>
            <a:r>
              <a:rPr lang="et-EE" sz="4000" b="1" dirty="0"/>
              <a:t> </a:t>
            </a:r>
            <a:r>
              <a:rPr lang="et-EE" sz="4000" b="1" dirty="0" err="1"/>
              <a:t>of</a:t>
            </a:r>
            <a:r>
              <a:rPr lang="et-EE" sz="4000" b="1" dirty="0"/>
              <a:t> </a:t>
            </a:r>
            <a:r>
              <a:rPr lang="et-EE" sz="4000" b="1" dirty="0" err="1"/>
              <a:t>the</a:t>
            </a:r>
            <a:r>
              <a:rPr lang="et-EE" sz="4000" b="1" dirty="0"/>
              <a:t> </a:t>
            </a:r>
            <a:r>
              <a:rPr lang="et-EE" sz="4000" b="1" dirty="0" err="1"/>
              <a:t>governments</a:t>
            </a:r>
            <a:r>
              <a:rPr lang="et-EE" sz="4000" b="1" dirty="0"/>
              <a:t> </a:t>
            </a:r>
            <a:r>
              <a:rPr lang="et-EE" sz="4000" b="1" dirty="0" smtClean="0"/>
              <a:t/>
            </a:r>
            <a:br>
              <a:rPr lang="et-EE" sz="4000" b="1" dirty="0" smtClean="0"/>
            </a:br>
            <a:r>
              <a:rPr lang="et-EE" sz="4000" b="1" dirty="0" err="1" smtClean="0"/>
              <a:t>towards</a:t>
            </a:r>
            <a:r>
              <a:rPr lang="et-EE" sz="4000" b="1" dirty="0" smtClean="0"/>
              <a:t> </a:t>
            </a:r>
            <a:r>
              <a:rPr lang="et-EE" sz="4000" b="1" dirty="0" err="1"/>
              <a:t>the</a:t>
            </a:r>
            <a:r>
              <a:rPr lang="et-EE" sz="4000" b="1" dirty="0"/>
              <a:t> </a:t>
            </a:r>
            <a:r>
              <a:rPr lang="et-EE" sz="4000" b="1" dirty="0" err="1"/>
              <a:t>cloud</a:t>
            </a:r>
            <a:r>
              <a:rPr lang="et-EE" sz="4000" b="1" dirty="0"/>
              <a:t> </a:t>
            </a:r>
            <a:r>
              <a:rPr lang="et-EE" sz="4000" b="1" dirty="0" err="1"/>
              <a:t>computing</a:t>
            </a:r>
            <a:r>
              <a:rPr lang="et-EE" sz="4000" b="1" dirty="0"/>
              <a:t/>
            </a:r>
            <a:br>
              <a:rPr lang="et-EE" sz="4000" b="1" dirty="0"/>
            </a:br>
            <a:endParaRPr lang="et-EE" sz="4000" b="1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3460" y="4293120"/>
            <a:ext cx="7561050" cy="21351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dirty="0"/>
              <a:t>Hannes Astok</a:t>
            </a:r>
          </a:p>
          <a:p>
            <a:pPr marL="0" indent="0" algn="ctr">
              <a:lnSpc>
                <a:spcPct val="8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t-EE" sz="2400" dirty="0" smtClean="0"/>
              <a:t>Deputy Director</a:t>
            </a:r>
          </a:p>
          <a:p>
            <a:pPr marL="0" indent="0" algn="ctr">
              <a:lnSpc>
                <a:spcPct val="8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t-EE" sz="2400" dirty="0" smtClean="0"/>
              <a:t>eGovernance Academy</a:t>
            </a:r>
            <a:endParaRPr lang="et-EE" sz="2400" dirty="0"/>
          </a:p>
          <a:p>
            <a:pPr marL="0" indent="0" algn="ctr">
              <a:lnSpc>
                <a:spcPct val="8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t-EE" sz="2400" dirty="0" err="1"/>
              <a:t>Former</a:t>
            </a:r>
            <a:r>
              <a:rPr lang="et-EE" sz="2400" dirty="0"/>
              <a:t> </a:t>
            </a:r>
            <a:r>
              <a:rPr lang="et-EE" sz="2400" dirty="0" err="1"/>
              <a:t>Member</a:t>
            </a:r>
            <a:r>
              <a:rPr lang="et-EE" sz="2400" dirty="0"/>
              <a:t> </a:t>
            </a:r>
            <a:r>
              <a:rPr lang="et-EE" sz="2400" dirty="0" err="1"/>
              <a:t>of</a:t>
            </a:r>
            <a:r>
              <a:rPr lang="et-EE" sz="2400" dirty="0"/>
              <a:t> </a:t>
            </a:r>
            <a:r>
              <a:rPr lang="et-EE" sz="2400" dirty="0" err="1"/>
              <a:t>the</a:t>
            </a:r>
            <a:r>
              <a:rPr lang="et-EE" sz="2400" dirty="0"/>
              <a:t> </a:t>
            </a:r>
            <a:r>
              <a:rPr lang="et-EE" sz="2400" dirty="0" err="1"/>
              <a:t>Estonian</a:t>
            </a:r>
            <a:r>
              <a:rPr lang="et-EE" sz="2400" dirty="0"/>
              <a:t> </a:t>
            </a:r>
            <a:r>
              <a:rPr lang="et-EE" sz="2400" dirty="0" err="1"/>
              <a:t>Parliament</a:t>
            </a:r>
            <a:endParaRPr lang="et-EE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1052513"/>
            <a:ext cx="4897437" cy="79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>
                <a:solidFill>
                  <a:srgbClr val="00707B"/>
                </a:solidFill>
              </a:rPr>
              <a:t>Hannes Astok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16020" y="1628750"/>
            <a:ext cx="4148138" cy="487045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t-EE" sz="2400" b="1" dirty="0"/>
              <a:t>2011 - eGovernment </a:t>
            </a:r>
            <a:r>
              <a:rPr lang="et-EE" sz="2400" b="1" dirty="0" smtClean="0"/>
              <a:t>expert, </a:t>
            </a:r>
            <a:r>
              <a:rPr lang="et-EE" sz="2400" b="1" dirty="0" err="1" smtClean="0"/>
              <a:t>Deputy</a:t>
            </a:r>
            <a:r>
              <a:rPr lang="et-EE" sz="2400" b="1" dirty="0" smtClean="0"/>
              <a:t> </a:t>
            </a:r>
            <a:r>
              <a:rPr lang="et-EE" sz="2400" b="1" dirty="0" err="1" smtClean="0"/>
              <a:t>Director</a:t>
            </a:r>
            <a:r>
              <a:rPr lang="et-EE" sz="2400" b="1" dirty="0" smtClean="0"/>
              <a:t>,                   </a:t>
            </a:r>
            <a:r>
              <a:rPr lang="en-GB" sz="2400" b="1" dirty="0" smtClean="0"/>
              <a:t>e</a:t>
            </a:r>
            <a:r>
              <a:rPr lang="en-GB" sz="2400" b="1" dirty="0"/>
              <a:t>-Governance </a:t>
            </a:r>
            <a:r>
              <a:rPr lang="en-GB" sz="2400" b="1" dirty="0" smtClean="0"/>
              <a:t>Academy</a:t>
            </a:r>
            <a:endParaRPr lang="et-EE" sz="2400" b="1" dirty="0"/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 dirty="0"/>
              <a:t>2007</a:t>
            </a:r>
            <a:r>
              <a:rPr lang="et-EE" sz="2400" b="1" dirty="0"/>
              <a:t>-2011</a:t>
            </a:r>
            <a:r>
              <a:rPr lang="en-GB" sz="2400" b="1" dirty="0"/>
              <a:t> – Member of the Estonian </a:t>
            </a:r>
            <a:r>
              <a:rPr lang="et-EE" sz="2400" b="1" dirty="0"/>
              <a:t>    </a:t>
            </a:r>
            <a:r>
              <a:rPr lang="en-GB" sz="2400" b="1" dirty="0"/>
              <a:t>Parliament</a:t>
            </a:r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 dirty="0"/>
              <a:t>2005 - Programme Director, municipal and regional </a:t>
            </a:r>
            <a:r>
              <a:rPr lang="en-GB" sz="2400" b="1" dirty="0" err="1"/>
              <a:t>eGovernance</a:t>
            </a:r>
            <a:r>
              <a:rPr lang="en-GB" sz="2400" b="1" dirty="0"/>
              <a:t>, e-Governance Academy</a:t>
            </a:r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b="1" dirty="0"/>
              <a:t>1998-2005 Deputy Mayor, Tartu City Government</a:t>
            </a:r>
          </a:p>
          <a:p>
            <a:pPr marL="341313" indent="-341313">
              <a:spcBef>
                <a:spcPts val="6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t-EE" sz="24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460" y="1700760"/>
            <a:ext cx="3443287" cy="387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3800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What is E-Governance Academy?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980660"/>
            <a:ext cx="8447088" cy="5337590"/>
          </a:xfrm>
          <a:ln/>
        </p:spPr>
        <p:txBody>
          <a:bodyPr/>
          <a:lstStyle/>
          <a:p>
            <a:pPr marL="0" indent="0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b="1" dirty="0" err="1" smtClean="0"/>
              <a:t>eGovernance</a:t>
            </a:r>
            <a:r>
              <a:rPr lang="en-GB" sz="2400" b="1" dirty="0" smtClean="0"/>
              <a:t> Academy is </a:t>
            </a:r>
            <a:r>
              <a:rPr lang="en-GB" sz="2400" dirty="0"/>
              <a:t>a non-profit organisation for the creation and transfer of knowledge concerning e-governance</a:t>
            </a:r>
            <a:r>
              <a:rPr lang="et-EE" sz="2400" dirty="0" smtClean="0"/>
              <a:t>.</a:t>
            </a:r>
          </a:p>
          <a:p>
            <a:pPr marL="0" indent="0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t-EE" sz="2400" b="1" dirty="0" err="1" smtClean="0"/>
              <a:t>Activities</a:t>
            </a:r>
            <a:endParaRPr lang="et-EE" sz="2400" b="1" dirty="0"/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/>
              <a:t>Research </a:t>
            </a:r>
            <a:r>
              <a:rPr lang="en-GB" sz="2400" dirty="0"/>
              <a:t>&amp; Analysis </a:t>
            </a:r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/>
              <a:t>Training </a:t>
            </a:r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/>
              <a:t>Consultancy </a:t>
            </a:r>
            <a:endParaRPr lang="en-GB" sz="2400" dirty="0" smtClean="0"/>
          </a:p>
          <a:p>
            <a:pPr marL="0" indent="0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b="1" dirty="0" smtClean="0"/>
              <a:t>Programs</a:t>
            </a:r>
            <a:endParaRPr lang="en-GB" sz="2400" b="1" dirty="0"/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/>
              <a:t>Central </a:t>
            </a:r>
            <a:r>
              <a:rPr lang="en-GB" sz="2400" dirty="0"/>
              <a:t>government program</a:t>
            </a:r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err="1"/>
              <a:t>eDemocracy</a:t>
            </a:r>
            <a:r>
              <a:rPr lang="en-GB" sz="2400" dirty="0"/>
              <a:t> program</a:t>
            </a:r>
          </a:p>
          <a:p>
            <a:pPr marL="341313" indent="-341313">
              <a:spcBef>
                <a:spcPts val="600"/>
              </a:spcBef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/>
              <a:t>Municipal eGovernance program</a:t>
            </a:r>
          </a:p>
          <a:p>
            <a:pPr marL="341313" indent="-341313" algn="ctr"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b="1" dirty="0" smtClean="0">
                <a:solidFill>
                  <a:schemeClr val="accent6"/>
                </a:solidFill>
              </a:rPr>
              <a:t>Learn more: </a:t>
            </a:r>
            <a:r>
              <a:rPr lang="en-GB" sz="2400" b="1" dirty="0" err="1" smtClean="0">
                <a:solidFill>
                  <a:schemeClr val="accent6"/>
                </a:solidFill>
                <a:hlinkClick r:id="rId3"/>
              </a:rPr>
              <a:t>www.ega.ee</a:t>
            </a:r>
            <a:endParaRPr lang="en-GB" sz="2400" b="1" dirty="0">
              <a:solidFill>
                <a:schemeClr val="accent6"/>
              </a:solidFill>
            </a:endParaRPr>
          </a:p>
          <a:p>
            <a:pPr marL="341313" indent="-341313">
              <a:spcBef>
                <a:spcPts val="600"/>
              </a:spcBef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sz="2400" u="sng" dirty="0"/>
          </a:p>
        </p:txBody>
      </p:sp>
    </p:spTree>
    <p:extLst>
      <p:ext uri="{BB962C8B-B14F-4D97-AF65-F5344CB8AC3E}">
        <p14:creationId xmlns:p14="http://schemas.microsoft.com/office/powerpoint/2010/main" val="30251201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1450" y="260560"/>
            <a:ext cx="8286055" cy="634156"/>
          </a:xfrm>
        </p:spPr>
        <p:txBody>
          <a:bodyPr/>
          <a:lstStyle/>
          <a:p>
            <a:r>
              <a:rPr lang="en-US" sz="2800" b="1" dirty="0" smtClean="0"/>
              <a:t>COOPERATION WITH MORE THAN 40 COUNTRIES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4119" y="1143000"/>
            <a:ext cx="10194809" cy="509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3460" y="1268700"/>
            <a:ext cx="8286055" cy="4725180"/>
          </a:xfrm>
        </p:spPr>
        <p:txBody>
          <a:bodyPr/>
          <a:lstStyle/>
          <a:p>
            <a:pPr algn="ctr"/>
            <a:r>
              <a:rPr lang="en-US" sz="9600" b="1" dirty="0" smtClean="0"/>
              <a:t>TYPES OF CLOUD COMPUTING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108654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Traditional services </a:t>
            </a:r>
            <a:r>
              <a:rPr lang="en-US" dirty="0" err="1" smtClean="0"/>
              <a:t>vs</a:t>
            </a:r>
            <a:r>
              <a:rPr lang="en-US" dirty="0" smtClean="0"/>
              <a:t> Cloud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A604F-CAA1-4852-9C7F-2DDFA13F272C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6" name="Picture 5" descr="Joonis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670" y="1484730"/>
            <a:ext cx="4479290" cy="495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6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cloud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Private cloud</a:t>
            </a:r>
          </a:p>
          <a:p>
            <a:r>
              <a:rPr lang="en-US" dirty="0" smtClean="0"/>
              <a:t>Public cloud</a:t>
            </a:r>
          </a:p>
          <a:p>
            <a:r>
              <a:rPr lang="en-US" dirty="0" smtClean="0"/>
              <a:t>Community cloud</a:t>
            </a:r>
          </a:p>
          <a:p>
            <a:r>
              <a:rPr lang="en-US" dirty="0" smtClean="0"/>
              <a:t>Hybrid cloud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3669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Private cloud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 descr="Joonis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680" y="1988800"/>
            <a:ext cx="4733772" cy="368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Public cloud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 descr="Joonis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60" y="1844780"/>
            <a:ext cx="3656297" cy="403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Community cloud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 descr="Joonis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00" y="1772770"/>
            <a:ext cx="3263675" cy="437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0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Hybrid cloud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 descr="Joonis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00" y="1772770"/>
            <a:ext cx="3241767" cy="425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5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service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 smtClean="0"/>
              <a:t>Infrastructure</a:t>
            </a:r>
            <a:r>
              <a:rPr lang="et-EE" dirty="0" smtClean="0"/>
              <a:t> </a:t>
            </a:r>
            <a:r>
              <a:rPr lang="et-EE" dirty="0" err="1"/>
              <a:t>as</a:t>
            </a:r>
            <a:r>
              <a:rPr lang="et-EE" dirty="0"/>
              <a:t> a </a:t>
            </a:r>
            <a:r>
              <a:rPr lang="et-EE" dirty="0" smtClean="0"/>
              <a:t>Service</a:t>
            </a:r>
            <a:r>
              <a:rPr lang="et-EE" dirty="0"/>
              <a:t> </a:t>
            </a:r>
            <a:r>
              <a:rPr lang="et-EE" dirty="0" smtClean="0"/>
              <a:t>(</a:t>
            </a:r>
            <a:r>
              <a:rPr lang="et-EE" dirty="0" err="1" smtClean="0"/>
              <a:t>IaaS</a:t>
            </a:r>
            <a:r>
              <a:rPr lang="et-EE" dirty="0" smtClean="0"/>
              <a:t>)</a:t>
            </a:r>
          </a:p>
          <a:p>
            <a:r>
              <a:rPr lang="et-EE" dirty="0" err="1" smtClean="0"/>
              <a:t>Platform</a:t>
            </a:r>
            <a:r>
              <a:rPr lang="et-EE" dirty="0" smtClean="0"/>
              <a:t> </a:t>
            </a:r>
            <a:r>
              <a:rPr lang="et-EE" dirty="0" err="1"/>
              <a:t>as</a:t>
            </a:r>
            <a:r>
              <a:rPr lang="et-EE" dirty="0"/>
              <a:t> a </a:t>
            </a:r>
            <a:r>
              <a:rPr lang="et-EE" dirty="0" smtClean="0"/>
              <a:t>Service</a:t>
            </a:r>
            <a:r>
              <a:rPr lang="et-EE" dirty="0"/>
              <a:t> </a:t>
            </a:r>
            <a:r>
              <a:rPr lang="et-EE" dirty="0" smtClean="0"/>
              <a:t>(</a:t>
            </a:r>
            <a:r>
              <a:rPr lang="et-EE" dirty="0" err="1" smtClean="0"/>
              <a:t>PaaS</a:t>
            </a:r>
            <a:r>
              <a:rPr lang="et-EE" dirty="0"/>
              <a:t>) </a:t>
            </a:r>
            <a:endParaRPr lang="et-EE" dirty="0" smtClean="0"/>
          </a:p>
          <a:p>
            <a:r>
              <a:rPr lang="et-EE" dirty="0" err="1" smtClean="0"/>
              <a:t>Software</a:t>
            </a:r>
            <a:r>
              <a:rPr lang="et-EE" dirty="0" smtClean="0"/>
              <a:t> </a:t>
            </a:r>
            <a:r>
              <a:rPr lang="et-EE" dirty="0" err="1"/>
              <a:t>as</a:t>
            </a:r>
            <a:r>
              <a:rPr lang="et-EE" dirty="0"/>
              <a:t> a </a:t>
            </a:r>
            <a:r>
              <a:rPr lang="et-EE" dirty="0" smtClean="0"/>
              <a:t>Service</a:t>
            </a:r>
            <a:r>
              <a:rPr lang="et-EE" dirty="0"/>
              <a:t> </a:t>
            </a:r>
            <a:r>
              <a:rPr lang="et-EE" dirty="0" smtClean="0"/>
              <a:t>(</a:t>
            </a:r>
            <a:r>
              <a:rPr lang="et-EE" dirty="0" err="1" smtClean="0"/>
              <a:t>SaaS</a:t>
            </a:r>
            <a:r>
              <a:rPr lang="et-EE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5425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the cloud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24" y="1556739"/>
            <a:ext cx="8286055" cy="3168441"/>
          </a:xfrm>
        </p:spPr>
        <p:txBody>
          <a:bodyPr/>
          <a:lstStyle/>
          <a:p>
            <a:r>
              <a:rPr lang="en-US" dirty="0" smtClean="0"/>
              <a:t>ICT infrastructure</a:t>
            </a:r>
          </a:p>
          <a:p>
            <a:pPr lvl="1"/>
            <a:r>
              <a:rPr lang="en-US" dirty="0" smtClean="0"/>
              <a:t>Investments</a:t>
            </a:r>
          </a:p>
          <a:p>
            <a:pPr lvl="1"/>
            <a:r>
              <a:rPr lang="en-US" dirty="0" smtClean="0"/>
              <a:t>Procurement</a:t>
            </a:r>
          </a:p>
          <a:p>
            <a:pPr lvl="1"/>
            <a:r>
              <a:rPr lang="en-US" dirty="0" smtClean="0"/>
              <a:t>Running and </a:t>
            </a:r>
            <a:r>
              <a:rPr lang="en-US" dirty="0" err="1" smtClean="0"/>
              <a:t>maintenace</a:t>
            </a:r>
            <a:endParaRPr lang="en-US" dirty="0" smtClean="0"/>
          </a:p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Scalability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grpSp>
        <p:nvGrpSpPr>
          <p:cNvPr id="7" name="Group 6"/>
          <p:cNvGrpSpPr/>
          <p:nvPr/>
        </p:nvGrpSpPr>
        <p:grpSpPr>
          <a:xfrm>
            <a:off x="2771750" y="4005080"/>
            <a:ext cx="5960000" cy="2385612"/>
            <a:chOff x="2771750" y="4005080"/>
            <a:chExt cx="5960000" cy="2385612"/>
          </a:xfrm>
        </p:grpSpPr>
        <p:pic>
          <p:nvPicPr>
            <p:cNvPr id="5" name="Picture 4" descr="Tabel1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1750" y="4005080"/>
              <a:ext cx="5960000" cy="194427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499990" y="6021360"/>
              <a:ext cx="4176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UK Government estimated savings, 2011</a:t>
              </a:r>
              <a:endParaRPr lang="en-US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8854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450" y="476590"/>
            <a:ext cx="8286055" cy="634156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lready </a:t>
            </a:r>
            <a:r>
              <a:rPr lang="en-US" dirty="0"/>
              <a:t>implemented </a:t>
            </a:r>
            <a:r>
              <a:rPr lang="en-US" dirty="0" smtClean="0"/>
              <a:t>services deployment </a:t>
            </a:r>
            <a:r>
              <a:rPr lang="en-US" dirty="0"/>
              <a:t>models for governmental </a:t>
            </a:r>
            <a:r>
              <a:rPr lang="en-US" dirty="0" smtClean="0"/>
              <a:t>Clouds in Europe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10" y="1916790"/>
            <a:ext cx="7010400" cy="407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52150" y="6093370"/>
            <a:ext cx="216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ENISA 2011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8377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450" y="332570"/>
            <a:ext cx="8286055" cy="634156"/>
          </a:xfrm>
        </p:spPr>
        <p:txBody>
          <a:bodyPr/>
          <a:lstStyle/>
          <a:p>
            <a:r>
              <a:rPr lang="en-US" dirty="0"/>
              <a:t>Already implemented </a:t>
            </a:r>
            <a:r>
              <a:rPr lang="en-US" dirty="0" smtClean="0"/>
              <a:t>cloud models </a:t>
            </a:r>
            <a:r>
              <a:rPr lang="en-US" dirty="0"/>
              <a:t>for governmental Clouds in Europe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50" y="1412720"/>
            <a:ext cx="7886700" cy="480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44260" y="6093370"/>
            <a:ext cx="216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ENISA 2011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622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450" y="116540"/>
            <a:ext cx="8286055" cy="634156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ype </a:t>
            </a:r>
            <a:r>
              <a:rPr lang="en-US" dirty="0"/>
              <a:t>of government services </a:t>
            </a:r>
            <a:r>
              <a:rPr lang="en-US" dirty="0" smtClean="0"/>
              <a:t>in cloud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10" y="908650"/>
            <a:ext cx="6498030" cy="54923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03800" y="6021360"/>
            <a:ext cx="144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ENISA 2011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047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440" y="1484730"/>
            <a:ext cx="8286055" cy="4725180"/>
          </a:xfrm>
        </p:spPr>
        <p:txBody>
          <a:bodyPr/>
          <a:lstStyle/>
          <a:p>
            <a:pPr algn="ctr"/>
            <a:r>
              <a:rPr lang="en-US" sz="9600" b="1" dirty="0" smtClean="0"/>
              <a:t>CHALLENEGS FOR THE GOVERNMENTS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7301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Lack of experience</a:t>
            </a:r>
          </a:p>
          <a:p>
            <a:pPr lvl="1"/>
            <a:r>
              <a:rPr lang="en-US" dirty="0" smtClean="0"/>
              <a:t>Contracts</a:t>
            </a:r>
          </a:p>
          <a:p>
            <a:pPr lvl="1"/>
            <a:r>
              <a:rPr lang="en-US" dirty="0" smtClean="0"/>
              <a:t>Vendor selection and certification</a:t>
            </a:r>
          </a:p>
          <a:p>
            <a:pPr lvl="1"/>
            <a:r>
              <a:rPr lang="en-US" dirty="0" smtClean="0"/>
              <a:t>Data migration </a:t>
            </a:r>
          </a:p>
          <a:p>
            <a:pPr lvl="1"/>
            <a:r>
              <a:rPr lang="en-US" dirty="0" smtClean="0"/>
              <a:t>Ending contracts/changing vendors</a:t>
            </a:r>
          </a:p>
          <a:p>
            <a:r>
              <a:rPr lang="en-US" b="1" dirty="0" smtClean="0"/>
              <a:t>Data security</a:t>
            </a:r>
          </a:p>
          <a:p>
            <a:r>
              <a:rPr lang="en-US" b="1" dirty="0" smtClean="0"/>
              <a:t>Data integrity</a:t>
            </a:r>
          </a:p>
          <a:p>
            <a:r>
              <a:rPr lang="en-US" b="1" dirty="0" smtClean="0"/>
              <a:t>The different national laws</a:t>
            </a:r>
          </a:p>
          <a:p>
            <a:r>
              <a:rPr lang="en-US" b="1" dirty="0" smtClean="0"/>
              <a:t>Internet connection stability and speed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9032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3460" y="1268700"/>
            <a:ext cx="8286055" cy="4725180"/>
          </a:xfrm>
        </p:spPr>
        <p:txBody>
          <a:bodyPr/>
          <a:lstStyle/>
          <a:p>
            <a:pPr algn="ctr"/>
            <a:r>
              <a:rPr lang="en-US" sz="9600" b="1" dirty="0" smtClean="0"/>
              <a:t>WHAT </a:t>
            </a:r>
            <a:br>
              <a:rPr lang="en-US" sz="9600" b="1" dirty="0" smtClean="0"/>
            </a:br>
            <a:r>
              <a:rPr lang="en-US" sz="9600" b="1" dirty="0" smtClean="0"/>
              <a:t>NEXT?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9530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cloud services for non-critical and public data</a:t>
            </a:r>
          </a:p>
          <a:p>
            <a:r>
              <a:rPr lang="en-US" dirty="0" smtClean="0"/>
              <a:t>Government clouds (private of community cloud models)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9789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CRYPTOGRAPHY AND DATA SPLITTING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24" y="1556739"/>
            <a:ext cx="8286055" cy="1152161"/>
          </a:xfrm>
        </p:spPr>
        <p:txBody>
          <a:bodyPr/>
          <a:lstStyle/>
          <a:p>
            <a:r>
              <a:rPr lang="en-US" dirty="0" smtClean="0"/>
              <a:t>Encrypting all data</a:t>
            </a:r>
          </a:p>
          <a:p>
            <a:r>
              <a:rPr lang="en-US" dirty="0" smtClean="0"/>
              <a:t>Splitting data between clouds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660" y="2852920"/>
            <a:ext cx="6372250" cy="3391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934796">
            <a:off x="3104323" y="3380862"/>
            <a:ext cx="1865859" cy="18353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420" y="5229250"/>
            <a:ext cx="3024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more:</a:t>
            </a:r>
          </a:p>
          <a:p>
            <a:r>
              <a:rPr lang="en-US" dirty="0"/>
              <a:t>https://</a:t>
            </a:r>
            <a:r>
              <a:rPr lang="en-US" dirty="0" err="1"/>
              <a:t>sharemind.cyber.ee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90944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EMBASSIES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of the data in other countries in the Embassies (it is territory of the country)</a:t>
            </a:r>
          </a:p>
          <a:p>
            <a:r>
              <a:rPr lang="en-US" dirty="0" smtClean="0"/>
              <a:t>Disaster recovery copies of the government databases:  to save the country in case of emergency (natural disasters, others)</a:t>
            </a:r>
          </a:p>
          <a:p>
            <a:r>
              <a:rPr lang="en-US" dirty="0" smtClean="0">
                <a:hlinkClick r:id="rId2"/>
              </a:rPr>
              <a:t>VIDEO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8027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 FROM DATA EMBASSIES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ilateral </a:t>
            </a:r>
            <a:r>
              <a:rPr lang="en-US" dirty="0"/>
              <a:t>cooperation between the </a:t>
            </a:r>
            <a:r>
              <a:rPr lang="en-US" dirty="0" smtClean="0"/>
              <a:t>countries to store the data</a:t>
            </a:r>
            <a:endParaRPr lang="en-US" dirty="0"/>
          </a:p>
          <a:p>
            <a:r>
              <a:rPr lang="en-US" dirty="0"/>
              <a:t>Agreements NOT to spy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1576-1F25-40B9-93BD-CDA978813557}" type="datetime1">
              <a:rPr lang="et-EE" smtClean="0"/>
              <a:pPr/>
              <a:t>27.11.2014</a:t>
            </a:fld>
            <a:endParaRPr lang="et-E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3460" y="764630"/>
            <a:ext cx="8286055" cy="4725180"/>
          </a:xfrm>
        </p:spPr>
        <p:txBody>
          <a:bodyPr/>
          <a:lstStyle/>
          <a:p>
            <a:pPr algn="ctr"/>
            <a:r>
              <a:rPr lang="en-US" sz="8000" b="1" dirty="0" smtClean="0"/>
              <a:t>CITIZENS </a:t>
            </a:r>
            <a:br>
              <a:rPr lang="en-US" sz="8000" b="1" dirty="0" smtClean="0"/>
            </a:br>
            <a:r>
              <a:rPr lang="en-US" sz="8000" b="1" dirty="0" smtClean="0"/>
              <a:t>IN CLOUD?</a:t>
            </a:r>
            <a:br>
              <a:rPr lang="en-US" sz="8000" b="1" dirty="0" smtClean="0"/>
            </a:br>
            <a:r>
              <a:rPr lang="en-US" sz="8000" b="1" dirty="0" smtClean="0"/>
              <a:t>ESTONIAN </a:t>
            </a:r>
            <a:br>
              <a:rPr lang="en-US" sz="8000" b="1" dirty="0" smtClean="0"/>
            </a:br>
            <a:r>
              <a:rPr lang="en-US" sz="8000" b="1" dirty="0" smtClean="0"/>
              <a:t>E-RESIDENT!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2460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6962"/>
            <a:ext cx="8229600" cy="4525963"/>
          </a:xfrm>
        </p:spPr>
        <p:txBody>
          <a:bodyPr>
            <a:normAutofit/>
          </a:bodyPr>
          <a:lstStyle/>
          <a:p>
            <a:r>
              <a:rPr lang="et-EE" dirty="0" smtClean="0"/>
              <a:t>E-resident = </a:t>
            </a:r>
            <a:r>
              <a:rPr lang="et-EE" dirty="0" err="1" smtClean="0"/>
              <a:t>non-resident</a:t>
            </a:r>
            <a:r>
              <a:rPr lang="et-EE" dirty="0" smtClean="0"/>
              <a:t> </a:t>
            </a:r>
            <a:r>
              <a:rPr lang="et-EE" dirty="0" err="1" smtClean="0"/>
              <a:t>person</a:t>
            </a:r>
            <a:r>
              <a:rPr lang="et-EE" dirty="0" smtClean="0"/>
              <a:t> </a:t>
            </a:r>
            <a:r>
              <a:rPr lang="et-EE" dirty="0" err="1" smtClean="0"/>
              <a:t>with</a:t>
            </a:r>
            <a:r>
              <a:rPr lang="et-EE" dirty="0" smtClean="0"/>
              <a:t> </a:t>
            </a:r>
            <a:r>
              <a:rPr lang="et-EE" b="1" dirty="0" err="1" smtClean="0"/>
              <a:t>Estonian</a:t>
            </a:r>
            <a:r>
              <a:rPr lang="et-EE" b="1" dirty="0" smtClean="0"/>
              <a:t> </a:t>
            </a:r>
            <a:r>
              <a:rPr lang="et-EE" b="1" dirty="0" err="1" smtClean="0"/>
              <a:t>digital</a:t>
            </a:r>
            <a:r>
              <a:rPr lang="et-EE" b="1" dirty="0" smtClean="0"/>
              <a:t> </a:t>
            </a:r>
            <a:r>
              <a:rPr lang="et-EE" b="1" dirty="0" err="1" smtClean="0"/>
              <a:t>identity</a:t>
            </a:r>
            <a:r>
              <a:rPr lang="et-EE" b="1" dirty="0" smtClean="0"/>
              <a:t> </a:t>
            </a:r>
            <a:r>
              <a:rPr lang="et-EE" dirty="0" smtClean="0"/>
              <a:t>(</a:t>
            </a:r>
            <a:r>
              <a:rPr lang="et-EE" dirty="0" err="1" smtClean="0"/>
              <a:t>smart</a:t>
            </a:r>
            <a:r>
              <a:rPr lang="et-EE" dirty="0" smtClean="0"/>
              <a:t> ID </a:t>
            </a:r>
            <a:r>
              <a:rPr lang="et-EE" dirty="0" err="1" smtClean="0"/>
              <a:t>card</a:t>
            </a:r>
            <a:r>
              <a:rPr lang="et-EE" dirty="0" smtClean="0"/>
              <a:t>)</a:t>
            </a:r>
          </a:p>
          <a:p>
            <a:r>
              <a:rPr lang="et-EE" dirty="0" smtClean="0"/>
              <a:t>Works </a:t>
            </a:r>
            <a:r>
              <a:rPr lang="et-EE" dirty="0" err="1" smtClean="0"/>
              <a:t>like</a:t>
            </a:r>
            <a:r>
              <a:rPr lang="et-EE" dirty="0" smtClean="0"/>
              <a:t> </a:t>
            </a:r>
            <a:r>
              <a:rPr lang="et-EE" dirty="0" err="1" smtClean="0"/>
              <a:t>Estonian</a:t>
            </a:r>
            <a:r>
              <a:rPr lang="et-EE" dirty="0" smtClean="0"/>
              <a:t> </a:t>
            </a:r>
            <a:r>
              <a:rPr lang="et-EE" dirty="0" err="1" smtClean="0"/>
              <a:t>ID-card</a:t>
            </a:r>
            <a:r>
              <a:rPr lang="et-EE" dirty="0" smtClean="0"/>
              <a:t>, </a:t>
            </a:r>
            <a:r>
              <a:rPr lang="et-EE" dirty="0" err="1" smtClean="0"/>
              <a:t>but</a:t>
            </a:r>
            <a:r>
              <a:rPr lang="et-EE" dirty="0" smtClean="0"/>
              <a:t> no </a:t>
            </a:r>
            <a:r>
              <a:rPr lang="et-EE" dirty="0" err="1" smtClean="0"/>
              <a:t>photo</a:t>
            </a:r>
            <a:r>
              <a:rPr lang="et-EE" dirty="0" smtClean="0"/>
              <a:t>: </a:t>
            </a:r>
            <a:r>
              <a:rPr lang="et-EE" dirty="0" err="1" smtClean="0"/>
              <a:t>meant</a:t>
            </a:r>
            <a:r>
              <a:rPr lang="et-EE" dirty="0" smtClean="0"/>
              <a:t> </a:t>
            </a:r>
            <a:r>
              <a:rPr lang="et-EE" b="1" dirty="0" err="1" smtClean="0"/>
              <a:t>only</a:t>
            </a:r>
            <a:r>
              <a:rPr lang="et-EE" b="1" dirty="0" smtClean="0"/>
              <a:t> </a:t>
            </a:r>
            <a:r>
              <a:rPr lang="et-EE" b="1" dirty="0" err="1" smtClean="0"/>
              <a:t>for</a:t>
            </a:r>
            <a:r>
              <a:rPr lang="et-EE" b="1" dirty="0" smtClean="0"/>
              <a:t> </a:t>
            </a:r>
            <a:r>
              <a:rPr lang="et-EE" b="1" dirty="0" err="1" smtClean="0"/>
              <a:t>access</a:t>
            </a:r>
            <a:r>
              <a:rPr lang="et-EE" b="1" dirty="0" smtClean="0"/>
              <a:t> </a:t>
            </a:r>
            <a:r>
              <a:rPr lang="et-EE" b="1" dirty="0" err="1" smtClean="0"/>
              <a:t>to</a:t>
            </a:r>
            <a:r>
              <a:rPr lang="et-EE" b="1" dirty="0" smtClean="0"/>
              <a:t> </a:t>
            </a:r>
            <a:r>
              <a:rPr lang="et-EE" b="1" dirty="0" err="1" smtClean="0"/>
              <a:t>digital</a:t>
            </a:r>
            <a:r>
              <a:rPr lang="et-EE" b="1" dirty="0" smtClean="0"/>
              <a:t> </a:t>
            </a:r>
            <a:r>
              <a:rPr lang="et-EE" b="1" dirty="0" err="1" smtClean="0"/>
              <a:t>services</a:t>
            </a:r>
            <a:endParaRPr lang="et-EE" b="1" dirty="0" smtClean="0"/>
          </a:p>
          <a:p>
            <a:r>
              <a:rPr lang="et-EE" b="1" dirty="0" err="1" smtClean="0"/>
              <a:t>Govt-as-start-up</a:t>
            </a:r>
            <a:r>
              <a:rPr lang="et-EE" b="1" dirty="0" smtClean="0"/>
              <a:t>: </a:t>
            </a:r>
            <a:r>
              <a:rPr lang="et-EE" dirty="0" err="1" smtClean="0"/>
              <a:t>going</a:t>
            </a:r>
            <a:r>
              <a:rPr lang="et-EE" dirty="0" smtClean="0"/>
              <a:t> </a:t>
            </a:r>
            <a:r>
              <a:rPr lang="et-EE" dirty="0" err="1" smtClean="0"/>
              <a:t>live</a:t>
            </a:r>
            <a:r>
              <a:rPr lang="et-EE" dirty="0" smtClean="0"/>
              <a:t> </a:t>
            </a:r>
            <a:r>
              <a:rPr lang="et-EE" dirty="0" err="1" smtClean="0"/>
              <a:t>with</a:t>
            </a:r>
            <a:r>
              <a:rPr lang="et-EE" dirty="0" smtClean="0"/>
              <a:t> </a:t>
            </a:r>
            <a:r>
              <a:rPr lang="et-EE" dirty="0" err="1" smtClean="0"/>
              <a:t>beta</a:t>
            </a:r>
            <a:r>
              <a:rPr lang="et-EE" dirty="0" smtClean="0"/>
              <a:t>, </a:t>
            </a:r>
            <a:r>
              <a:rPr lang="et-EE" dirty="0" err="1" smtClean="0"/>
              <a:t>constant</a:t>
            </a:r>
            <a:r>
              <a:rPr lang="et-EE" dirty="0" smtClean="0"/>
              <a:t> </a:t>
            </a:r>
            <a:r>
              <a:rPr lang="et-EE" dirty="0" err="1" smtClean="0"/>
              <a:t>iteration/enhancement</a:t>
            </a:r>
            <a:r>
              <a:rPr lang="et-EE" dirty="0" smtClean="0"/>
              <a:t> </a:t>
            </a:r>
            <a:r>
              <a:rPr lang="et-EE" dirty="0" err="1" smtClean="0"/>
              <a:t>from</a:t>
            </a:r>
            <a:r>
              <a:rPr lang="et-EE" dirty="0" smtClean="0"/>
              <a:t> </a:t>
            </a:r>
            <a:r>
              <a:rPr lang="et-EE" dirty="0" err="1" smtClean="0"/>
              <a:t>there</a:t>
            </a:r>
            <a:endParaRPr lang="et-EE" b="1" dirty="0" smtClean="0"/>
          </a:p>
        </p:txBody>
      </p:sp>
      <p:pic>
        <p:nvPicPr>
          <p:cNvPr id="7170" name="Picture 2" descr="http://raadio1.ee/wp-content/uploads/2014/04/digi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90" y="4077090"/>
            <a:ext cx="3429000" cy="205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000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t-EE" sz="4000" b="1" dirty="0" smtClean="0"/>
              <a:t>10 MLN E-ESTONIANS BY 2025!</a:t>
            </a:r>
            <a:endParaRPr lang="et-EE" sz="4000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0" y="2008512"/>
            <a:ext cx="9001000" cy="363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9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err="1" smtClean="0"/>
              <a:t>Services</a:t>
            </a:r>
            <a:r>
              <a:rPr lang="et-EE" b="1" dirty="0" smtClean="0"/>
              <a:t> (</a:t>
            </a:r>
            <a:r>
              <a:rPr lang="et-EE" b="1" dirty="0" err="1" smtClean="0"/>
              <a:t>in</a:t>
            </a:r>
            <a:r>
              <a:rPr lang="et-EE" b="1" dirty="0" smtClean="0"/>
              <a:t> </a:t>
            </a:r>
            <a:r>
              <a:rPr lang="et-EE" b="1" dirty="0" err="1" smtClean="0"/>
              <a:t>development</a:t>
            </a:r>
            <a:r>
              <a:rPr lang="et-EE" b="1" dirty="0" smtClean="0"/>
              <a:t>)</a:t>
            </a:r>
            <a:endParaRPr lang="et-EE" b="1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305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5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HOW TO GET </a:t>
            </a:r>
            <a:r>
              <a:rPr lang="et-EE" dirty="0" smtClean="0"/>
              <a:t>E-RESIDENCY?</a:t>
            </a:r>
            <a:endParaRPr lang="et-E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>
            <a:normAutofit/>
          </a:bodyPr>
          <a:lstStyle/>
          <a:p>
            <a:r>
              <a:rPr lang="et-EE" b="1" dirty="0" err="1" smtClean="0"/>
              <a:t>Stage</a:t>
            </a:r>
            <a:r>
              <a:rPr lang="et-EE" b="1" dirty="0" smtClean="0"/>
              <a:t> 1:</a:t>
            </a:r>
            <a:r>
              <a:rPr lang="et-EE" dirty="0" smtClean="0"/>
              <a:t> </a:t>
            </a:r>
            <a:r>
              <a:rPr lang="et-EE" dirty="0" err="1" smtClean="0"/>
              <a:t>issued</a:t>
            </a:r>
            <a:r>
              <a:rPr lang="et-EE" dirty="0" smtClean="0"/>
              <a:t> </a:t>
            </a:r>
            <a:r>
              <a:rPr lang="et-EE" dirty="0" err="1" smtClean="0"/>
              <a:t>in</a:t>
            </a:r>
            <a:r>
              <a:rPr lang="et-EE" dirty="0" smtClean="0"/>
              <a:t> EE </a:t>
            </a:r>
            <a:r>
              <a:rPr lang="et-EE" dirty="0" err="1" smtClean="0"/>
              <a:t>only</a:t>
            </a:r>
            <a:r>
              <a:rPr lang="et-EE" dirty="0" smtClean="0"/>
              <a:t> (</a:t>
            </a:r>
            <a:r>
              <a:rPr lang="et-EE" dirty="0" err="1" smtClean="0"/>
              <a:t>Police</a:t>
            </a:r>
            <a:r>
              <a:rPr lang="et-EE" dirty="0" smtClean="0"/>
              <a:t> &amp; </a:t>
            </a:r>
            <a:r>
              <a:rPr lang="et-EE" dirty="0" err="1" smtClean="0"/>
              <a:t>Border</a:t>
            </a:r>
            <a:r>
              <a:rPr lang="et-EE" dirty="0" smtClean="0"/>
              <a:t> </a:t>
            </a:r>
            <a:r>
              <a:rPr lang="et-EE" dirty="0" err="1" smtClean="0"/>
              <a:t>Guard</a:t>
            </a:r>
            <a:r>
              <a:rPr lang="et-EE" dirty="0" smtClean="0"/>
              <a:t>), </a:t>
            </a:r>
            <a:r>
              <a:rPr lang="et-EE" dirty="0" err="1" smtClean="0"/>
              <a:t>since</a:t>
            </a:r>
            <a:r>
              <a:rPr lang="et-EE" dirty="0" smtClean="0"/>
              <a:t> 1 </a:t>
            </a:r>
            <a:r>
              <a:rPr lang="et-EE" dirty="0" err="1" smtClean="0"/>
              <a:t>December</a:t>
            </a:r>
            <a:r>
              <a:rPr lang="et-EE" dirty="0" smtClean="0"/>
              <a:t> 2014</a:t>
            </a:r>
          </a:p>
          <a:p>
            <a:r>
              <a:rPr lang="et-EE" b="1" dirty="0" err="1" smtClean="0"/>
              <a:t>Stage</a:t>
            </a:r>
            <a:r>
              <a:rPr lang="et-EE" b="1" dirty="0" smtClean="0"/>
              <a:t> 2:</a:t>
            </a:r>
            <a:r>
              <a:rPr lang="et-EE" dirty="0" smtClean="0"/>
              <a:t> EE </a:t>
            </a:r>
            <a:r>
              <a:rPr lang="et-EE" dirty="0" err="1" smtClean="0"/>
              <a:t>embassies</a:t>
            </a:r>
            <a:r>
              <a:rPr lang="et-EE" dirty="0" smtClean="0"/>
              <a:t> </a:t>
            </a:r>
            <a:r>
              <a:rPr lang="et-EE" dirty="0" err="1" smtClean="0"/>
              <a:t>abroad</a:t>
            </a:r>
            <a:r>
              <a:rPr lang="et-EE" dirty="0" smtClean="0"/>
              <a:t> </a:t>
            </a:r>
            <a:r>
              <a:rPr lang="et-EE" dirty="0" err="1" smtClean="0"/>
              <a:t>will</a:t>
            </a:r>
            <a:r>
              <a:rPr lang="et-EE" dirty="0" smtClean="0"/>
              <a:t> </a:t>
            </a:r>
            <a:r>
              <a:rPr lang="et-EE" dirty="0" err="1" smtClean="0"/>
              <a:t>also</a:t>
            </a:r>
            <a:r>
              <a:rPr lang="et-EE" dirty="0" smtClean="0"/>
              <a:t> </a:t>
            </a:r>
            <a:r>
              <a:rPr lang="et-EE" dirty="0" err="1" smtClean="0"/>
              <a:t>issue</a:t>
            </a:r>
            <a:r>
              <a:rPr lang="et-EE" dirty="0" smtClean="0"/>
              <a:t>, </a:t>
            </a:r>
            <a:r>
              <a:rPr lang="et-EE" dirty="0" err="1" smtClean="0"/>
              <a:t>by</a:t>
            </a:r>
            <a:r>
              <a:rPr lang="et-EE" dirty="0" smtClean="0"/>
              <a:t> summer </a:t>
            </a:r>
            <a:r>
              <a:rPr lang="et-EE" dirty="0" err="1" smtClean="0"/>
              <a:t>of</a:t>
            </a:r>
            <a:r>
              <a:rPr lang="et-EE" dirty="0" smtClean="0"/>
              <a:t> 2015</a:t>
            </a:r>
          </a:p>
          <a:p>
            <a:r>
              <a:rPr lang="et-EE" dirty="0" err="1" smtClean="0"/>
              <a:t>Person</a:t>
            </a:r>
            <a:r>
              <a:rPr lang="et-EE" dirty="0" smtClean="0"/>
              <a:t> </a:t>
            </a:r>
            <a:r>
              <a:rPr lang="et-EE" dirty="0" err="1" smtClean="0"/>
              <a:t>comes</a:t>
            </a:r>
            <a:r>
              <a:rPr lang="et-EE" dirty="0" smtClean="0"/>
              <a:t> </a:t>
            </a:r>
            <a:r>
              <a:rPr lang="et-EE" dirty="0" err="1" smtClean="0"/>
              <a:t>in</a:t>
            </a:r>
            <a:r>
              <a:rPr lang="et-EE" dirty="0" smtClean="0"/>
              <a:t> </a:t>
            </a:r>
            <a:r>
              <a:rPr lang="et-EE" dirty="0" err="1" smtClean="0"/>
              <a:t>person</a:t>
            </a:r>
            <a:r>
              <a:rPr lang="et-EE" dirty="0" smtClean="0"/>
              <a:t>, </a:t>
            </a:r>
            <a:r>
              <a:rPr lang="et-EE" dirty="0" err="1" smtClean="0"/>
              <a:t>gives</a:t>
            </a:r>
            <a:r>
              <a:rPr lang="et-EE" dirty="0" smtClean="0"/>
              <a:t> </a:t>
            </a:r>
            <a:r>
              <a:rPr lang="et-EE" dirty="0" err="1" smtClean="0"/>
              <a:t>biometrics</a:t>
            </a:r>
            <a:r>
              <a:rPr lang="et-EE" dirty="0" smtClean="0"/>
              <a:t> and shows </a:t>
            </a:r>
            <a:r>
              <a:rPr lang="et-EE" dirty="0" err="1" smtClean="0"/>
              <a:t>own</a:t>
            </a:r>
            <a:r>
              <a:rPr lang="et-EE" dirty="0" smtClean="0"/>
              <a:t> </a:t>
            </a:r>
            <a:r>
              <a:rPr lang="et-EE" dirty="0" err="1" smtClean="0"/>
              <a:t>national</a:t>
            </a:r>
            <a:r>
              <a:rPr lang="et-EE" dirty="0" smtClean="0"/>
              <a:t> ID</a:t>
            </a:r>
          </a:p>
          <a:p>
            <a:r>
              <a:rPr lang="et-EE" dirty="0" smtClean="0"/>
              <a:t>Max. 2 </a:t>
            </a:r>
            <a:r>
              <a:rPr lang="et-EE" dirty="0" err="1" smtClean="0"/>
              <a:t>weeks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</a:t>
            </a:r>
            <a:r>
              <a:rPr lang="et-EE" dirty="0" err="1" smtClean="0"/>
              <a:t>processing</a:t>
            </a:r>
            <a:endParaRPr lang="et-EE" dirty="0" smtClean="0"/>
          </a:p>
          <a:p>
            <a:r>
              <a:rPr lang="et-EE" dirty="0" smtClean="0"/>
              <a:t>50 EUR </a:t>
            </a:r>
            <a:r>
              <a:rPr lang="et-EE" dirty="0" err="1" smtClean="0"/>
              <a:t>one-time</a:t>
            </a:r>
            <a:r>
              <a:rPr lang="et-EE" dirty="0" smtClean="0"/>
              <a:t> fee (</a:t>
            </a:r>
            <a:r>
              <a:rPr lang="et-EE" dirty="0" err="1" smtClean="0"/>
              <a:t>incl</a:t>
            </a:r>
            <a:r>
              <a:rPr lang="et-EE" dirty="0" smtClean="0"/>
              <a:t>. </a:t>
            </a:r>
            <a:r>
              <a:rPr lang="et-EE" dirty="0" err="1" smtClean="0"/>
              <a:t>card</a:t>
            </a:r>
            <a:r>
              <a:rPr lang="et-EE" dirty="0" smtClean="0"/>
              <a:t> </a:t>
            </a:r>
            <a:r>
              <a:rPr lang="et-EE" dirty="0" err="1" smtClean="0"/>
              <a:t>reader</a:t>
            </a:r>
            <a:r>
              <a:rPr lang="et-EE" dirty="0" smtClean="0"/>
              <a:t>)</a:t>
            </a:r>
          </a:p>
          <a:p>
            <a:r>
              <a:rPr lang="et-EE" dirty="0" err="1" smtClean="0"/>
              <a:t>Work</a:t>
            </a:r>
            <a:r>
              <a:rPr lang="et-EE" dirty="0" smtClean="0"/>
              <a:t> on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way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add</a:t>
            </a:r>
            <a:r>
              <a:rPr lang="et-EE" dirty="0" smtClean="0"/>
              <a:t> </a:t>
            </a:r>
            <a:r>
              <a:rPr lang="et-EE" dirty="0" err="1" smtClean="0"/>
              <a:t>Mobile-ID</a:t>
            </a:r>
            <a:r>
              <a:rPr lang="et-EE" dirty="0" smtClean="0"/>
              <a:t> </a:t>
            </a:r>
            <a:r>
              <a:rPr lang="et-EE" dirty="0" err="1" smtClean="0"/>
              <a:t>in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batch</a:t>
            </a:r>
            <a:endParaRPr lang="et-EE" dirty="0" smtClean="0"/>
          </a:p>
        </p:txBody>
      </p:sp>
    </p:spTree>
    <p:extLst>
      <p:ext uri="{BB962C8B-B14F-4D97-AF65-F5344CB8AC3E}">
        <p14:creationId xmlns:p14="http://schemas.microsoft.com/office/powerpoint/2010/main" val="220376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0475" y="180368"/>
            <a:ext cx="3688261" cy="1253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470" y="2492870"/>
            <a:ext cx="7315576" cy="180459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t-EE" sz="4000" dirty="0" err="1" smtClean="0"/>
              <a:t>Sign</a:t>
            </a:r>
            <a:r>
              <a:rPr lang="et-EE" sz="4000" dirty="0" smtClean="0"/>
              <a:t> </a:t>
            </a:r>
            <a:r>
              <a:rPr lang="et-EE" sz="4000" dirty="0" err="1" smtClean="0"/>
              <a:t>up</a:t>
            </a:r>
            <a:r>
              <a:rPr lang="et-EE" sz="4000" dirty="0" smtClean="0"/>
              <a:t> </a:t>
            </a:r>
            <a:r>
              <a:rPr lang="et-EE" sz="4000" dirty="0" err="1" smtClean="0"/>
              <a:t>to</a:t>
            </a:r>
            <a:r>
              <a:rPr lang="et-EE" sz="4000" dirty="0" smtClean="0"/>
              <a:t> </a:t>
            </a:r>
            <a:r>
              <a:rPr lang="et-EE" sz="4000" dirty="0" err="1" smtClean="0"/>
              <a:t>notification</a:t>
            </a:r>
            <a:r>
              <a:rPr lang="et-EE" sz="4000" dirty="0" smtClean="0"/>
              <a:t> list: </a:t>
            </a:r>
          </a:p>
          <a:p>
            <a:pPr>
              <a:buNone/>
            </a:pPr>
            <a:r>
              <a:rPr lang="et-EE" sz="4000" b="1" dirty="0" err="1" smtClean="0">
                <a:hlinkClick r:id="rId3"/>
              </a:rPr>
              <a:t>www.e-estonia.com/e-residents</a:t>
            </a:r>
            <a:endParaRPr lang="et-EE" sz="4000" b="1" dirty="0" smtClean="0"/>
          </a:p>
          <a:p>
            <a:pPr>
              <a:buNone/>
            </a:pPr>
            <a:endParaRPr lang="et-EE" sz="4000" dirty="0" smtClean="0"/>
          </a:p>
        </p:txBody>
      </p:sp>
    </p:spTree>
    <p:extLst>
      <p:ext uri="{BB962C8B-B14F-4D97-AF65-F5344CB8AC3E}">
        <p14:creationId xmlns:p14="http://schemas.microsoft.com/office/powerpoint/2010/main" val="307156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510" y="11527"/>
            <a:ext cx="6813470" cy="68134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31800" y="1268700"/>
            <a:ext cx="2664370" cy="4464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00" y="1412720"/>
            <a:ext cx="2592360" cy="2592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7830" y="4365130"/>
            <a:ext cx="2088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333333"/>
                </a:solidFill>
              </a:rPr>
              <a:t>Estonia</a:t>
            </a:r>
            <a:endParaRPr lang="en-US" sz="28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13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50" y="404580"/>
            <a:ext cx="3173860" cy="2924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/>
            </a:r>
            <a:br>
              <a:rPr lang="et-EE" dirty="0" smtClean="0"/>
            </a:br>
            <a:r>
              <a:rPr lang="et-EE" dirty="0" smtClean="0"/>
              <a:t>Thank You!</a:t>
            </a:r>
            <a:endParaRPr lang="et-EE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t-EE" sz="2400" b="1" dirty="0" smtClean="0"/>
              <a:t>Hannes Astok</a:t>
            </a:r>
          </a:p>
          <a:p>
            <a:r>
              <a:rPr lang="et-EE" dirty="0" smtClean="0">
                <a:hlinkClick r:id="rId3"/>
              </a:rPr>
              <a:t>www.ega.ee</a:t>
            </a:r>
            <a:r>
              <a:rPr lang="et-EE" dirty="0" smtClean="0"/>
              <a:t>  </a:t>
            </a:r>
            <a:r>
              <a:rPr lang="et-EE" dirty="0" err="1" smtClean="0"/>
              <a:t>|</a:t>
            </a:r>
            <a:r>
              <a:rPr lang="et-EE" dirty="0" smtClean="0"/>
              <a:t>  hannes.astok@ega.ee|  +372 50 91366</a:t>
            </a:r>
          </a:p>
          <a:p>
            <a:r>
              <a:rPr lang="et-EE" dirty="0" smtClean="0"/>
              <a:t>E-Governance Academy | Tõnismägi 2, 10112 Tallinn, Estonia</a:t>
            </a:r>
          </a:p>
          <a:p>
            <a:endParaRPr lang="et-E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75C0B-8334-42D4-9AA0-F593CCDCD2F3}" type="datetime1">
              <a:rPr lang="et-EE" smtClean="0"/>
              <a:pPr/>
              <a:t>27.11.2014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5576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NTER - SLIDE TEMPLATE">
  <a:themeElements>
    <a:clrScheme name="eGA_template">
      <a:dk1>
        <a:srgbClr val="00707B"/>
      </a:dk1>
      <a:lt1>
        <a:sysClr val="window" lastClr="FFFFFF"/>
      </a:lt1>
      <a:dk2>
        <a:srgbClr val="00707B"/>
      </a:dk2>
      <a:lt2>
        <a:srgbClr val="FFFFFF"/>
      </a:lt2>
      <a:accent1>
        <a:srgbClr val="1160C6"/>
      </a:accent1>
      <a:accent2>
        <a:srgbClr val="4FBA00"/>
      </a:accent2>
      <a:accent3>
        <a:srgbClr val="00707B"/>
      </a:accent3>
      <a:accent4>
        <a:srgbClr val="7F7F7F"/>
      </a:accent4>
      <a:accent5>
        <a:srgbClr val="78ADF4"/>
      </a:accent5>
      <a:accent6>
        <a:srgbClr val="F79646"/>
      </a:accent6>
      <a:hlink>
        <a:srgbClr val="00707B"/>
      </a:hlink>
      <a:folHlink>
        <a:srgbClr val="0070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11660</TotalTime>
  <Words>514</Words>
  <Application>Microsoft Office PowerPoint</Application>
  <PresentationFormat>Demonstracija ekrane (4:3)</PresentationFormat>
  <Paragraphs>121</Paragraphs>
  <Slides>31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31</vt:i4>
      </vt:variant>
    </vt:vector>
  </HeadingPairs>
  <TitlesOfParts>
    <vt:vector size="32" baseType="lpstr">
      <vt:lpstr>CENTER - SLIDE TEMPLATE</vt:lpstr>
      <vt:lpstr>Expectations and fears of the governments  towards the cloud computing </vt:lpstr>
      <vt:lpstr>Hannes Astok</vt:lpstr>
      <vt:lpstr>What is E-Governance Academy?</vt:lpstr>
      <vt:lpstr>COOPERATION WITH MORE THAN 40 COUNTRIES</vt:lpstr>
      <vt:lpstr>TYPES OF CLOUD COMPUTING</vt:lpstr>
      <vt:lpstr>Traditional services vs Cloud</vt:lpstr>
      <vt:lpstr>Types of cloud services</vt:lpstr>
      <vt:lpstr>Private cloud</vt:lpstr>
      <vt:lpstr>Public cloud</vt:lpstr>
      <vt:lpstr>Community cloud</vt:lpstr>
      <vt:lpstr>Hybrid cloud</vt:lpstr>
      <vt:lpstr>Cloud service models</vt:lpstr>
      <vt:lpstr>Benefits of the cloud services</vt:lpstr>
      <vt:lpstr>Already implemented services deployment models for governmental Clouds in Europe </vt:lpstr>
      <vt:lpstr>Already implemented cloud models for governmental Clouds in Europe </vt:lpstr>
      <vt:lpstr>Type of government services in cloud</vt:lpstr>
      <vt:lpstr>CHALLENEGS FOR THE GOVERNMENTS</vt:lpstr>
      <vt:lpstr>PowerPoint pristatymas</vt:lpstr>
      <vt:lpstr>WHAT  NEXT?</vt:lpstr>
      <vt:lpstr>Future scenarios</vt:lpstr>
      <vt:lpstr>CRYPTOGRAPHY AND DATA SPLITTING</vt:lpstr>
      <vt:lpstr>DATA EMBASSIES </vt:lpstr>
      <vt:lpstr>NEXT STEP FROM DATA EMBASSIES</vt:lpstr>
      <vt:lpstr>CITIZENS  IN CLOUD? ESTONIAN  E-RESIDENT!</vt:lpstr>
      <vt:lpstr>PowerPoint pristatymas</vt:lpstr>
      <vt:lpstr>10 MLN E-ESTONIANS BY 2025!</vt:lpstr>
      <vt:lpstr>Services (in development)</vt:lpstr>
      <vt:lpstr>HOW TO GET E-RESIDENCY?</vt:lpstr>
      <vt:lpstr>PowerPoint pristatymas</vt:lpstr>
      <vt:lpstr>PowerPoint pristatymas</vt:lpstr>
      <vt:lpstr> Thank You!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Windows User</dc:creator>
  <cp:keywords/>
  <dc:description/>
  <cp:lastModifiedBy>vrk</cp:lastModifiedBy>
  <cp:revision>200</cp:revision>
  <dcterms:created xsi:type="dcterms:W3CDTF">2012-09-13T08:05:01Z</dcterms:created>
  <dcterms:modified xsi:type="dcterms:W3CDTF">2014-11-27T08:31:49Z</dcterms:modified>
  <cp:category/>
</cp:coreProperties>
</file>