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7" r:id="rId2"/>
    <p:sldId id="288" r:id="rId3"/>
    <p:sldId id="298" r:id="rId4"/>
    <p:sldId id="308" r:id="rId5"/>
    <p:sldId id="314" r:id="rId6"/>
    <p:sldId id="290" r:id="rId7"/>
    <p:sldId id="300" r:id="rId8"/>
    <p:sldId id="301" r:id="rId9"/>
    <p:sldId id="299" r:id="rId10"/>
    <p:sldId id="302" r:id="rId11"/>
    <p:sldId id="303" r:id="rId12"/>
    <p:sldId id="305" r:id="rId13"/>
    <p:sldId id="304" r:id="rId14"/>
    <p:sldId id="309" r:id="rId15"/>
    <p:sldId id="310" r:id="rId16"/>
    <p:sldId id="31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C29F5-954F-48BD-B62D-608B1608478F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03EFA-D892-493A-A4D0-A3D2DF5353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729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760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893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844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11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130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2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770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644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90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176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7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06C28-CAF5-495F-99CA-5FB57E47CE2B}" type="datetimeFigureOut">
              <a:rPr lang="ru-RU" smtClean="0"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B9C7D-CF64-40EF-8980-50D34507B7E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74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fopark-association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://www.infopark-association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://www.infopark-association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13" Type="http://schemas.openxmlformats.org/officeDocument/2006/relationships/image" Target="../media/image20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0" Type="http://schemas.openxmlformats.org/officeDocument/2006/relationships/image" Target="../media/image17.gif"/><Relationship Id="rId4" Type="http://schemas.openxmlformats.org/officeDocument/2006/relationships/image" Target="../media/image11.gif"/><Relationship Id="rId9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fopark-association.org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fopark-association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fopark-association.or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fopark.by/" TargetMode="External"/><Relationship Id="rId2" Type="http://schemas.openxmlformats.org/officeDocument/2006/relationships/hyperlink" Target="mailto:basko@infopark.b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9535" y="48654"/>
            <a:ext cx="81549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2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International conference 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400" b="1" spc="3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“Consolidation </a:t>
            </a:r>
            <a:r>
              <a:rPr lang="en-US" sz="2400" b="1" spc="3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of Government Information Resources: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400" b="1" spc="30" dirty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Cloud Computing </a:t>
            </a:r>
            <a:r>
              <a:rPr lang="en-US" sz="2400" b="1" spc="3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Solutions”</a:t>
            </a:r>
          </a:p>
          <a:p>
            <a:pPr algn="ctr">
              <a:buFont typeface="Arial" pitchFamily="34" charset="0"/>
              <a:buNone/>
              <a:defRPr/>
            </a:pPr>
            <a:r>
              <a:rPr lang="en-US" sz="2400" b="1" spc="3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November 27</a:t>
            </a:r>
            <a:r>
              <a:rPr lang="en-US" sz="2400" b="1" spc="30" baseline="30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th</a:t>
            </a:r>
            <a:r>
              <a:rPr lang="en-US" sz="2400" b="1" spc="3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ambria" pitchFamily="18" charset="0"/>
                <a:cs typeface="Times New Roman" pitchFamily="18" charset="0"/>
              </a:rPr>
              <a:t>, 2014, Vilnius</a:t>
            </a: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gray">
          <a:xfrm flipH="1">
            <a:off x="370332" y="5107628"/>
            <a:ext cx="860854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4"/>
          <p:cNvSpPr>
            <a:spLocks noChangeArrowheads="1"/>
          </p:cNvSpPr>
          <p:nvPr/>
        </p:nvSpPr>
        <p:spPr bwMode="auto">
          <a:xfrm>
            <a:off x="449535" y="1713818"/>
            <a:ext cx="845013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Cambria" pitchFamily="18" charset="0"/>
              </a:rPr>
              <a:t>Towards </a:t>
            </a:r>
            <a:r>
              <a:rPr lang="en-US" sz="4000" b="1" dirty="0" smtClean="0">
                <a:solidFill>
                  <a:srgbClr val="C00000"/>
                </a:solidFill>
                <a:latin typeface="Cambria" pitchFamily="18" charset="0"/>
              </a:rPr>
              <a:t>Harmonization </a:t>
            </a:r>
            <a:endParaRPr lang="en-US" sz="4000" b="1" dirty="0">
              <a:solidFill>
                <a:srgbClr val="C00000"/>
              </a:solidFill>
              <a:latin typeface="Cambria" pitchFamily="18" charset="0"/>
            </a:endParaRPr>
          </a:p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Cambria" pitchFamily="18" charset="0"/>
              </a:rPr>
              <a:t>of the Digital Markets in</a:t>
            </a:r>
          </a:p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Cambria" pitchFamily="18" charset="0"/>
              </a:rPr>
              <a:t>the Cross-Border </a:t>
            </a:r>
            <a:r>
              <a:rPr lang="en-US" sz="4000" b="1" dirty="0" smtClean="0">
                <a:solidFill>
                  <a:srgbClr val="C00000"/>
                </a:solidFill>
                <a:latin typeface="Cambria" pitchFamily="18" charset="0"/>
              </a:rPr>
              <a:t>Cooperation</a:t>
            </a:r>
          </a:p>
          <a:p>
            <a:pPr algn="ctr">
              <a:defRPr/>
            </a:pPr>
            <a:endParaRPr lang="en-US" sz="36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r"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Vladimir Basko,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mbria" pitchFamily="18" charset="0"/>
              </a:rPr>
              <a:t>Director General</a:t>
            </a:r>
            <a:endParaRPr lang="en-US" sz="2400" b="1" dirty="0" smtClean="0">
              <a:solidFill>
                <a:srgbClr val="C00000"/>
              </a:solidFill>
              <a:latin typeface="Cambria" pitchFamily="18" charset="0"/>
            </a:endParaRPr>
          </a:p>
          <a:p>
            <a:pPr algn="r">
              <a:defRPr/>
            </a:pP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Scientific and technological association 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«</a:t>
            </a:r>
            <a:r>
              <a:rPr lang="en-US" sz="2400" b="1" dirty="0" smtClean="0">
                <a:solidFill>
                  <a:srgbClr val="C00000"/>
                </a:solidFill>
                <a:latin typeface="Cambria" pitchFamily="18" charset="0"/>
              </a:rPr>
              <a:t>Infopark</a:t>
            </a:r>
            <a:r>
              <a:rPr lang="ru-RU" sz="2400" b="1" dirty="0" smtClean="0">
                <a:solidFill>
                  <a:srgbClr val="C00000"/>
                </a:solidFill>
                <a:latin typeface="Cambria" pitchFamily="18" charset="0"/>
              </a:rPr>
              <a:t>»</a:t>
            </a:r>
            <a:endParaRPr lang="en-US" sz="24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385957" y="5378090"/>
            <a:ext cx="8197801" cy="720588"/>
            <a:chOff x="462757" y="194127"/>
            <a:chExt cx="8197801" cy="720588"/>
          </a:xfrm>
        </p:grpSpPr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3848" y="312738"/>
              <a:ext cx="809836" cy="453320"/>
            </a:xfrm>
            <a:prstGeom prst="rect">
              <a:avLst/>
            </a:prstGeom>
          </p:spPr>
        </p:pic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7984" y="194127"/>
              <a:ext cx="4232574" cy="656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757" y="223715"/>
              <a:ext cx="2188167" cy="691000"/>
            </a:xfrm>
            <a:prstGeom prst="rect">
              <a:avLst/>
            </a:prstGeom>
          </p:spPr>
        </p:pic>
      </p:grpSp>
      <p:sp>
        <p:nvSpPr>
          <p:cNvPr id="24" name="Прямоугольник 23"/>
          <p:cNvSpPr/>
          <p:nvPr/>
        </p:nvSpPr>
        <p:spPr>
          <a:xfrm>
            <a:off x="0" y="6257853"/>
            <a:ext cx="9189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b="1" dirty="0">
                <a:latin typeface="Cambria" pitchFamily="18" charset="0"/>
                <a:cs typeface="Calibri" pitchFamily="34" charset="0"/>
              </a:rPr>
              <a:t>Promotion of socioeconomic development and encouragement of entrepreneurship by developing Cross-­‐border R&amp;D and Innovation Network in Cloud Computing </a:t>
            </a:r>
            <a:r>
              <a:rPr lang="en-US" sz="1200" b="1" dirty="0" smtClean="0">
                <a:latin typeface="Cambria" pitchFamily="18" charset="0"/>
                <a:cs typeface="Calibri" pitchFamily="34" charset="0"/>
              </a:rPr>
              <a:t>Area</a:t>
            </a:r>
            <a:r>
              <a:rPr lang="ru-RU" sz="1200" b="1" dirty="0" smtClean="0">
                <a:latin typeface="Cambria" pitchFamily="18" charset="0"/>
                <a:cs typeface="Calibri" pitchFamily="34" charset="0"/>
              </a:rPr>
              <a:t> (</a:t>
            </a:r>
            <a:r>
              <a:rPr lang="en-US" sz="1200" b="1" dirty="0" smtClean="0">
                <a:latin typeface="Cambria" pitchFamily="18" charset="0"/>
                <a:cs typeface="Calibri" pitchFamily="34" charset="0"/>
              </a:rPr>
              <a:t>LLB-2-142).</a:t>
            </a:r>
          </a:p>
          <a:p>
            <a:pPr lvl="0" algn="ctr"/>
            <a:r>
              <a:rPr lang="en-US" sz="1200" b="1" dirty="0">
                <a:latin typeface="Cambria" pitchFamily="18" charset="0"/>
                <a:cs typeface="Calibri" pitchFamily="34" charset="0"/>
              </a:rPr>
              <a:t>This project is funded by the European Union.</a:t>
            </a:r>
            <a:endParaRPr lang="ru-RU" sz="1200" b="1" dirty="0">
              <a:latin typeface="Cambria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4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Presentation Plan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037131"/>
          </a:xfrm>
        </p:spPr>
        <p:txBody>
          <a:bodyPr>
            <a:normAutofit fontScale="92500" lnSpcReduction="20000"/>
          </a:bodyPr>
          <a:lstStyle/>
          <a:p>
            <a:pPr marL="457200" lvl="1" indent="-457200">
              <a:buFont typeface="Wingdings" pitchFamily="2" charset="2"/>
              <a:buChar char="Ø"/>
            </a:pPr>
            <a:r>
              <a:rPr lang="en-US" dirty="0" smtClean="0"/>
              <a:t>Lithuania-Belarus Cross-border Cooperation.</a:t>
            </a:r>
          </a:p>
          <a:p>
            <a:pPr marL="457200" lvl="1" indent="-457200">
              <a:buFont typeface="Wingdings" pitchFamily="2" charset="2"/>
              <a:buChar char="Ø"/>
            </a:pPr>
            <a:r>
              <a:rPr lang="en-US" dirty="0" smtClean="0"/>
              <a:t>Why Digital Markets? Why Harmonization of Digital Markets (HDM)?</a:t>
            </a:r>
          </a:p>
          <a:p>
            <a:pPr marL="457200" lvl="1" indent="-457200">
              <a:buFont typeface="Wingdings" pitchFamily="2" charset="2"/>
              <a:buChar char="Ø"/>
            </a:pPr>
            <a:r>
              <a:rPr lang="en-US" dirty="0" smtClean="0"/>
              <a:t>HDM Initiative outline.</a:t>
            </a:r>
          </a:p>
          <a:p>
            <a:pPr marL="457200" lvl="1" indent="-457200">
              <a:buFont typeface="Wingdings" pitchFamily="2" charset="2"/>
              <a:buChar char="Ø"/>
            </a:pPr>
            <a:r>
              <a:rPr lang="en-US" dirty="0" smtClean="0"/>
              <a:t>Baltic Sea Region Essential Role.</a:t>
            </a:r>
          </a:p>
          <a:p>
            <a:pPr marL="457200" lvl="1" indent="-457200">
              <a:buFont typeface="Wingdings" pitchFamily="2" charset="2"/>
              <a:buChar char="Ø"/>
            </a:pPr>
            <a:r>
              <a:rPr lang="en-US" dirty="0" smtClean="0"/>
              <a:t>Developing the key project portfolio.</a:t>
            </a:r>
          </a:p>
          <a:p>
            <a:pPr marL="457200" lvl="1" indent="-457200">
              <a:buFont typeface="Wingdings" pitchFamily="2" charset="2"/>
              <a:buChar char="Ø"/>
            </a:pPr>
            <a:r>
              <a:rPr lang="en-US" dirty="0"/>
              <a:t>National and Inter-regional Task Forces for Digital Markets Development.</a:t>
            </a:r>
            <a:endParaRPr lang="ru-RU" dirty="0"/>
          </a:p>
          <a:p>
            <a:pPr marL="457200" lvl="1" indent="-457200">
              <a:buFont typeface="Wingdings" pitchFamily="2" charset="2"/>
              <a:buChar char="Ø"/>
            </a:pPr>
            <a:r>
              <a:rPr lang="en-US" dirty="0" smtClean="0"/>
              <a:t>New Working </a:t>
            </a:r>
            <a:r>
              <a:rPr lang="en-US" dirty="0" err="1" smtClean="0"/>
              <a:t>Programme</a:t>
            </a:r>
            <a:r>
              <a:rPr lang="en-US" dirty="0" smtClean="0"/>
              <a:t> for intergovernmental Agreement on ICT Cooperation.</a:t>
            </a: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2</a:t>
            </a:fld>
            <a:endParaRPr lang="ru-RU" sz="18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" y="5696894"/>
            <a:ext cx="8462508" cy="103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53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LT-BY Cloud project.</a:t>
            </a:r>
            <a:b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Cross-border cooperation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037131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dirty="0" smtClean="0"/>
              <a:t>LT-BY Cloud </a:t>
            </a:r>
            <a:r>
              <a:rPr lang="ru-RU" dirty="0" err="1" smtClean="0"/>
              <a:t>Project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LLB-2-142</a:t>
            </a:r>
            <a:r>
              <a:rPr lang="en-US" dirty="0" smtClean="0"/>
              <a:t>) overall objective:</a:t>
            </a:r>
          </a:p>
          <a:p>
            <a:pPr marL="0" lvl="1" indent="0">
              <a:buNone/>
            </a:pPr>
            <a:endParaRPr lang="en-US" dirty="0" smtClean="0"/>
          </a:p>
          <a:p>
            <a:pPr marL="0" lvl="1" indent="0">
              <a:buNone/>
            </a:pPr>
            <a:r>
              <a:rPr lang="en-US" dirty="0" smtClean="0"/>
              <a:t>To </a:t>
            </a:r>
            <a:r>
              <a:rPr lang="en-US" dirty="0"/>
              <a:t>enhance </a:t>
            </a:r>
            <a:r>
              <a:rPr lang="en-US" b="1" dirty="0">
                <a:solidFill>
                  <a:srgbClr val="C00000"/>
                </a:solidFill>
              </a:rPr>
              <a:t>the cross border </a:t>
            </a:r>
            <a:r>
              <a:rPr lang="en-US" dirty="0" smtClean="0"/>
              <a:t>IT R&amp;D/innovation </a:t>
            </a:r>
            <a:r>
              <a:rPr lang="en-US" b="1" dirty="0">
                <a:solidFill>
                  <a:srgbClr val="C00000"/>
                </a:solidFill>
              </a:rPr>
              <a:t>networks</a:t>
            </a:r>
            <a:r>
              <a:rPr lang="en-US" dirty="0"/>
              <a:t> in order to </a:t>
            </a:r>
            <a:r>
              <a:rPr lang="en-US" dirty="0" smtClean="0"/>
              <a:t>develop and </a:t>
            </a:r>
            <a:r>
              <a:rPr lang="en-US" dirty="0"/>
              <a:t>strengthen their linkage to enterprises</a:t>
            </a:r>
            <a:r>
              <a:rPr lang="en-US" dirty="0" smtClean="0"/>
              <a:t>, promotion </a:t>
            </a:r>
            <a:r>
              <a:rPr lang="en-US" dirty="0"/>
              <a:t>and exchange of </a:t>
            </a:r>
            <a:r>
              <a:rPr lang="en-US" dirty="0" smtClean="0"/>
              <a:t>know-how between </a:t>
            </a:r>
            <a:r>
              <a:rPr lang="en-US" dirty="0"/>
              <a:t>LT and BY academia and experts</a:t>
            </a:r>
            <a:r>
              <a:rPr lang="en-US" dirty="0" smtClean="0"/>
              <a:t>, with </a:t>
            </a:r>
            <a:r>
              <a:rPr lang="en-US" dirty="0"/>
              <a:t>a special focus on the latest </a:t>
            </a:r>
            <a:r>
              <a:rPr lang="en-US" dirty="0" smtClean="0"/>
              <a:t>CC technologies</a:t>
            </a:r>
            <a:r>
              <a:rPr lang="en-US" dirty="0"/>
              <a:t>. </a:t>
            </a:r>
            <a:endParaRPr lang="ru-RU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3</a:t>
            </a:fld>
            <a:endParaRPr lang="ru-RU" sz="18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" y="5696894"/>
            <a:ext cx="8462508" cy="103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98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Cross-border cooperation Lithuania - Belarus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037131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dirty="0" smtClean="0"/>
              <a:t>Bilateral  and multilateral IT </a:t>
            </a:r>
            <a:r>
              <a:rPr lang="en-US" dirty="0"/>
              <a:t>projects </a:t>
            </a:r>
            <a:r>
              <a:rPr lang="en-US" dirty="0" smtClean="0"/>
              <a:t>in </a:t>
            </a:r>
            <a:r>
              <a:rPr lang="en-US" dirty="0"/>
              <a:t>the area of CC </a:t>
            </a:r>
            <a:r>
              <a:rPr lang="en-US" dirty="0" smtClean="0"/>
              <a:t>on the </a:t>
            </a:r>
            <a:r>
              <a:rPr lang="en-US" dirty="0"/>
              <a:t>feasibility </a:t>
            </a:r>
            <a:r>
              <a:rPr lang="en-US" dirty="0" smtClean="0"/>
              <a:t>stage are among </a:t>
            </a:r>
            <a:r>
              <a:rPr lang="en-US" dirty="0"/>
              <a:t>the significant </a:t>
            </a:r>
            <a:r>
              <a:rPr lang="en-US" dirty="0" smtClean="0"/>
              <a:t>results of the LT-BY Cloud project:</a:t>
            </a:r>
          </a:p>
          <a:p>
            <a:pPr marL="0" lvl="1" indent="0">
              <a:buNone/>
            </a:pPr>
            <a:endParaRPr lang="en-US" dirty="0" smtClean="0"/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 smtClean="0"/>
              <a:t>Cloud </a:t>
            </a:r>
            <a:r>
              <a:rPr lang="en-US" b="1" dirty="0"/>
              <a:t>Computing Universities </a:t>
            </a:r>
            <a:r>
              <a:rPr lang="en-US" b="1" dirty="0" smtClean="0"/>
              <a:t>Alliance;</a:t>
            </a:r>
            <a:endParaRPr lang="en-US" b="1" dirty="0"/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 smtClean="0"/>
              <a:t>Association </a:t>
            </a:r>
            <a:r>
              <a:rPr lang="en-US" b="1" dirty="0"/>
              <a:t>of the CC </a:t>
            </a:r>
            <a:r>
              <a:rPr lang="en-US" b="1" dirty="0" smtClean="0"/>
              <a:t>Businesses;</a:t>
            </a:r>
            <a:endParaRPr lang="en-US" b="1" dirty="0"/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 smtClean="0"/>
              <a:t>Nordic-Baltic </a:t>
            </a:r>
            <a:r>
              <a:rPr lang="en-US" b="1" dirty="0"/>
              <a:t>Cloud Computing </a:t>
            </a:r>
            <a:r>
              <a:rPr lang="en-US" b="1" dirty="0" smtClean="0"/>
              <a:t>Network;</a:t>
            </a:r>
            <a:endParaRPr lang="en-US" b="1" dirty="0"/>
          </a:p>
          <a:p>
            <a:pPr marL="457200" lvl="1" indent="-457200">
              <a:buFont typeface="Arial" pitchFamily="34" charset="0"/>
              <a:buChar char="•"/>
            </a:pPr>
            <a:r>
              <a:rPr lang="en-US" b="1" dirty="0" smtClean="0"/>
              <a:t>National </a:t>
            </a:r>
            <a:r>
              <a:rPr lang="en-US" b="1" dirty="0"/>
              <a:t>Council of Cloud </a:t>
            </a:r>
            <a:r>
              <a:rPr lang="en-US" b="1" dirty="0" smtClean="0"/>
              <a:t>Computing.</a:t>
            </a:r>
            <a:endParaRPr lang="en-US" b="1" dirty="0"/>
          </a:p>
          <a:p>
            <a:pPr marL="0" lvl="1" indent="0">
              <a:buNone/>
            </a:pPr>
            <a:endParaRPr lang="en-US" dirty="0" smtClean="0"/>
          </a:p>
          <a:p>
            <a:pPr marL="0" lvl="1" indent="0">
              <a:buNone/>
            </a:pPr>
            <a:endParaRPr lang="en-US" dirty="0" smtClean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4</a:t>
            </a:fld>
            <a:endParaRPr lang="ru-RU" sz="18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" y="5696894"/>
            <a:ext cx="8462508" cy="103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1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Further development of cross-border cooperation 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037131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dirty="0"/>
              <a:t>Further development of cross-border cooperation strongly needs </a:t>
            </a:r>
            <a:r>
              <a:rPr lang="en-US" b="1" dirty="0">
                <a:solidFill>
                  <a:srgbClr val="C00000"/>
                </a:solidFill>
              </a:rPr>
              <a:t>Digital Markets to be harmonized </a:t>
            </a:r>
            <a:r>
              <a:rPr lang="en-US" dirty="0"/>
              <a:t>for EU </a:t>
            </a:r>
            <a:r>
              <a:rPr lang="en-US" dirty="0" smtClean="0"/>
              <a:t>and </a:t>
            </a:r>
            <a:r>
              <a:rPr lang="en-US" dirty="0" err="1" smtClean="0"/>
              <a:t>EaP</a:t>
            </a:r>
            <a:r>
              <a:rPr lang="en-US" dirty="0" smtClean="0"/>
              <a:t> countries </a:t>
            </a:r>
            <a:r>
              <a:rPr lang="en-US" dirty="0"/>
              <a:t>including </a:t>
            </a:r>
            <a:r>
              <a:rPr lang="en-US" dirty="0" smtClean="0"/>
              <a:t> the area </a:t>
            </a:r>
            <a:r>
              <a:rPr lang="en-US" dirty="0"/>
              <a:t>of </a:t>
            </a:r>
            <a:r>
              <a:rPr lang="en-US" dirty="0" smtClean="0"/>
              <a:t>cloud </a:t>
            </a:r>
            <a:r>
              <a:rPr lang="en-US" dirty="0"/>
              <a:t>computing</a:t>
            </a:r>
            <a:r>
              <a:rPr lang="en-US" dirty="0" smtClean="0"/>
              <a:t>.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5</a:t>
            </a:fld>
            <a:endParaRPr lang="ru-RU" sz="1800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" y="5696894"/>
            <a:ext cx="8462508" cy="103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956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HDM Initiative.</a:t>
            </a:r>
            <a:br>
              <a:rPr lang="en-US" sz="2800" b="1" dirty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Why Digital Markets 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?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577549"/>
          </a:xfrm>
        </p:spPr>
        <p:txBody>
          <a:bodyPr>
            <a:noAutofit/>
          </a:bodyPr>
          <a:lstStyle/>
          <a:p>
            <a:pPr marL="517525" indent="-514350" algn="just">
              <a:buFont typeface="+mj-lt"/>
              <a:buAutoNum type="arabicPeriod"/>
            </a:pPr>
            <a:r>
              <a:rPr lang="en-US" sz="2800" b="1" dirty="0"/>
              <a:t>The economy of the European Union is based on and driven by the Single Market.</a:t>
            </a:r>
          </a:p>
          <a:p>
            <a:pPr marL="517525" indent="-514350" algn="just">
              <a:buFont typeface="+mj-lt"/>
              <a:buAutoNum type="arabicPeriod"/>
            </a:pPr>
            <a:r>
              <a:rPr lang="en-US" sz="2800" b="1" dirty="0"/>
              <a:t>The </a:t>
            </a:r>
            <a:r>
              <a:rPr lang="en-US" sz="2800" b="1" dirty="0">
                <a:solidFill>
                  <a:srgbClr val="C00000"/>
                </a:solidFill>
              </a:rPr>
              <a:t>EU's digital economy </a:t>
            </a:r>
            <a:r>
              <a:rPr lang="en-US" sz="2800" b="1" dirty="0"/>
              <a:t>is to be based on the </a:t>
            </a:r>
            <a:r>
              <a:rPr lang="en-US" sz="2800" b="1" dirty="0">
                <a:solidFill>
                  <a:srgbClr val="C00000"/>
                </a:solidFill>
              </a:rPr>
              <a:t>European Digital Single Market </a:t>
            </a:r>
            <a:r>
              <a:rPr lang="en-US" sz="2800" b="1" dirty="0"/>
              <a:t>(DSM). </a:t>
            </a:r>
          </a:p>
          <a:p>
            <a:pPr marL="517525" indent="-514350" algn="just">
              <a:buFont typeface="+mj-lt"/>
              <a:buAutoNum type="arabicPeriod"/>
            </a:pPr>
            <a:r>
              <a:rPr lang="en-US" sz="2800" b="1" dirty="0"/>
              <a:t>The </a:t>
            </a:r>
            <a:r>
              <a:rPr lang="en-US" sz="2800" b="1" dirty="0">
                <a:solidFill>
                  <a:srgbClr val="C00000"/>
                </a:solidFill>
              </a:rPr>
              <a:t>pan-European digital marketplace </a:t>
            </a:r>
            <a:r>
              <a:rPr lang="en-US" sz="2800" b="1" dirty="0"/>
              <a:t>will have to be built on the basis of </a:t>
            </a:r>
            <a:r>
              <a:rPr lang="en-US" sz="2800" b="1" dirty="0" err="1"/>
              <a:t>harmonised</a:t>
            </a:r>
            <a:r>
              <a:rPr lang="en-US" sz="2800" b="1" dirty="0"/>
              <a:t> digital markets involving both the EU side and the Eastern Partner countries.</a:t>
            </a:r>
          </a:p>
          <a:p>
            <a:pPr marL="3175" indent="0" algn="just">
              <a:buNone/>
            </a:pP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6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3731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www.infopark.by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www.infopark-association.org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798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HDM Initiative.</a:t>
            </a:r>
            <a:br>
              <a:rPr lang="en-US" sz="2800" b="1" dirty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New Commission Priorities 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2904469"/>
            <a:ext cx="8442945" cy="333284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“</a:t>
            </a:r>
            <a:r>
              <a:rPr lang="en-US" sz="2400" dirty="0"/>
              <a:t>Your objective is to make Europe a world leader in information and communication technology, with all the tools to succeed in the global digital economy and society. … </a:t>
            </a:r>
            <a:r>
              <a:rPr lang="en-US" sz="2400" dirty="0">
                <a:solidFill>
                  <a:srgbClr val="C00000"/>
                </a:solidFill>
              </a:rPr>
              <a:t>To do so, we will need to break down national silos</a:t>
            </a:r>
            <a:r>
              <a:rPr lang="en-US" sz="2400" dirty="0"/>
              <a:t> in telecoms regulation, in copyright and data protection legislation and in the management of radio waves.</a:t>
            </a:r>
          </a:p>
          <a:p>
            <a:pPr marL="3175" indent="0" algn="just">
              <a:buNone/>
            </a:pP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7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3731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www.infopark.by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www.infopark-association.org</a:t>
            </a:r>
            <a:endParaRPr lang="ru-RU" dirty="0"/>
          </a:p>
        </p:txBody>
      </p:sp>
      <p:sp>
        <p:nvSpPr>
          <p:cNvPr id="11" name="Rectangle 78"/>
          <p:cNvSpPr/>
          <p:nvPr/>
        </p:nvSpPr>
        <p:spPr>
          <a:xfrm>
            <a:off x="2339751" y="1839124"/>
            <a:ext cx="46894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1600" dirty="0" smtClean="0">
                <a:solidFill>
                  <a:srgbClr val="0070C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The Portfolio of the </a:t>
            </a: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Vice-President of </a:t>
            </a: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Digital </a:t>
            </a:r>
            <a:r>
              <a:rPr lang="en-US" sz="24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Single </a:t>
            </a:r>
            <a:r>
              <a:rPr lang="en-US" sz="24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Market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  </a:t>
            </a:r>
            <a:endParaRPr lang="en-GB" sz="2400" b="1" dirty="0" smtClean="0">
              <a:solidFill>
                <a:srgbClr val="C00000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34" y="1659762"/>
            <a:ext cx="1890217" cy="124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185" y="1563302"/>
            <a:ext cx="1870489" cy="121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354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HDM Initiative.</a:t>
            </a:r>
            <a:br>
              <a:rPr lang="en-US" sz="2800" b="1" dirty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New Commission Priorities 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2904469"/>
            <a:ext cx="8442945" cy="3332843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300" dirty="0" smtClean="0">
                <a:ea typeface="Verdana" pitchFamily="34" charset="0"/>
                <a:cs typeface="Verdana" pitchFamily="34" charset="0"/>
              </a:rPr>
              <a:t>“</a:t>
            </a:r>
            <a:r>
              <a:rPr lang="en-US" sz="2300" dirty="0" smtClean="0"/>
              <a:t>… </a:t>
            </a:r>
            <a:r>
              <a:rPr lang="en-US" sz="2300" dirty="0">
                <a:solidFill>
                  <a:srgbClr val="C00000"/>
                </a:solidFill>
              </a:rPr>
              <a:t>In addition, the more the integration of our single market progresses</a:t>
            </a:r>
            <a:r>
              <a:rPr lang="en-US" sz="2300" dirty="0"/>
              <a:t>, the more we should </a:t>
            </a:r>
            <a:r>
              <a:rPr lang="en-US" sz="2300" dirty="0" err="1"/>
              <a:t>Europeanise</a:t>
            </a:r>
            <a:r>
              <a:rPr lang="en-US" sz="2300" dirty="0"/>
              <a:t> the application of our competition rules. A fair level-playing field for all companies offering their goods and services on-line and in digital form in the EU is also needed”. </a:t>
            </a:r>
            <a:r>
              <a:rPr lang="en-US" sz="2300" dirty="0">
                <a:solidFill>
                  <a:srgbClr val="0070C0"/>
                </a:solidFill>
                <a:ea typeface="Verdana" pitchFamily="34" charset="0"/>
                <a:cs typeface="Verdana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GB" sz="2300" dirty="0"/>
              <a:t>… </a:t>
            </a:r>
            <a:r>
              <a:rPr lang="en-GB" sz="2300" dirty="0">
                <a:solidFill>
                  <a:srgbClr val="C00000"/>
                </a:solidFill>
              </a:rPr>
              <a:t>That will require greater harmonisation across policy and national marketplaces to eliminate existing obstacles and barriers to the provision of pan-European e-Government and e-Business services.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2300" dirty="0">
                <a:solidFill>
                  <a:srgbClr val="C00000"/>
                </a:solidFill>
              </a:rPr>
              <a:t>     </a:t>
            </a:r>
            <a:r>
              <a:rPr lang="en-GB" sz="2300" b="1" dirty="0">
                <a:solidFill>
                  <a:srgbClr val="C00000"/>
                </a:solidFill>
              </a:rPr>
              <a:t>The Cost of Non-Europe  DSM is 260 Billion EURO!</a:t>
            </a:r>
            <a:endParaRPr lang="ru-RU" sz="2300" b="1" dirty="0">
              <a:solidFill>
                <a:srgbClr val="C00000"/>
              </a:solidFill>
            </a:endParaRPr>
          </a:p>
          <a:p>
            <a:pPr marL="3175" indent="0" algn="just">
              <a:buNone/>
            </a:pP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8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3731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www.infopark.by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www.infopark-association.org</a:t>
            </a:r>
            <a:endParaRPr lang="ru-RU" dirty="0"/>
          </a:p>
        </p:txBody>
      </p:sp>
      <p:sp>
        <p:nvSpPr>
          <p:cNvPr id="11" name="Rectangle 78"/>
          <p:cNvSpPr/>
          <p:nvPr/>
        </p:nvSpPr>
        <p:spPr>
          <a:xfrm>
            <a:off x="2339751" y="1839124"/>
            <a:ext cx="46894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1600" dirty="0" smtClean="0">
                <a:solidFill>
                  <a:srgbClr val="0070C0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The Portfolio of the </a:t>
            </a: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Vice-President of </a:t>
            </a:r>
            <a:r>
              <a:rPr lang="en-US" sz="2400" b="1" dirty="0" smtClean="0">
                <a:ea typeface="Verdana" pitchFamily="34" charset="0"/>
                <a:cs typeface="Verdana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Digital </a:t>
            </a:r>
            <a:r>
              <a:rPr lang="en-US" sz="24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Single </a:t>
            </a:r>
            <a:r>
              <a:rPr lang="en-US" sz="2400" b="1" dirty="0" smtClean="0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Market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  </a:t>
            </a:r>
            <a:endParaRPr lang="en-GB" sz="2400" b="1" dirty="0" smtClean="0">
              <a:solidFill>
                <a:srgbClr val="C00000"/>
              </a:solidFill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34" y="1659762"/>
            <a:ext cx="1890217" cy="124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185" y="1563302"/>
            <a:ext cx="1870489" cy="1218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21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EU MS Digital Markets in 2010 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9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pic>
        <p:nvPicPr>
          <p:cNvPr id="10" name="Picture 2" descr="D:\Map Europe\Europe-map_2004-07_v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4"/>
            <a:ext cx="7318201" cy="5006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loud 5"/>
          <p:cNvSpPr/>
          <p:nvPr/>
        </p:nvSpPr>
        <p:spPr bwMode="auto">
          <a:xfrm rot="9655432">
            <a:off x="2566707" y="3639190"/>
            <a:ext cx="580661" cy="1045769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Cloud 7"/>
          <p:cNvSpPr/>
          <p:nvPr/>
        </p:nvSpPr>
        <p:spPr bwMode="auto">
          <a:xfrm>
            <a:off x="2339752" y="5517232"/>
            <a:ext cx="720079" cy="648072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Rectangle 8"/>
          <p:cNvSpPr/>
          <p:nvPr/>
        </p:nvSpPr>
        <p:spPr>
          <a:xfrm>
            <a:off x="2411760" y="573325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E</a:t>
            </a:r>
            <a:r>
              <a:rPr lang="en-GB" sz="1400" b="1" dirty="0" smtClean="0">
                <a:latin typeface="+mj-lt"/>
              </a:rPr>
              <a:t>S</a:t>
            </a:r>
            <a:endParaRPr lang="en-US" sz="1400" b="1" dirty="0">
              <a:latin typeface="+mj-lt"/>
            </a:endParaRPr>
          </a:p>
        </p:txBody>
      </p:sp>
      <p:sp>
        <p:nvSpPr>
          <p:cNvPr id="15" name="Rectangle 9"/>
          <p:cNvSpPr/>
          <p:nvPr/>
        </p:nvSpPr>
        <p:spPr>
          <a:xfrm>
            <a:off x="2987824" y="5013176"/>
            <a:ext cx="504056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FR</a:t>
            </a:r>
            <a:endParaRPr lang="en-US" sz="1400" b="1" dirty="0">
              <a:latin typeface="+mj-lt"/>
            </a:endParaRPr>
          </a:p>
        </p:txBody>
      </p:sp>
      <p:sp>
        <p:nvSpPr>
          <p:cNvPr id="16" name="Rectangle 10"/>
          <p:cNvSpPr/>
          <p:nvPr/>
        </p:nvSpPr>
        <p:spPr>
          <a:xfrm>
            <a:off x="4427984" y="429309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GB" sz="1400" b="1" dirty="0" smtClean="0">
                <a:latin typeface="+mj-lt"/>
              </a:rPr>
              <a:t>PL</a:t>
            </a:r>
            <a:endParaRPr lang="en-US" sz="1400" b="1" dirty="0">
              <a:latin typeface="+mj-lt"/>
            </a:endParaRPr>
          </a:p>
        </p:txBody>
      </p:sp>
      <p:sp>
        <p:nvSpPr>
          <p:cNvPr id="17" name="Rectangle 11"/>
          <p:cNvSpPr/>
          <p:nvPr/>
        </p:nvSpPr>
        <p:spPr>
          <a:xfrm>
            <a:off x="3635896" y="4437112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DE</a:t>
            </a:r>
            <a:endParaRPr lang="en-US" sz="1400" b="1" dirty="0">
              <a:latin typeface="+mj-lt"/>
            </a:endParaRPr>
          </a:p>
        </p:txBody>
      </p:sp>
      <p:sp>
        <p:nvSpPr>
          <p:cNvPr id="18" name="Rectangle 12"/>
          <p:cNvSpPr/>
          <p:nvPr/>
        </p:nvSpPr>
        <p:spPr>
          <a:xfrm>
            <a:off x="2627784" y="4221088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UK</a:t>
            </a:r>
            <a:endParaRPr lang="en-US" sz="1400" b="1" dirty="0">
              <a:latin typeface="+mj-lt"/>
            </a:endParaRPr>
          </a:p>
        </p:txBody>
      </p:sp>
      <p:sp>
        <p:nvSpPr>
          <p:cNvPr id="19" name="Cloud 13"/>
          <p:cNvSpPr/>
          <p:nvPr/>
        </p:nvSpPr>
        <p:spPr bwMode="auto">
          <a:xfrm rot="8349669">
            <a:off x="2859669" y="4664059"/>
            <a:ext cx="834449" cy="968572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0" name="Cloud 14"/>
          <p:cNvSpPr/>
          <p:nvPr/>
        </p:nvSpPr>
        <p:spPr bwMode="auto">
          <a:xfrm>
            <a:off x="3563888" y="4221088"/>
            <a:ext cx="720080" cy="720080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1" name="Cloud 16"/>
          <p:cNvSpPr/>
          <p:nvPr/>
        </p:nvSpPr>
        <p:spPr bwMode="auto">
          <a:xfrm rot="13070241">
            <a:off x="3704020" y="5355527"/>
            <a:ext cx="1259860" cy="419146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Cloud 17"/>
          <p:cNvSpPr/>
          <p:nvPr/>
        </p:nvSpPr>
        <p:spPr bwMode="auto">
          <a:xfrm rot="7451755">
            <a:off x="3213055" y="4416799"/>
            <a:ext cx="432048" cy="251040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3" name="Rectangle 18"/>
          <p:cNvSpPr/>
          <p:nvPr/>
        </p:nvSpPr>
        <p:spPr>
          <a:xfrm>
            <a:off x="4139952" y="4581128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CZ</a:t>
            </a:r>
            <a:endParaRPr lang="en-US" sz="1400" b="1" dirty="0">
              <a:latin typeface="+mj-lt"/>
            </a:endParaRPr>
          </a:p>
        </p:txBody>
      </p:sp>
      <p:sp>
        <p:nvSpPr>
          <p:cNvPr id="24" name="Rectangle 19"/>
          <p:cNvSpPr/>
          <p:nvPr/>
        </p:nvSpPr>
        <p:spPr>
          <a:xfrm>
            <a:off x="5076056" y="537321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BG</a:t>
            </a:r>
            <a:endParaRPr lang="en-US" sz="1400" b="1" dirty="0">
              <a:latin typeface="+mj-lt"/>
            </a:endParaRPr>
          </a:p>
        </p:txBody>
      </p:sp>
      <p:sp>
        <p:nvSpPr>
          <p:cNvPr id="25" name="Rectangle 20"/>
          <p:cNvSpPr/>
          <p:nvPr/>
        </p:nvSpPr>
        <p:spPr>
          <a:xfrm>
            <a:off x="4067944" y="5445224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IT</a:t>
            </a:r>
            <a:endParaRPr lang="en-US" sz="1400" b="1" dirty="0">
              <a:latin typeface="+mj-lt"/>
            </a:endParaRPr>
          </a:p>
        </p:txBody>
      </p:sp>
      <p:sp>
        <p:nvSpPr>
          <p:cNvPr id="26" name="Cloud 22"/>
          <p:cNvSpPr/>
          <p:nvPr/>
        </p:nvSpPr>
        <p:spPr bwMode="auto">
          <a:xfrm rot="2978612">
            <a:off x="5057934" y="4881720"/>
            <a:ext cx="476780" cy="550942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Cloud 23"/>
          <p:cNvSpPr/>
          <p:nvPr/>
        </p:nvSpPr>
        <p:spPr bwMode="auto">
          <a:xfrm rot="13907661">
            <a:off x="4376529" y="4026143"/>
            <a:ext cx="687266" cy="752538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8" name="Cloud 24"/>
          <p:cNvSpPr/>
          <p:nvPr/>
        </p:nvSpPr>
        <p:spPr bwMode="auto">
          <a:xfrm rot="400969">
            <a:off x="5161204" y="5397504"/>
            <a:ext cx="432048" cy="251040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9" name="Cloud 25"/>
          <p:cNvSpPr/>
          <p:nvPr/>
        </p:nvSpPr>
        <p:spPr bwMode="auto">
          <a:xfrm rot="757019">
            <a:off x="4154185" y="4638630"/>
            <a:ext cx="547598" cy="190855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Rectangle 26"/>
          <p:cNvSpPr/>
          <p:nvPr/>
        </p:nvSpPr>
        <p:spPr>
          <a:xfrm>
            <a:off x="3995936" y="4869160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AT</a:t>
            </a:r>
            <a:endParaRPr lang="en-US" sz="1400" b="1" dirty="0">
              <a:latin typeface="+mj-lt"/>
            </a:endParaRPr>
          </a:p>
        </p:txBody>
      </p:sp>
      <p:sp>
        <p:nvSpPr>
          <p:cNvPr id="31" name="Rectangle 27"/>
          <p:cNvSpPr/>
          <p:nvPr/>
        </p:nvSpPr>
        <p:spPr>
          <a:xfrm>
            <a:off x="4499992" y="4725144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GB" sz="1400" b="1" dirty="0" smtClean="0">
                <a:latin typeface="+mj-lt"/>
              </a:rPr>
              <a:t>SK</a:t>
            </a:r>
            <a:endParaRPr lang="en-US" sz="1400" b="1" dirty="0">
              <a:latin typeface="+mj-lt"/>
            </a:endParaRPr>
          </a:p>
        </p:txBody>
      </p:sp>
      <p:sp>
        <p:nvSpPr>
          <p:cNvPr id="32" name="Rectangle 28"/>
          <p:cNvSpPr/>
          <p:nvPr/>
        </p:nvSpPr>
        <p:spPr>
          <a:xfrm>
            <a:off x="5004048" y="501317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RO</a:t>
            </a:r>
            <a:endParaRPr lang="en-US" sz="1400" b="1" dirty="0">
              <a:latin typeface="+mj-lt"/>
            </a:endParaRPr>
          </a:p>
        </p:txBody>
      </p:sp>
      <p:sp>
        <p:nvSpPr>
          <p:cNvPr id="33" name="Cloud 29"/>
          <p:cNvSpPr/>
          <p:nvPr/>
        </p:nvSpPr>
        <p:spPr bwMode="auto">
          <a:xfrm rot="21449670">
            <a:off x="4574858" y="4806528"/>
            <a:ext cx="432048" cy="140217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Cloud 30"/>
          <p:cNvSpPr/>
          <p:nvPr/>
        </p:nvSpPr>
        <p:spPr bwMode="auto">
          <a:xfrm rot="21378505">
            <a:off x="4003214" y="4887263"/>
            <a:ext cx="570232" cy="244465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5" name="Cloud 31"/>
          <p:cNvSpPr/>
          <p:nvPr/>
        </p:nvSpPr>
        <p:spPr bwMode="auto">
          <a:xfrm rot="21430197">
            <a:off x="4577934" y="4951681"/>
            <a:ext cx="432048" cy="251040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6" name="Rectangle 32"/>
          <p:cNvSpPr/>
          <p:nvPr/>
        </p:nvSpPr>
        <p:spPr>
          <a:xfrm>
            <a:off x="4788023" y="3897214"/>
            <a:ext cx="504056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LT</a:t>
            </a:r>
            <a:endParaRPr lang="en-US" sz="1400" b="1" dirty="0">
              <a:latin typeface="+mj-lt"/>
            </a:endParaRPr>
          </a:p>
        </p:txBody>
      </p:sp>
      <p:sp>
        <p:nvSpPr>
          <p:cNvPr id="37" name="Rectangle 33"/>
          <p:cNvSpPr/>
          <p:nvPr/>
        </p:nvSpPr>
        <p:spPr>
          <a:xfrm>
            <a:off x="4499992" y="4941168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HU</a:t>
            </a:r>
            <a:endParaRPr lang="en-US" sz="1400" b="1" dirty="0">
              <a:latin typeface="+mj-lt"/>
            </a:endParaRPr>
          </a:p>
        </p:txBody>
      </p:sp>
      <p:sp>
        <p:nvSpPr>
          <p:cNvPr id="38" name="Cloud 34"/>
          <p:cNvSpPr/>
          <p:nvPr/>
        </p:nvSpPr>
        <p:spPr bwMode="auto">
          <a:xfrm rot="16536837">
            <a:off x="4491144" y="2384233"/>
            <a:ext cx="1423797" cy="694083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9" name="Cloud 35"/>
          <p:cNvSpPr/>
          <p:nvPr/>
        </p:nvSpPr>
        <p:spPr bwMode="auto">
          <a:xfrm rot="703576">
            <a:off x="4034657" y="2114485"/>
            <a:ext cx="720080" cy="1872208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Rectangle 36"/>
          <p:cNvSpPr/>
          <p:nvPr/>
        </p:nvSpPr>
        <p:spPr>
          <a:xfrm>
            <a:off x="4932040" y="2708920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FI</a:t>
            </a:r>
            <a:endParaRPr lang="en-US" sz="1400" b="1" dirty="0">
              <a:latin typeface="+mj-lt"/>
            </a:endParaRPr>
          </a:p>
        </p:txBody>
      </p:sp>
      <p:sp>
        <p:nvSpPr>
          <p:cNvPr id="41" name="Rectangle 37"/>
          <p:cNvSpPr/>
          <p:nvPr/>
        </p:nvSpPr>
        <p:spPr>
          <a:xfrm>
            <a:off x="3203848" y="429309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NL</a:t>
            </a:r>
            <a:endParaRPr lang="en-US" sz="1400" b="1" dirty="0">
              <a:latin typeface="+mj-lt"/>
            </a:endParaRPr>
          </a:p>
        </p:txBody>
      </p:sp>
      <p:sp>
        <p:nvSpPr>
          <p:cNvPr id="42" name="Rectangle 38"/>
          <p:cNvSpPr/>
          <p:nvPr/>
        </p:nvSpPr>
        <p:spPr>
          <a:xfrm>
            <a:off x="4067944" y="285293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GB" sz="1400" b="1" dirty="0" smtClean="0">
                <a:latin typeface="+mj-lt"/>
              </a:rPr>
              <a:t>SE</a:t>
            </a:r>
            <a:endParaRPr lang="en-US" sz="1400" b="1" dirty="0">
              <a:latin typeface="+mj-lt"/>
            </a:endParaRPr>
          </a:p>
        </p:txBody>
      </p:sp>
      <p:sp>
        <p:nvSpPr>
          <p:cNvPr id="43" name="Rectangle 39"/>
          <p:cNvSpPr/>
          <p:nvPr/>
        </p:nvSpPr>
        <p:spPr>
          <a:xfrm>
            <a:off x="4932040" y="3501008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EE</a:t>
            </a:r>
            <a:endParaRPr lang="en-US" sz="1400" b="1" dirty="0">
              <a:latin typeface="+mj-lt"/>
            </a:endParaRPr>
          </a:p>
        </p:txBody>
      </p:sp>
      <p:sp>
        <p:nvSpPr>
          <p:cNvPr id="44" name="Rectangle 40"/>
          <p:cNvSpPr/>
          <p:nvPr/>
        </p:nvSpPr>
        <p:spPr>
          <a:xfrm>
            <a:off x="3563888" y="393305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DK</a:t>
            </a:r>
            <a:endParaRPr lang="en-US" sz="1400" b="1" dirty="0">
              <a:latin typeface="+mj-lt"/>
            </a:endParaRPr>
          </a:p>
        </p:txBody>
      </p:sp>
      <p:sp>
        <p:nvSpPr>
          <p:cNvPr id="45" name="Cloud 41"/>
          <p:cNvSpPr/>
          <p:nvPr/>
        </p:nvSpPr>
        <p:spPr bwMode="auto">
          <a:xfrm rot="1146488">
            <a:off x="2190257" y="4051126"/>
            <a:ext cx="360040" cy="467064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6" name="Cloud 42"/>
          <p:cNvSpPr/>
          <p:nvPr/>
        </p:nvSpPr>
        <p:spPr bwMode="auto">
          <a:xfrm rot="723536">
            <a:off x="4875965" y="3725419"/>
            <a:ext cx="599905" cy="215907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7" name="Cloud 43"/>
          <p:cNvSpPr/>
          <p:nvPr/>
        </p:nvSpPr>
        <p:spPr bwMode="auto">
          <a:xfrm rot="1671128">
            <a:off x="4765585" y="3889481"/>
            <a:ext cx="518259" cy="323048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8" name="Cloud 44"/>
          <p:cNvSpPr/>
          <p:nvPr/>
        </p:nvSpPr>
        <p:spPr bwMode="auto">
          <a:xfrm rot="655223">
            <a:off x="3665575" y="3820619"/>
            <a:ext cx="375524" cy="440898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9" name="Cloud 45"/>
          <p:cNvSpPr/>
          <p:nvPr/>
        </p:nvSpPr>
        <p:spPr bwMode="auto">
          <a:xfrm rot="5400000">
            <a:off x="5062389" y="3442668"/>
            <a:ext cx="249906" cy="366587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0" name="Rectangle 46"/>
          <p:cNvSpPr/>
          <p:nvPr/>
        </p:nvSpPr>
        <p:spPr>
          <a:xfrm>
            <a:off x="4860032" y="573325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E</a:t>
            </a:r>
            <a:r>
              <a:rPr lang="en-GB" sz="1400" b="1" dirty="0" smtClean="0">
                <a:latin typeface="+mj-lt"/>
              </a:rPr>
              <a:t>L</a:t>
            </a:r>
            <a:endParaRPr lang="en-US" sz="1400" b="1" dirty="0">
              <a:latin typeface="+mj-lt"/>
            </a:endParaRPr>
          </a:p>
        </p:txBody>
      </p:sp>
      <p:sp>
        <p:nvSpPr>
          <p:cNvPr id="51" name="Rectangle 47"/>
          <p:cNvSpPr/>
          <p:nvPr/>
        </p:nvSpPr>
        <p:spPr>
          <a:xfrm>
            <a:off x="4932040" y="3717032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LV</a:t>
            </a:r>
            <a:endParaRPr lang="en-US" sz="1400" b="1" dirty="0">
              <a:latin typeface="+mj-lt"/>
            </a:endParaRPr>
          </a:p>
        </p:txBody>
      </p:sp>
      <p:sp>
        <p:nvSpPr>
          <p:cNvPr id="52" name="Rectangle 49"/>
          <p:cNvSpPr/>
          <p:nvPr/>
        </p:nvSpPr>
        <p:spPr>
          <a:xfrm>
            <a:off x="2123728" y="4149080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IE</a:t>
            </a:r>
            <a:endParaRPr lang="en-US" sz="1400" b="1" dirty="0">
              <a:latin typeface="+mj-lt"/>
            </a:endParaRPr>
          </a:p>
        </p:txBody>
      </p:sp>
      <p:sp>
        <p:nvSpPr>
          <p:cNvPr id="53" name="Cloud 51"/>
          <p:cNvSpPr/>
          <p:nvPr/>
        </p:nvSpPr>
        <p:spPr bwMode="auto">
          <a:xfrm>
            <a:off x="4932040" y="5589240"/>
            <a:ext cx="360040" cy="611080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4" name="Rectangle 52"/>
          <p:cNvSpPr/>
          <p:nvPr/>
        </p:nvSpPr>
        <p:spPr>
          <a:xfrm>
            <a:off x="4139952" y="5013176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GB" sz="1400" b="1" dirty="0" smtClean="0">
                <a:latin typeface="+mj-lt"/>
              </a:rPr>
              <a:t>SI</a:t>
            </a:r>
            <a:endParaRPr lang="en-US" sz="1400" b="1" dirty="0">
              <a:latin typeface="+mj-lt"/>
            </a:endParaRPr>
          </a:p>
        </p:txBody>
      </p:sp>
      <p:sp>
        <p:nvSpPr>
          <p:cNvPr id="55" name="Rectangle 53"/>
          <p:cNvSpPr/>
          <p:nvPr/>
        </p:nvSpPr>
        <p:spPr>
          <a:xfrm>
            <a:off x="3131840" y="4509120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BE</a:t>
            </a:r>
            <a:endParaRPr lang="en-US" sz="1400" b="1" dirty="0">
              <a:latin typeface="+mj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347864" y="4725144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LU</a:t>
            </a:r>
            <a:endParaRPr lang="en-US" sz="1400" b="1" dirty="0">
              <a:latin typeface="+mj-lt"/>
            </a:endParaRPr>
          </a:p>
        </p:txBody>
      </p:sp>
      <p:sp>
        <p:nvSpPr>
          <p:cNvPr id="57" name="Vertical Scroll 61"/>
          <p:cNvSpPr/>
          <p:nvPr/>
        </p:nvSpPr>
        <p:spPr bwMode="auto">
          <a:xfrm rot="10800000">
            <a:off x="5796136" y="2132856"/>
            <a:ext cx="3096344" cy="3456384"/>
          </a:xfrm>
          <a:prstGeom prst="verticalScroll">
            <a:avLst/>
          </a:prstGeom>
          <a:solidFill>
            <a:srgbClr val="ECECEC"/>
          </a:solidFill>
          <a:ln w="19050" cap="flat" cmpd="sng" algn="ctr">
            <a:solidFill>
              <a:srgbClr val="0032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8" name="Rectangle 62"/>
          <p:cNvSpPr/>
          <p:nvPr/>
        </p:nvSpPr>
        <p:spPr>
          <a:xfrm>
            <a:off x="6285783" y="2267574"/>
            <a:ext cx="211705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“Too many barriers still block the free flow of online services and e-commerce across national borders</a:t>
            </a:r>
            <a:r>
              <a:rPr lang="en-US" sz="1400" b="1" dirty="0" smtClean="0"/>
              <a:t>. </a:t>
            </a:r>
            <a:r>
              <a:rPr lang="en-US" sz="1400" b="1" dirty="0" smtClean="0">
                <a:solidFill>
                  <a:srgbClr val="C00000"/>
                </a:solidFill>
              </a:rPr>
              <a:t>The Digital Agenda will update EU Single Market rules for the digital era. </a:t>
            </a:r>
            <a:r>
              <a:rPr lang="en-US" sz="1400" b="1" dirty="0" smtClean="0"/>
              <a:t>The aims are to boost … business, establish area for online payments, and further protect EU consumers in cyberspace”</a:t>
            </a:r>
          </a:p>
        </p:txBody>
      </p:sp>
      <p:sp>
        <p:nvSpPr>
          <p:cNvPr id="59" name="Rectangle 63"/>
          <p:cNvSpPr/>
          <p:nvPr/>
        </p:nvSpPr>
        <p:spPr>
          <a:xfrm>
            <a:off x="5796136" y="5213235"/>
            <a:ext cx="2549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  Digital Agenda for Europe </a:t>
            </a:r>
          </a:p>
        </p:txBody>
      </p:sp>
    </p:spTree>
    <p:extLst>
      <p:ext uri="{BB962C8B-B14F-4D97-AF65-F5344CB8AC3E}">
        <p14:creationId xmlns:p14="http://schemas.microsoft.com/office/powerpoint/2010/main" val="422006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Harmonized </a:t>
            </a: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Digital </a:t>
            </a:r>
            <a:r>
              <a:rPr lang="en-US" sz="2800" b="1" dirty="0" err="1" smtClean="0">
                <a:solidFill>
                  <a:srgbClr val="C00000"/>
                </a:solidFill>
                <a:latin typeface="Cambria" pitchFamily="18" charset="0"/>
              </a:rPr>
              <a:t>Marketspace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in 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2015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10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pic>
        <p:nvPicPr>
          <p:cNvPr id="9" name="Picture 2" descr="D:\Map Europe\Europe-map_2004-07_v2without-lines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17" y="1625135"/>
            <a:ext cx="7272808" cy="5024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Vertical Scroll 8"/>
          <p:cNvSpPr/>
          <p:nvPr/>
        </p:nvSpPr>
        <p:spPr bwMode="auto">
          <a:xfrm rot="10800000">
            <a:off x="5796136" y="2000240"/>
            <a:ext cx="3096344" cy="4373214"/>
          </a:xfrm>
          <a:prstGeom prst="verticalScroll">
            <a:avLst/>
          </a:prstGeom>
          <a:solidFill>
            <a:srgbClr val="ECECEC"/>
          </a:solidFill>
          <a:ln w="19050" cap="flat" cmpd="sng" algn="ctr">
            <a:solidFill>
              <a:srgbClr val="0032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49"/>
          <p:cNvSpPr/>
          <p:nvPr/>
        </p:nvSpPr>
        <p:spPr>
          <a:xfrm>
            <a:off x="2088724" y="4308954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IE</a:t>
            </a:r>
            <a:endParaRPr lang="en-US" sz="1400" b="1" dirty="0">
              <a:latin typeface="+mj-lt"/>
            </a:endParaRPr>
          </a:p>
        </p:txBody>
      </p:sp>
      <p:sp>
        <p:nvSpPr>
          <p:cNvPr id="13" name="Cloud 41"/>
          <p:cNvSpPr/>
          <p:nvPr/>
        </p:nvSpPr>
        <p:spPr bwMode="auto">
          <a:xfrm rot="1146488">
            <a:off x="2088863" y="4218538"/>
            <a:ext cx="360040" cy="467064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Cloud 5"/>
          <p:cNvSpPr/>
          <p:nvPr/>
        </p:nvSpPr>
        <p:spPr bwMode="auto">
          <a:xfrm rot="9655432">
            <a:off x="2459696" y="3858843"/>
            <a:ext cx="580661" cy="1045769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Rectangle 12"/>
          <p:cNvSpPr/>
          <p:nvPr/>
        </p:nvSpPr>
        <p:spPr>
          <a:xfrm>
            <a:off x="2530618" y="4444777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UK</a:t>
            </a:r>
            <a:endParaRPr lang="en-US" sz="1400" b="1" dirty="0">
              <a:latin typeface="+mj-lt"/>
            </a:endParaRPr>
          </a:p>
        </p:txBody>
      </p:sp>
      <p:sp>
        <p:nvSpPr>
          <p:cNvPr id="16" name="Rectangle 20"/>
          <p:cNvSpPr/>
          <p:nvPr/>
        </p:nvSpPr>
        <p:spPr>
          <a:xfrm>
            <a:off x="3951251" y="5587403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IT</a:t>
            </a:r>
            <a:endParaRPr lang="en-US" sz="1400" b="1" dirty="0">
              <a:latin typeface="+mj-lt"/>
            </a:endParaRPr>
          </a:p>
        </p:txBody>
      </p:sp>
      <p:sp>
        <p:nvSpPr>
          <p:cNvPr id="17" name="Cloud 7"/>
          <p:cNvSpPr/>
          <p:nvPr/>
        </p:nvSpPr>
        <p:spPr bwMode="auto">
          <a:xfrm>
            <a:off x="2143564" y="5528632"/>
            <a:ext cx="950064" cy="844822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8" name="Cloud 13"/>
          <p:cNvSpPr/>
          <p:nvPr/>
        </p:nvSpPr>
        <p:spPr bwMode="auto">
          <a:xfrm rot="8349669">
            <a:off x="2778081" y="4750124"/>
            <a:ext cx="834449" cy="968572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9" name="Cloud 16"/>
          <p:cNvSpPr/>
          <p:nvPr/>
        </p:nvSpPr>
        <p:spPr bwMode="auto">
          <a:xfrm rot="13070241">
            <a:off x="3632014" y="5528365"/>
            <a:ext cx="1259860" cy="419146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0" name="Rectangle 9"/>
          <p:cNvSpPr/>
          <p:nvPr/>
        </p:nvSpPr>
        <p:spPr>
          <a:xfrm>
            <a:off x="2943277" y="5091294"/>
            <a:ext cx="504056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FR</a:t>
            </a:r>
            <a:endParaRPr lang="en-US" sz="1400" b="1" dirty="0">
              <a:latin typeface="+mj-lt"/>
            </a:endParaRPr>
          </a:p>
        </p:txBody>
      </p:sp>
      <p:sp>
        <p:nvSpPr>
          <p:cNvPr id="21" name="Rectangle 8"/>
          <p:cNvSpPr/>
          <p:nvPr/>
        </p:nvSpPr>
        <p:spPr>
          <a:xfrm>
            <a:off x="2295580" y="5807927"/>
            <a:ext cx="57606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E</a:t>
            </a:r>
            <a:r>
              <a:rPr lang="en-GB" sz="1400" b="1" dirty="0" smtClean="0">
                <a:latin typeface="+mj-lt"/>
              </a:rPr>
              <a:t>S</a:t>
            </a:r>
            <a:endParaRPr lang="en-US" sz="1400" b="1" dirty="0">
              <a:latin typeface="+mj-lt"/>
            </a:endParaRPr>
          </a:p>
        </p:txBody>
      </p:sp>
      <p:sp>
        <p:nvSpPr>
          <p:cNvPr id="22" name="Cloud 17"/>
          <p:cNvSpPr/>
          <p:nvPr/>
        </p:nvSpPr>
        <p:spPr bwMode="auto">
          <a:xfrm rot="7451755">
            <a:off x="3194642" y="4505429"/>
            <a:ext cx="432048" cy="251040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3" name="Cloud 14"/>
          <p:cNvSpPr/>
          <p:nvPr/>
        </p:nvSpPr>
        <p:spPr bwMode="auto">
          <a:xfrm>
            <a:off x="3447333" y="4434119"/>
            <a:ext cx="720080" cy="720080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Cloud 44"/>
          <p:cNvSpPr/>
          <p:nvPr/>
        </p:nvSpPr>
        <p:spPr bwMode="auto">
          <a:xfrm rot="655223">
            <a:off x="3556605" y="4036429"/>
            <a:ext cx="375524" cy="440898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Cloud 35"/>
          <p:cNvSpPr/>
          <p:nvPr/>
        </p:nvSpPr>
        <p:spPr bwMode="auto">
          <a:xfrm rot="703576">
            <a:off x="3901905" y="2352199"/>
            <a:ext cx="720080" cy="1872208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6" name="Cloud 34"/>
          <p:cNvSpPr/>
          <p:nvPr/>
        </p:nvSpPr>
        <p:spPr bwMode="auto">
          <a:xfrm rot="16536837">
            <a:off x="4306842" y="2550900"/>
            <a:ext cx="1423797" cy="694083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7" name="Rectangle 49"/>
          <p:cNvSpPr/>
          <p:nvPr/>
        </p:nvSpPr>
        <p:spPr>
          <a:xfrm>
            <a:off x="3086194" y="4593149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NL</a:t>
            </a:r>
            <a:endParaRPr lang="en-US" sz="1400" b="1" dirty="0">
              <a:latin typeface="+mj-lt"/>
            </a:endParaRPr>
          </a:p>
        </p:txBody>
      </p:sp>
      <p:sp>
        <p:nvSpPr>
          <p:cNvPr id="28" name="Rectangle 49"/>
          <p:cNvSpPr/>
          <p:nvPr/>
        </p:nvSpPr>
        <p:spPr>
          <a:xfrm>
            <a:off x="3231309" y="4417237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>
                <a:latin typeface="+mj-lt"/>
              </a:rPr>
              <a:t>B</a:t>
            </a:r>
            <a:r>
              <a:rPr lang="en-US" sz="1400" b="1" dirty="0" smtClean="0">
                <a:latin typeface="+mj-lt"/>
              </a:rPr>
              <a:t>E</a:t>
            </a:r>
            <a:endParaRPr lang="en-US" sz="1400" b="1" dirty="0">
              <a:latin typeface="+mj-lt"/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3483327" y="4095495"/>
            <a:ext cx="520824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DK</a:t>
            </a:r>
            <a:endParaRPr lang="en-US" sz="1400" b="1" dirty="0">
              <a:latin typeface="+mj-lt"/>
            </a:endParaRPr>
          </a:p>
        </p:txBody>
      </p:sp>
      <p:sp>
        <p:nvSpPr>
          <p:cNvPr id="30" name="Rectangle 49"/>
          <p:cNvSpPr/>
          <p:nvPr/>
        </p:nvSpPr>
        <p:spPr>
          <a:xfrm>
            <a:off x="3986035" y="3005569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>
                <a:latin typeface="+mj-lt"/>
              </a:rPr>
              <a:t>S</a:t>
            </a:r>
            <a:r>
              <a:rPr lang="en-US" sz="1400" b="1" dirty="0" smtClean="0">
                <a:latin typeface="+mj-lt"/>
              </a:rPr>
              <a:t>E</a:t>
            </a:r>
            <a:endParaRPr lang="en-US" sz="1400" b="1" dirty="0">
              <a:latin typeface="+mj-lt"/>
            </a:endParaRPr>
          </a:p>
        </p:txBody>
      </p:sp>
      <p:sp>
        <p:nvSpPr>
          <p:cNvPr id="31" name="Rectangle 49"/>
          <p:cNvSpPr/>
          <p:nvPr/>
        </p:nvSpPr>
        <p:spPr>
          <a:xfrm>
            <a:off x="3591349" y="4663279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>
                <a:latin typeface="+mj-lt"/>
              </a:rPr>
              <a:t>D</a:t>
            </a:r>
            <a:r>
              <a:rPr lang="en-US" sz="1400" b="1" dirty="0" smtClean="0">
                <a:latin typeface="+mj-lt"/>
              </a:rPr>
              <a:t>E</a:t>
            </a:r>
            <a:endParaRPr lang="en-US" sz="1400" b="1" dirty="0">
              <a:latin typeface="+mj-lt"/>
            </a:endParaRPr>
          </a:p>
        </p:txBody>
      </p:sp>
      <p:sp>
        <p:nvSpPr>
          <p:cNvPr id="32" name="Rectangle 49"/>
          <p:cNvSpPr/>
          <p:nvPr/>
        </p:nvSpPr>
        <p:spPr>
          <a:xfrm>
            <a:off x="4802716" y="2950643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FI</a:t>
            </a:r>
            <a:endParaRPr lang="en-US" sz="1400" b="1" dirty="0">
              <a:latin typeface="+mj-lt"/>
            </a:endParaRPr>
          </a:p>
        </p:txBody>
      </p:sp>
      <p:sp>
        <p:nvSpPr>
          <p:cNvPr id="33" name="Cloud 23"/>
          <p:cNvSpPr/>
          <p:nvPr/>
        </p:nvSpPr>
        <p:spPr bwMode="auto">
          <a:xfrm rot="13907661">
            <a:off x="4260088" y="4211623"/>
            <a:ext cx="687266" cy="752538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Cloud 25"/>
          <p:cNvSpPr/>
          <p:nvPr/>
        </p:nvSpPr>
        <p:spPr bwMode="auto">
          <a:xfrm rot="757019">
            <a:off x="3970806" y="4815831"/>
            <a:ext cx="547598" cy="190855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5" name="Cloud 29"/>
          <p:cNvSpPr/>
          <p:nvPr/>
        </p:nvSpPr>
        <p:spPr bwMode="auto">
          <a:xfrm rot="21449670">
            <a:off x="4453086" y="4889550"/>
            <a:ext cx="432048" cy="140217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6" name="Cloud 30"/>
          <p:cNvSpPr/>
          <p:nvPr/>
        </p:nvSpPr>
        <p:spPr bwMode="auto">
          <a:xfrm rot="21378505">
            <a:off x="4006845" y="4988890"/>
            <a:ext cx="570232" cy="244465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7" name="Cloud 22"/>
          <p:cNvSpPr/>
          <p:nvPr/>
        </p:nvSpPr>
        <p:spPr bwMode="auto">
          <a:xfrm rot="2978612">
            <a:off x="4996373" y="5055353"/>
            <a:ext cx="476780" cy="550942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8" name="Cloud 24"/>
          <p:cNvSpPr/>
          <p:nvPr/>
        </p:nvSpPr>
        <p:spPr bwMode="auto">
          <a:xfrm rot="400969">
            <a:off x="5090743" y="5559393"/>
            <a:ext cx="432048" cy="251040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9" name="Cloud 51"/>
          <p:cNvSpPr/>
          <p:nvPr/>
        </p:nvSpPr>
        <p:spPr bwMode="auto">
          <a:xfrm>
            <a:off x="4838720" y="5788619"/>
            <a:ext cx="360040" cy="611080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Cloud 45"/>
          <p:cNvSpPr/>
          <p:nvPr/>
        </p:nvSpPr>
        <p:spPr bwMode="auto">
          <a:xfrm rot="5400000">
            <a:off x="5011761" y="3581142"/>
            <a:ext cx="249906" cy="366587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Cloud 42"/>
          <p:cNvSpPr/>
          <p:nvPr/>
        </p:nvSpPr>
        <p:spPr bwMode="auto">
          <a:xfrm rot="723536">
            <a:off x="4777650" y="3882922"/>
            <a:ext cx="599905" cy="215907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2" name="Cloud 43"/>
          <p:cNvSpPr/>
          <p:nvPr/>
        </p:nvSpPr>
        <p:spPr bwMode="auto">
          <a:xfrm rot="1671128">
            <a:off x="4706859" y="4087355"/>
            <a:ext cx="493121" cy="323048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3" name="Rectangle 49"/>
          <p:cNvSpPr/>
          <p:nvPr/>
        </p:nvSpPr>
        <p:spPr>
          <a:xfrm>
            <a:off x="4388512" y="4445433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PL</a:t>
            </a:r>
            <a:endParaRPr lang="en-US" sz="1400" b="1" dirty="0">
              <a:latin typeface="+mj-lt"/>
            </a:endParaRPr>
          </a:p>
        </p:txBody>
      </p:sp>
      <p:sp>
        <p:nvSpPr>
          <p:cNvPr id="44" name="Rectangle 49"/>
          <p:cNvSpPr/>
          <p:nvPr/>
        </p:nvSpPr>
        <p:spPr>
          <a:xfrm>
            <a:off x="4018179" y="4777957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CZ</a:t>
            </a:r>
            <a:endParaRPr lang="en-US" sz="1400" b="1" dirty="0">
              <a:latin typeface="+mj-lt"/>
            </a:endParaRPr>
          </a:p>
        </p:txBody>
      </p:sp>
      <p:sp>
        <p:nvSpPr>
          <p:cNvPr id="45" name="Rectangle 49"/>
          <p:cNvSpPr/>
          <p:nvPr/>
        </p:nvSpPr>
        <p:spPr>
          <a:xfrm>
            <a:off x="4438430" y="4816542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SK</a:t>
            </a:r>
            <a:endParaRPr lang="en-US" sz="1400" b="1" dirty="0">
              <a:latin typeface="+mj-lt"/>
            </a:endParaRPr>
          </a:p>
        </p:txBody>
      </p:sp>
      <p:sp>
        <p:nvSpPr>
          <p:cNvPr id="46" name="Rectangle 49"/>
          <p:cNvSpPr/>
          <p:nvPr/>
        </p:nvSpPr>
        <p:spPr>
          <a:xfrm>
            <a:off x="4953420" y="5187708"/>
            <a:ext cx="59785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RO</a:t>
            </a:r>
            <a:endParaRPr lang="en-US" sz="1400" b="1" dirty="0">
              <a:latin typeface="+mj-lt"/>
            </a:endParaRPr>
          </a:p>
        </p:txBody>
      </p:sp>
      <p:sp>
        <p:nvSpPr>
          <p:cNvPr id="47" name="Rectangle 49"/>
          <p:cNvSpPr/>
          <p:nvPr/>
        </p:nvSpPr>
        <p:spPr>
          <a:xfrm>
            <a:off x="3986035" y="5011083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AT</a:t>
            </a:r>
            <a:endParaRPr lang="en-US" sz="1400" b="1" dirty="0">
              <a:latin typeface="+mj-lt"/>
            </a:endParaRPr>
          </a:p>
        </p:txBody>
      </p:sp>
      <p:sp>
        <p:nvSpPr>
          <p:cNvPr id="48" name="Rectangle 49"/>
          <p:cNvSpPr/>
          <p:nvPr/>
        </p:nvSpPr>
        <p:spPr>
          <a:xfrm>
            <a:off x="4761715" y="4095495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LT</a:t>
            </a:r>
            <a:endParaRPr lang="en-US" sz="1400" b="1" dirty="0">
              <a:latin typeface="+mj-lt"/>
            </a:endParaRPr>
          </a:p>
        </p:txBody>
      </p:sp>
      <p:sp>
        <p:nvSpPr>
          <p:cNvPr id="49" name="Rectangle 49"/>
          <p:cNvSpPr/>
          <p:nvPr/>
        </p:nvSpPr>
        <p:spPr>
          <a:xfrm>
            <a:off x="4820560" y="5951043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EL</a:t>
            </a:r>
            <a:endParaRPr lang="en-US" sz="1400" b="1" dirty="0">
              <a:latin typeface="+mj-lt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920690" y="3623104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EE</a:t>
            </a:r>
            <a:endParaRPr lang="en-US" sz="1400" b="1" dirty="0">
              <a:latin typeface="+mj-lt"/>
            </a:endParaRPr>
          </a:p>
        </p:txBody>
      </p:sp>
      <p:sp>
        <p:nvSpPr>
          <p:cNvPr id="51" name="Rectangle 49"/>
          <p:cNvSpPr/>
          <p:nvPr/>
        </p:nvSpPr>
        <p:spPr>
          <a:xfrm>
            <a:off x="4968352" y="5535106"/>
            <a:ext cx="703312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BG</a:t>
            </a:r>
            <a:endParaRPr lang="en-US" sz="1400" b="1" dirty="0">
              <a:latin typeface="+mj-lt"/>
            </a:endParaRPr>
          </a:p>
        </p:txBody>
      </p:sp>
      <p:sp>
        <p:nvSpPr>
          <p:cNvPr id="52" name="Rectangle 49"/>
          <p:cNvSpPr/>
          <p:nvPr/>
        </p:nvSpPr>
        <p:spPr>
          <a:xfrm>
            <a:off x="4861578" y="3851286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LV</a:t>
            </a:r>
            <a:endParaRPr lang="en-US" sz="1400" b="1" dirty="0">
              <a:latin typeface="+mj-lt"/>
            </a:endParaRPr>
          </a:p>
        </p:txBody>
      </p:sp>
      <p:sp>
        <p:nvSpPr>
          <p:cNvPr id="53" name="Rectangle 49"/>
          <p:cNvSpPr/>
          <p:nvPr/>
        </p:nvSpPr>
        <p:spPr>
          <a:xfrm>
            <a:off x="4387590" y="5039144"/>
            <a:ext cx="648162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HU</a:t>
            </a:r>
            <a:endParaRPr lang="en-US" sz="1400" b="1" dirty="0">
              <a:latin typeface="+mj-lt"/>
            </a:endParaRPr>
          </a:p>
        </p:txBody>
      </p:sp>
      <p:sp>
        <p:nvSpPr>
          <p:cNvPr id="54" name="Rectangle 49"/>
          <p:cNvSpPr/>
          <p:nvPr/>
        </p:nvSpPr>
        <p:spPr>
          <a:xfrm>
            <a:off x="4202059" y="5115901"/>
            <a:ext cx="432048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US" sz="1400" b="1" dirty="0" smtClean="0">
                <a:latin typeface="+mj-lt"/>
              </a:rPr>
              <a:t>SL</a:t>
            </a:r>
            <a:endParaRPr lang="en-US" sz="1400" b="1" dirty="0">
              <a:latin typeface="+mj-lt"/>
            </a:endParaRPr>
          </a:p>
        </p:txBody>
      </p:sp>
      <p:sp>
        <p:nvSpPr>
          <p:cNvPr id="55" name="Cloud 31"/>
          <p:cNvSpPr/>
          <p:nvPr/>
        </p:nvSpPr>
        <p:spPr bwMode="auto">
          <a:xfrm rot="21430197">
            <a:off x="4500379" y="5069272"/>
            <a:ext cx="432048" cy="251040"/>
          </a:xfrm>
          <a:prstGeom prst="cloud">
            <a:avLst/>
          </a:prstGeom>
          <a:noFill/>
          <a:ln w="19050" cap="flat" cmpd="sng" algn="ctr">
            <a:solidFill>
              <a:srgbClr val="5E98D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56" name="Rectangle 23"/>
          <p:cNvSpPr/>
          <p:nvPr/>
        </p:nvSpPr>
        <p:spPr>
          <a:xfrm>
            <a:off x="6236406" y="2078096"/>
            <a:ext cx="21437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“Establish equal rules for the </a:t>
            </a:r>
            <a:r>
              <a:rPr lang="en-US" sz="1400" b="1" dirty="0" smtClean="0">
                <a:solidFill>
                  <a:srgbClr val="C00000"/>
                </a:solidFill>
              </a:rPr>
              <a:t>free movement of goods and services, both physically and digitally…</a:t>
            </a:r>
          </a:p>
        </p:txBody>
      </p:sp>
      <p:sp>
        <p:nvSpPr>
          <p:cNvPr id="57" name="Rectangle 13"/>
          <p:cNvSpPr/>
          <p:nvPr/>
        </p:nvSpPr>
        <p:spPr>
          <a:xfrm>
            <a:off x="6134558" y="3123911"/>
            <a:ext cx="23580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Ensure access of businesses and citizens to secure pan-European </a:t>
            </a:r>
            <a:r>
              <a:rPr lang="en-US" sz="1400" b="1" dirty="0" smtClean="0">
                <a:solidFill>
                  <a:srgbClr val="C00000"/>
                </a:solidFill>
              </a:rPr>
              <a:t>e-invoicing, e-payment, e-commerce and delivery systems and services…</a:t>
            </a:r>
          </a:p>
        </p:txBody>
      </p:sp>
      <p:sp>
        <p:nvSpPr>
          <p:cNvPr id="58" name="Rectangle 18"/>
          <p:cNvSpPr/>
          <p:nvPr/>
        </p:nvSpPr>
        <p:spPr>
          <a:xfrm>
            <a:off x="6161468" y="4604817"/>
            <a:ext cx="23042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Institute the regulation proposed by the Commission </a:t>
            </a:r>
            <a:r>
              <a:rPr lang="en-US" sz="1400" b="1" dirty="0" smtClean="0">
                <a:solidFill>
                  <a:srgbClr val="C00000"/>
                </a:solidFill>
              </a:rPr>
              <a:t>on electronic identification </a:t>
            </a:r>
          </a:p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and electronic trust services…</a:t>
            </a:r>
          </a:p>
        </p:txBody>
      </p:sp>
      <p:sp>
        <p:nvSpPr>
          <p:cNvPr id="59" name="Rectangle 11"/>
          <p:cNvSpPr/>
          <p:nvPr/>
        </p:nvSpPr>
        <p:spPr>
          <a:xfrm>
            <a:off x="5874965" y="6094159"/>
            <a:ext cx="286667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        EU Parliament Report  </a:t>
            </a:r>
          </a:p>
        </p:txBody>
      </p:sp>
    </p:spTree>
    <p:extLst>
      <p:ext uri="{BB962C8B-B14F-4D97-AF65-F5344CB8AC3E}">
        <p14:creationId xmlns:p14="http://schemas.microsoft.com/office/powerpoint/2010/main" val="80535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Pan-European Digital </a:t>
            </a:r>
            <a:br>
              <a:rPr lang="en-US" sz="2800" b="1" dirty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Single </a:t>
            </a:r>
            <a:r>
              <a:rPr lang="en-US" sz="2800" b="1" dirty="0" err="1">
                <a:solidFill>
                  <a:srgbClr val="C00000"/>
                </a:solidFill>
                <a:latin typeface="Cambria" pitchFamily="18" charset="0"/>
              </a:rPr>
              <a:t>Marketspace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11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pic>
        <p:nvPicPr>
          <p:cNvPr id="25" name="Picture 2" descr="D:\Map Europe\Europe-map_2004-07_v2without-lines2+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6958161" cy="522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7"/>
          <p:cNvSpPr/>
          <p:nvPr/>
        </p:nvSpPr>
        <p:spPr>
          <a:xfrm>
            <a:off x="1628255" y="259085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 smtClean="0"/>
              <a:t>Harmonising</a:t>
            </a:r>
            <a:r>
              <a:rPr lang="en-US" b="1" dirty="0" smtClean="0"/>
              <a:t> Digital Markets</a:t>
            </a:r>
          </a:p>
          <a:p>
            <a:pPr algn="ctr"/>
            <a:r>
              <a:rPr lang="en-US" b="1" dirty="0" smtClean="0"/>
              <a:t>of EU and </a:t>
            </a:r>
            <a:r>
              <a:rPr lang="en-US" b="1" dirty="0" err="1" smtClean="0"/>
              <a:t>EaP</a:t>
            </a:r>
            <a:r>
              <a:rPr lang="en-US" b="1" dirty="0" smtClean="0"/>
              <a:t> countries</a:t>
            </a:r>
          </a:p>
        </p:txBody>
      </p:sp>
      <p:pic>
        <p:nvPicPr>
          <p:cNvPr id="27" name="Picture 9" descr="Latvia_flag.gif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016" y="3501008"/>
            <a:ext cx="432047" cy="288031"/>
          </a:xfrm>
          <a:prstGeom prst="rect">
            <a:avLst/>
          </a:prstGeom>
        </p:spPr>
      </p:pic>
      <p:pic>
        <p:nvPicPr>
          <p:cNvPr id="28" name="Picture 87" descr="lithuania fla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789040"/>
            <a:ext cx="4320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88" descr="RB fla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077071"/>
            <a:ext cx="432048" cy="31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Cloud 13"/>
          <p:cNvSpPr/>
          <p:nvPr/>
        </p:nvSpPr>
        <p:spPr bwMode="auto">
          <a:xfrm rot="3707350">
            <a:off x="1685329" y="1380326"/>
            <a:ext cx="5293088" cy="5562835"/>
          </a:xfrm>
          <a:prstGeom prst="cloud">
            <a:avLst/>
          </a:prstGeom>
          <a:noFill/>
          <a:ln w="1905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1" name="Vertical Scroll 14"/>
          <p:cNvSpPr/>
          <p:nvPr/>
        </p:nvSpPr>
        <p:spPr bwMode="auto">
          <a:xfrm rot="10800000">
            <a:off x="5886146" y="2156911"/>
            <a:ext cx="2880320" cy="2377735"/>
          </a:xfrm>
          <a:prstGeom prst="verticalScroll">
            <a:avLst/>
          </a:prstGeom>
          <a:solidFill>
            <a:srgbClr val="ECECEC"/>
          </a:solidFill>
          <a:ln w="19050" cap="flat" cmpd="sng" algn="ctr">
            <a:solidFill>
              <a:srgbClr val="00325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6156176" y="2267694"/>
            <a:ext cx="23402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C00000"/>
                </a:solidFill>
              </a:rPr>
              <a:t>HDM Initiative stands for convergence and integration of EU MS and EaP countries digital markets </a:t>
            </a:r>
            <a:r>
              <a:rPr lang="en-US" sz="1400" b="1" dirty="0" smtClean="0"/>
              <a:t>by means of  multilateral cooperation projects to be implemented with MS and EaP countries involved  </a:t>
            </a:r>
          </a:p>
        </p:txBody>
      </p:sp>
      <p:sp>
        <p:nvSpPr>
          <p:cNvPr id="33" name="Rectangle 18"/>
          <p:cNvSpPr/>
          <p:nvPr/>
        </p:nvSpPr>
        <p:spPr>
          <a:xfrm>
            <a:off x="5866455" y="4248981"/>
            <a:ext cx="27363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 DigitalEurope CEO meeting  </a:t>
            </a:r>
          </a:p>
        </p:txBody>
      </p:sp>
      <p:pic>
        <p:nvPicPr>
          <p:cNvPr id="34" name="Picture 22" descr="Moldova flag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34583" y="4728368"/>
            <a:ext cx="428482" cy="304128"/>
          </a:xfrm>
          <a:prstGeom prst="rect">
            <a:avLst/>
          </a:prstGeom>
        </p:spPr>
      </p:pic>
      <p:pic>
        <p:nvPicPr>
          <p:cNvPr id="35" name="Picture 16" descr="georgia-flag.gif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16216" y="5313507"/>
            <a:ext cx="394608" cy="280997"/>
          </a:xfrm>
          <a:prstGeom prst="rect">
            <a:avLst/>
          </a:prstGeom>
        </p:spPr>
      </p:pic>
      <p:pic>
        <p:nvPicPr>
          <p:cNvPr id="36" name="Picture 19" descr="Flag of Azerbaijan.gif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910825" y="5556622"/>
            <a:ext cx="394609" cy="269686"/>
          </a:xfrm>
          <a:prstGeom prst="rect">
            <a:avLst/>
          </a:prstGeom>
        </p:spPr>
      </p:pic>
      <p:pic>
        <p:nvPicPr>
          <p:cNvPr id="37" name="Picture 17" descr="Flag of Armenia.gif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16216" y="5594504"/>
            <a:ext cx="394609" cy="338329"/>
          </a:xfrm>
          <a:prstGeom prst="rect">
            <a:avLst/>
          </a:prstGeom>
        </p:spPr>
      </p:pic>
      <p:pic>
        <p:nvPicPr>
          <p:cNvPr id="38" name="Picture 2" descr="Romania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73819"/>
            <a:ext cx="419543" cy="27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Bulgaria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610" y="5253514"/>
            <a:ext cx="419100" cy="294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 descr="Ukraine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576" y="4391981"/>
            <a:ext cx="473693" cy="315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030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347864" y="285728"/>
            <a:ext cx="3024336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HDM Initiative 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Background 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2273293"/>
          </a:xfrm>
        </p:spPr>
        <p:txBody>
          <a:bodyPr>
            <a:noAutofit/>
          </a:bodyPr>
          <a:lstStyle/>
          <a:p>
            <a:pPr marL="3175" indent="0" algn="just">
              <a:buNone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7</a:t>
            </a:r>
            <a:r>
              <a:rPr lang="en-US" sz="2400" baseline="30000" dirty="0">
                <a:ea typeface="Verdana" panose="020B0604030504040204" pitchFamily="34" charset="0"/>
                <a:cs typeface="Verdana" panose="020B0604030504040204" pitchFamily="34" charset="0"/>
              </a:rPr>
              <a:t>th</a:t>
            </a: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 of Nov, 2013, Vilnius. </a:t>
            </a:r>
            <a:r>
              <a:rPr lang="en-US" sz="2400" dirty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“Shaping EU Digital Market</a:t>
            </a: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” event session “Harmonizing of EU Digital market with Eastern </a:t>
            </a:r>
            <a:r>
              <a:rPr lang="en-US" sz="2400" dirty="0" err="1">
                <a:ea typeface="Verdana" panose="020B0604030504040204" pitchFamily="34" charset="0"/>
                <a:cs typeface="Verdana" panose="020B0604030504040204" pitchFamily="34" charset="0"/>
              </a:rPr>
              <a:t>Neighbours</a:t>
            </a: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” event was held in Vilnius with participation of delegations from all </a:t>
            </a:r>
            <a:r>
              <a:rPr lang="en-US" sz="2400" dirty="0" err="1">
                <a:ea typeface="Verdana" panose="020B0604030504040204" pitchFamily="34" charset="0"/>
                <a:cs typeface="Verdana" panose="020B0604030504040204" pitchFamily="34" charset="0"/>
              </a:rPr>
              <a:t>EaP</a:t>
            </a: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 countries: Armenia, Azerbaijan, Belarus, Georgia, Moldova and Ukraine. HDM initiative was proposed by INFOPARK delegation</a:t>
            </a:r>
            <a:r>
              <a:rPr lang="en-US" sz="2400" dirty="0" smtClean="0"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12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267" y="3837044"/>
            <a:ext cx="4104456" cy="2736304"/>
          </a:xfrm>
          <a:prstGeom prst="rect">
            <a:avLst/>
          </a:prstGeom>
        </p:spPr>
      </p:pic>
      <p:pic>
        <p:nvPicPr>
          <p:cNvPr id="1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79" y="3861048"/>
            <a:ext cx="4032448" cy="2688298"/>
          </a:xfrm>
          <a:prstGeom prst="rect">
            <a:avLst/>
          </a:prstGeom>
        </p:spPr>
      </p:pic>
      <p:pic>
        <p:nvPicPr>
          <p:cNvPr id="15" name="Picture 74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178" y="548680"/>
            <a:ext cx="2374662" cy="556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019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mbria" pitchFamily="18" charset="0"/>
              </a:rPr>
              <a:t>CEE Digital Business Alliance 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577549"/>
          </a:xfrm>
        </p:spPr>
        <p:txBody>
          <a:bodyPr>
            <a:noAutofit/>
          </a:bodyPr>
          <a:lstStyle/>
          <a:p>
            <a:pPr marL="3175" indent="358775" algn="just">
              <a:buFont typeface="Wingdings" panose="05000000000000000000" pitchFamily="2" charset="2"/>
              <a:buChar char="Ø"/>
            </a:pPr>
            <a:r>
              <a:rPr lang="en-GB" sz="2400" dirty="0"/>
              <a:t>Digital Business Alliance (DBA) is to play the role of the </a:t>
            </a:r>
            <a:r>
              <a:rPr lang="en-GB" sz="2400" dirty="0">
                <a:solidFill>
                  <a:srgbClr val="C00000"/>
                </a:solidFill>
              </a:rPr>
              <a:t>main HDM projects coordinator </a:t>
            </a:r>
            <a:r>
              <a:rPr lang="en-GB" sz="2400" dirty="0"/>
              <a:t>in Central Eastern European (CEE) region and </a:t>
            </a:r>
            <a:r>
              <a:rPr lang="en-GB" sz="2400" dirty="0" err="1"/>
              <a:t>EaP</a:t>
            </a:r>
            <a:r>
              <a:rPr lang="en-GB" sz="2400" dirty="0"/>
              <a:t> countries.</a:t>
            </a:r>
          </a:p>
          <a:p>
            <a:pPr marL="3175" indent="358775" algn="just">
              <a:buFont typeface="Wingdings" panose="05000000000000000000" pitchFamily="2" charset="2"/>
              <a:buChar char="Ø"/>
            </a:pPr>
            <a:r>
              <a:rPr lang="en-GB" sz="2400" dirty="0" smtClean="0"/>
              <a:t>DBA </a:t>
            </a:r>
            <a:r>
              <a:rPr lang="en-GB" sz="2400" dirty="0"/>
              <a:t>is to be founded as </a:t>
            </a:r>
            <a:r>
              <a:rPr lang="en-US" sz="2400" dirty="0">
                <a:solidFill>
                  <a:srgbClr val="C00000"/>
                </a:solidFill>
              </a:rPr>
              <a:t>the Public Membership Institution and business union of the digital market experts, NTAs and service providers </a:t>
            </a:r>
            <a:r>
              <a:rPr lang="en-US" sz="2400" dirty="0"/>
              <a:t>to consolidate consulting, marketing, project management and knowledge transfer expertise for the development  of digital market infrastructure and services in CEE.</a:t>
            </a:r>
          </a:p>
          <a:p>
            <a:pPr marL="3175" indent="358775" algn="just">
              <a:buFont typeface="Wingdings" panose="05000000000000000000" pitchFamily="2" charset="2"/>
              <a:buChar char="Ø"/>
            </a:pPr>
            <a:r>
              <a:rPr lang="en-US" sz="2400" dirty="0" smtClean="0"/>
              <a:t>DBA </a:t>
            </a:r>
            <a:r>
              <a:rPr lang="en-US" sz="2400" dirty="0"/>
              <a:t>is to unite the professionals and accumulate resources for </a:t>
            </a:r>
            <a:r>
              <a:rPr lang="en-US" sz="2400" dirty="0">
                <a:solidFill>
                  <a:srgbClr val="C00000"/>
                </a:solidFill>
              </a:rPr>
              <a:t>implementation of inter-regional projects and </a:t>
            </a:r>
            <a:r>
              <a:rPr lang="en-US" sz="2400" dirty="0" err="1">
                <a:solidFill>
                  <a:srgbClr val="C00000"/>
                </a:solidFill>
              </a:rPr>
              <a:t>programmes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aiming at the development of harmonized digital </a:t>
            </a:r>
            <a:r>
              <a:rPr lang="en-US" sz="2400" dirty="0" err="1"/>
              <a:t>marketspace</a:t>
            </a:r>
            <a:r>
              <a:rPr lang="en-US" sz="2400" dirty="0"/>
              <a:t> in CEE countries.</a:t>
            </a: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13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3731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www.infopark.by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www.infopark-association.org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65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HDM Initiative.</a:t>
            </a:r>
            <a:b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Baltic Sea Region e</a:t>
            </a: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ssential role.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139952" y="1659763"/>
            <a:ext cx="4680520" cy="4577549"/>
          </a:xfrm>
        </p:spPr>
        <p:txBody>
          <a:bodyPr>
            <a:noAutofit/>
          </a:bodyPr>
          <a:lstStyle/>
          <a:p>
            <a:pPr marL="3175" indent="0" algn="just">
              <a:buNone/>
            </a:pPr>
            <a:r>
              <a:rPr lang="en-US" sz="2400" dirty="0" smtClean="0"/>
              <a:t>Essential roles for HDM Initiative implementation are:</a:t>
            </a:r>
          </a:p>
          <a:p>
            <a:pPr marL="346075" algn="just"/>
            <a:r>
              <a:rPr lang="ru-RU" sz="2400" dirty="0" err="1" smtClean="0"/>
              <a:t>Baltic</a:t>
            </a:r>
            <a:r>
              <a:rPr lang="ru-RU" sz="2400" dirty="0" smtClean="0"/>
              <a:t> </a:t>
            </a:r>
            <a:r>
              <a:rPr lang="ru-RU" sz="2400" dirty="0" err="1"/>
              <a:t>Sea</a:t>
            </a:r>
            <a:r>
              <a:rPr lang="ru-RU" sz="2400" dirty="0"/>
              <a:t> </a:t>
            </a:r>
            <a:r>
              <a:rPr lang="ru-RU" sz="2400" dirty="0" err="1"/>
              <a:t>Region</a:t>
            </a:r>
            <a:r>
              <a:rPr lang="ru-RU" sz="2400" dirty="0"/>
              <a:t> </a:t>
            </a:r>
            <a:r>
              <a:rPr lang="en-US" sz="2400" dirty="0" smtClean="0"/>
              <a:t>countries cooperation and collaboration in the area; </a:t>
            </a:r>
          </a:p>
          <a:p>
            <a:pPr marL="346075" algn="just"/>
            <a:r>
              <a:rPr lang="en-US" sz="2400" dirty="0" smtClean="0"/>
              <a:t>Governmental support of HDM Initiative of Republic of Lithuania and </a:t>
            </a:r>
            <a:r>
              <a:rPr lang="ru-RU" sz="2400" dirty="0" err="1"/>
              <a:t>Baltic</a:t>
            </a:r>
            <a:r>
              <a:rPr lang="ru-RU" sz="2400" dirty="0"/>
              <a:t> </a:t>
            </a:r>
            <a:r>
              <a:rPr lang="ru-RU" sz="2400" dirty="0" err="1"/>
              <a:t>Sea</a:t>
            </a:r>
            <a:r>
              <a:rPr lang="ru-RU" sz="2400" dirty="0"/>
              <a:t> </a:t>
            </a:r>
            <a:r>
              <a:rPr lang="ru-RU" sz="2400" dirty="0" err="1"/>
              <a:t>Region</a:t>
            </a:r>
            <a:r>
              <a:rPr lang="ru-RU" sz="2400" dirty="0"/>
              <a:t> </a:t>
            </a:r>
            <a:r>
              <a:rPr lang="en-US" sz="2400" dirty="0" smtClean="0"/>
              <a:t>countries. </a:t>
            </a:r>
          </a:p>
          <a:p>
            <a:pPr marL="3175" indent="0" algn="just">
              <a:buNone/>
            </a:pPr>
            <a:r>
              <a:rPr lang="en-US" sz="2400" dirty="0" smtClean="0"/>
              <a:t>First implementation steps are to include </a:t>
            </a:r>
            <a:r>
              <a:rPr lang="en-US" sz="2400" dirty="0"/>
              <a:t>National Digital Market Studies for Baltic Sea Region </a:t>
            </a:r>
            <a:r>
              <a:rPr lang="en-US" sz="2400" dirty="0" smtClean="0"/>
              <a:t>Countries.</a:t>
            </a:r>
            <a:endParaRPr lang="en-US" sz="2400" dirty="0"/>
          </a:p>
          <a:p>
            <a:pPr marL="3175" indent="0" algn="just">
              <a:buNone/>
            </a:pP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14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35" y="1655877"/>
            <a:ext cx="3514408" cy="496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8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HDM Initiative.</a:t>
            </a:r>
            <a:b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Developing the key project portfolio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577549"/>
          </a:xfrm>
        </p:spPr>
        <p:txBody>
          <a:bodyPr>
            <a:noAutofit/>
          </a:bodyPr>
          <a:lstStyle/>
          <a:p>
            <a:pPr marL="3175" indent="0" algn="just">
              <a:buNone/>
            </a:pPr>
            <a:r>
              <a:rPr lang="en-US" sz="2400" dirty="0" smtClean="0"/>
              <a:t>The main topics to develop the key project portfolio were approved during the second Workshop on HDM Initiative in Brussels in October 2014</a:t>
            </a:r>
            <a:r>
              <a:rPr lang="ru-RU" sz="2400" dirty="0" smtClean="0"/>
              <a:t>: </a:t>
            </a:r>
            <a:endParaRPr lang="en-US" sz="2400" dirty="0" smtClean="0"/>
          </a:p>
          <a:p>
            <a:pPr marL="346075" algn="just"/>
            <a:r>
              <a:rPr lang="en-GB" sz="2400" b="1" dirty="0" smtClean="0"/>
              <a:t>E</a:t>
            </a:r>
            <a:r>
              <a:rPr lang="ru-RU" sz="2400" b="1" dirty="0"/>
              <a:t>-</a:t>
            </a:r>
            <a:r>
              <a:rPr lang="en-GB" sz="2400" b="1" dirty="0" smtClean="0"/>
              <a:t>Trade</a:t>
            </a:r>
            <a:r>
              <a:rPr lang="en-US" sz="2400" b="1" dirty="0" smtClean="0"/>
              <a:t>;</a:t>
            </a:r>
          </a:p>
          <a:p>
            <a:pPr marL="346075" algn="just"/>
            <a:r>
              <a:rPr lang="en-GB" sz="2400" b="1" dirty="0" smtClean="0"/>
              <a:t>E</a:t>
            </a:r>
            <a:r>
              <a:rPr lang="ru-RU" sz="2400" b="1" dirty="0"/>
              <a:t>-</a:t>
            </a:r>
            <a:r>
              <a:rPr lang="en-GB" sz="2400" b="1" dirty="0" smtClean="0"/>
              <a:t>Custom;</a:t>
            </a:r>
            <a:endParaRPr lang="en-US" sz="2400" b="1" dirty="0"/>
          </a:p>
          <a:p>
            <a:pPr marL="346075" algn="just"/>
            <a:r>
              <a:rPr lang="en-GB" sz="2400" b="1" dirty="0" smtClean="0"/>
              <a:t>E</a:t>
            </a:r>
            <a:r>
              <a:rPr lang="ru-RU" sz="2400" b="1" dirty="0"/>
              <a:t>-</a:t>
            </a:r>
            <a:r>
              <a:rPr lang="en-GB" sz="2400" b="1" dirty="0"/>
              <a:t>Border Crossing</a:t>
            </a:r>
            <a:r>
              <a:rPr lang="ru-RU" sz="2400" b="1" dirty="0"/>
              <a:t>; </a:t>
            </a:r>
            <a:endParaRPr lang="en-US" sz="2400" b="1" dirty="0" smtClean="0"/>
          </a:p>
          <a:p>
            <a:pPr marL="346075" algn="just"/>
            <a:r>
              <a:rPr lang="en-GB" sz="2400" b="1" dirty="0" smtClean="0"/>
              <a:t>Cross</a:t>
            </a:r>
            <a:r>
              <a:rPr lang="ru-RU" sz="2400" b="1" dirty="0"/>
              <a:t>-</a:t>
            </a:r>
            <a:r>
              <a:rPr lang="en-GB" sz="2400" b="1" dirty="0"/>
              <a:t>Industry E</a:t>
            </a:r>
            <a:r>
              <a:rPr lang="ru-RU" sz="2400" b="1" dirty="0"/>
              <a:t>-</a:t>
            </a:r>
            <a:r>
              <a:rPr lang="en-GB" sz="2400" b="1" dirty="0" smtClean="0"/>
              <a:t>Invoicing etc.</a:t>
            </a:r>
          </a:p>
          <a:p>
            <a:pPr marL="3175" indent="0" algn="just">
              <a:buNone/>
            </a:pPr>
            <a:endParaRPr lang="en-GB" sz="2400" b="1" dirty="0"/>
          </a:p>
          <a:p>
            <a:pPr marL="3175" indent="0" algn="just">
              <a:buNone/>
            </a:pPr>
            <a:endParaRPr lang="ru-RU" sz="2400" b="1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15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3731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www.infopark.by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www.infopark-association.org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96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Involvement to HMD Initiative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577549"/>
          </a:xfrm>
        </p:spPr>
        <p:txBody>
          <a:bodyPr>
            <a:noAutofit/>
          </a:bodyPr>
          <a:lstStyle/>
          <a:p>
            <a:pPr marL="346075" algn="just"/>
            <a:r>
              <a:rPr lang="en-US" sz="2400" dirty="0" smtClean="0"/>
              <a:t>Proposals for bilateral </a:t>
            </a:r>
            <a:r>
              <a:rPr lang="ru-RU" sz="2400" dirty="0" smtClean="0"/>
              <a:t> </a:t>
            </a:r>
            <a:r>
              <a:rPr lang="en-US" sz="2400" dirty="0" smtClean="0"/>
              <a:t>Intergovernmental Commissions (Lithuania-Belarus);</a:t>
            </a:r>
            <a:endParaRPr lang="ru-RU" sz="2400" dirty="0"/>
          </a:p>
          <a:p>
            <a:pPr marL="346075" algn="just"/>
            <a:r>
              <a:rPr lang="en-US" sz="2400" dirty="0" smtClean="0"/>
              <a:t>Working out New </a:t>
            </a:r>
            <a:r>
              <a:rPr lang="en-US" sz="2400" dirty="0"/>
              <a:t>Working </a:t>
            </a:r>
            <a:r>
              <a:rPr lang="en-US" sz="2400" dirty="0" err="1"/>
              <a:t>Programme</a:t>
            </a:r>
            <a:r>
              <a:rPr lang="en-US" sz="2400" dirty="0"/>
              <a:t> for </a:t>
            </a:r>
            <a:r>
              <a:rPr lang="en-US" sz="2400" dirty="0" smtClean="0"/>
              <a:t>Intergovernmental </a:t>
            </a:r>
            <a:r>
              <a:rPr lang="en-US" sz="2400" dirty="0"/>
              <a:t>Agreement on ICT Cooperation </a:t>
            </a:r>
            <a:r>
              <a:rPr lang="en-US" sz="2400" dirty="0" smtClean="0"/>
              <a:t> (Lithuania-Belarus);</a:t>
            </a:r>
          </a:p>
          <a:p>
            <a:pPr marL="346075" algn="just"/>
            <a:r>
              <a:rPr lang="en-US" sz="2400" dirty="0" smtClean="0"/>
              <a:t>Incorporation of HDM Initiative Actions into “</a:t>
            </a:r>
            <a:r>
              <a:rPr lang="en-US" sz="2400" dirty="0"/>
              <a:t>Intergovernmental Agreement </a:t>
            </a:r>
            <a:r>
              <a:rPr lang="en-US" sz="2400" dirty="0" smtClean="0"/>
              <a:t>on ICT the </a:t>
            </a:r>
            <a:r>
              <a:rPr lang="en-US" sz="2400" dirty="0"/>
              <a:t>Republic of Lithuania and </a:t>
            </a:r>
            <a:r>
              <a:rPr lang="en-US" sz="2400" dirty="0" smtClean="0"/>
              <a:t>Republic of Belarus</a:t>
            </a:r>
            <a:r>
              <a:rPr lang="ru-RU" sz="2400" dirty="0" smtClean="0"/>
              <a:t> </a:t>
            </a:r>
            <a:r>
              <a:rPr lang="en-US" sz="2400" dirty="0" smtClean="0"/>
              <a:t>for 2015-16 years. </a:t>
            </a:r>
            <a:endParaRPr lang="ru-RU" sz="2400" dirty="0"/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766074" y="6370538"/>
            <a:ext cx="2133600" cy="365125"/>
          </a:xfrm>
        </p:spPr>
        <p:txBody>
          <a:bodyPr/>
          <a:lstStyle/>
          <a:p>
            <a:fld id="{2A3B9C7D-CF64-40EF-8980-50D34507B7E1}" type="slidenum">
              <a:rPr lang="ru-RU" sz="1800" smtClean="0"/>
              <a:t>16</a:t>
            </a:fld>
            <a:endParaRPr lang="ru-RU" sz="1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9552" y="6237312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3"/>
              </a:rPr>
              <a:t>www.infopark.by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www.infopark-association.org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933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49535" y="285728"/>
            <a:ext cx="5570169" cy="122688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Cambria" pitchFamily="18" charset="0"/>
              </a:rPr>
              <a:t>Contact  information</a:t>
            </a:r>
            <a:endParaRPr lang="ru-RU" sz="2800" b="1" dirty="0">
              <a:solidFill>
                <a:srgbClr val="C00000"/>
              </a:solidFill>
              <a:latin typeface="Cambria" pitchFamily="18" charset="0"/>
            </a:endParaRPr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49535" y="1659763"/>
            <a:ext cx="8442945" cy="4715197"/>
          </a:xfrm>
        </p:spPr>
        <p:txBody>
          <a:bodyPr>
            <a:normAutofit fontScale="92500" lnSpcReduction="20000"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600" b="1" dirty="0" smtClean="0">
                <a:latin typeface="Cambria" pitchFamily="18" charset="0"/>
                <a:cs typeface="Calibri" pitchFamily="34" charset="0"/>
              </a:rPr>
              <a:t>Vladimir Basko,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600" dirty="0">
                <a:latin typeface="Cambria" pitchFamily="18" charset="0"/>
                <a:cs typeface="Calibri" pitchFamily="34" charset="0"/>
              </a:rPr>
              <a:t>Scientific and Technological Association Infopark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Cambria" pitchFamily="18" charset="0"/>
                <a:cs typeface="Calibri" pitchFamily="34" charset="0"/>
              </a:rPr>
              <a:t>Director General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Cambria" pitchFamily="18" charset="0"/>
                <a:cs typeface="Calibri" pitchFamily="34" charset="0"/>
              </a:rPr>
              <a:t>Chairman </a:t>
            </a:r>
            <a:r>
              <a:rPr lang="en-US" sz="2600" dirty="0">
                <a:latin typeface="Cambria" pitchFamily="18" charset="0"/>
                <a:cs typeface="Calibri" pitchFamily="34" charset="0"/>
              </a:rPr>
              <a:t>of HDM Working Group 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sz="2600" dirty="0">
              <a:latin typeface="Cambria" pitchFamily="18" charset="0"/>
              <a:cs typeface="Calibri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Cambria" pitchFamily="18" charset="0"/>
                <a:cs typeface="Calibri" pitchFamily="34" charset="0"/>
              </a:rPr>
              <a:t>12-55 </a:t>
            </a:r>
            <a:r>
              <a:rPr lang="en-US" sz="2600" dirty="0">
                <a:latin typeface="Cambria" pitchFamily="18" charset="0"/>
                <a:cs typeface="Calibri" pitchFamily="34" charset="0"/>
              </a:rPr>
              <a:t>Komsomolskaya Str., 220030, Minsk, Republic of Belarus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Cambria" pitchFamily="18" charset="0"/>
                <a:cs typeface="Calibri" pitchFamily="34" charset="0"/>
              </a:rPr>
              <a:t>Tel</a:t>
            </a:r>
            <a:r>
              <a:rPr lang="en-US" sz="2600" dirty="0">
                <a:latin typeface="Cambria" pitchFamily="18" charset="0"/>
                <a:cs typeface="Calibri" pitchFamily="34" charset="0"/>
              </a:rPr>
              <a:t>./fax: (+375 17) 211-03-69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 smtClean="0">
                <a:latin typeface="Cambria" pitchFamily="18" charset="0"/>
                <a:cs typeface="Calibri" pitchFamily="34" charset="0"/>
                <a:hlinkClick r:id="rId2"/>
              </a:rPr>
              <a:t>basko@infopark.by</a:t>
            </a:r>
            <a:endParaRPr lang="en-US" sz="2600" dirty="0">
              <a:latin typeface="Cambria" pitchFamily="18" charset="0"/>
              <a:cs typeface="Calibri" pitchFamily="34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600" dirty="0">
                <a:latin typeface="Cambria" pitchFamily="18" charset="0"/>
                <a:cs typeface="Calibri" pitchFamily="34" charset="0"/>
                <a:hlinkClick r:id="rId3"/>
              </a:rPr>
              <a:t>http://</a:t>
            </a:r>
            <a:r>
              <a:rPr lang="en-US" sz="2600" dirty="0" smtClean="0">
                <a:latin typeface="Cambria" pitchFamily="18" charset="0"/>
                <a:cs typeface="Calibri" pitchFamily="34" charset="0"/>
                <a:hlinkClick r:id="rId3"/>
              </a:rPr>
              <a:t>www.infopark.by</a:t>
            </a:r>
            <a:r>
              <a:rPr lang="en-US" sz="2600" dirty="0" smtClean="0">
                <a:latin typeface="Cambria" pitchFamily="18" charset="0"/>
                <a:cs typeface="Calibri" pitchFamily="34" charset="0"/>
              </a:rPr>
              <a:t> </a:t>
            </a:r>
            <a:endParaRPr lang="en-US" sz="2600" dirty="0">
              <a:latin typeface="Cambria" pitchFamily="18" charset="0"/>
              <a:cs typeface="Calibri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1200" dirty="0" smtClean="0">
              <a:latin typeface="Cambria" pitchFamily="18" charset="0"/>
              <a:cs typeface="Calibri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1200" dirty="0" smtClean="0">
              <a:latin typeface="Cambria" pitchFamily="18" charset="0"/>
              <a:cs typeface="Calibri" pitchFamily="34" charset="0"/>
            </a:endParaRPr>
          </a:p>
          <a:p>
            <a:pPr marL="0" lvl="0" indent="0" algn="ctr">
              <a:spcBef>
                <a:spcPts val="0"/>
              </a:spcBef>
              <a:buNone/>
            </a:pPr>
            <a:endParaRPr lang="en-US" sz="3500" b="1" dirty="0" smtClean="0">
              <a:solidFill>
                <a:srgbClr val="C00000"/>
              </a:solidFill>
              <a:latin typeface="Cambria" pitchFamily="18" charset="0"/>
              <a:ea typeface="+mj-ea"/>
              <a:cs typeface="+mj-cs"/>
            </a:endParaRPr>
          </a:p>
          <a:p>
            <a:pPr marL="0" lvl="0" indent="0" algn="ctr">
              <a:spcBef>
                <a:spcPts val="0"/>
              </a:spcBef>
              <a:buNone/>
            </a:pPr>
            <a:r>
              <a:rPr lang="en-US" sz="3500" b="1" dirty="0" smtClean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Your </a:t>
            </a:r>
            <a:r>
              <a:rPr lang="en-US" sz="3500" b="1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questions are welcomed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en-US" sz="2600" b="1" dirty="0">
              <a:solidFill>
                <a:srgbClr val="C00000"/>
              </a:solidFill>
              <a:latin typeface="Cambria" pitchFamily="18" charset="0"/>
              <a:ea typeface="+mj-ea"/>
              <a:cs typeface="+mj-cs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1200" dirty="0" smtClean="0">
              <a:latin typeface="Cambria" pitchFamily="18" charset="0"/>
              <a:cs typeface="Calibri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1200" dirty="0">
              <a:latin typeface="Cambria" pitchFamily="18" charset="0"/>
              <a:cs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200" b="1" dirty="0" smtClean="0">
                <a:latin typeface="Cambria" pitchFamily="18" charset="0"/>
                <a:cs typeface="Calibri" pitchFamily="34" charset="0"/>
              </a:rPr>
              <a:t>The </a:t>
            </a:r>
            <a:r>
              <a:rPr lang="en-US" sz="1200" b="1" dirty="0">
                <a:latin typeface="Cambria" pitchFamily="18" charset="0"/>
                <a:cs typeface="Calibri" pitchFamily="34" charset="0"/>
              </a:rPr>
              <a:t>contents of this presentation are the sole responsibility of Infopark Association and can in no way be taken to reflect the views of the European Union</a:t>
            </a:r>
            <a:r>
              <a:rPr lang="en-US" sz="1200" b="1" dirty="0" smtClean="0">
                <a:latin typeface="Cambria" pitchFamily="18" charset="0"/>
                <a:cs typeface="Calibri" pitchFamily="34" charset="0"/>
              </a:rPr>
              <a:t>.</a:t>
            </a:r>
            <a:endParaRPr lang="en-US" sz="1200" dirty="0">
              <a:latin typeface="Cambria" pitchFamily="18" charset="0"/>
              <a:cs typeface="Calibri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gray">
          <a:xfrm flipH="1">
            <a:off x="449535" y="1512612"/>
            <a:ext cx="8450139" cy="147151"/>
          </a:xfrm>
          <a:prstGeom prst="rect">
            <a:avLst/>
          </a:prstGeom>
          <a:gradFill rotWithShape="1">
            <a:gsLst>
              <a:gs pos="0">
                <a:srgbClr val="E15D7C">
                  <a:gamma/>
                  <a:tint val="0"/>
                  <a:invGamma/>
                  <a:alpha val="0"/>
                </a:srgbClr>
              </a:gs>
              <a:gs pos="100000">
                <a:srgbClr val="C00000">
                  <a:alpha val="36000"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kern="0">
              <a:solidFill>
                <a:sysClr val="windowText" lastClr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B9C7D-CF64-40EF-8980-50D34507B7E1}" type="slidenum">
              <a:rPr lang="ru-RU" sz="1800" smtClean="0"/>
              <a:t>17</a:t>
            </a:fld>
            <a:endParaRPr lang="ru-RU" sz="1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80"/>
            <a:ext cx="2527474" cy="68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7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1908</TotalTime>
  <Words>1148</Words>
  <Application>Microsoft Office PowerPoint</Application>
  <PresentationFormat>Экран (4:3)</PresentationFormat>
  <Paragraphs>173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Presentation Plan</vt:lpstr>
      <vt:lpstr>LT-BY Cloud project. Cross-border cooperation</vt:lpstr>
      <vt:lpstr>Cross-border cooperation Lithuania - Belarus</vt:lpstr>
      <vt:lpstr>Further development of cross-border cooperation </vt:lpstr>
      <vt:lpstr>HDM Initiative. Why Digital Markets ?</vt:lpstr>
      <vt:lpstr>HDM Initiative. New Commission Priorities </vt:lpstr>
      <vt:lpstr>HDM Initiative. New Commission Priorities </vt:lpstr>
      <vt:lpstr>EU MS Digital Markets in 2010 </vt:lpstr>
      <vt:lpstr> Harmonized Digital Marketspace in 2015</vt:lpstr>
      <vt:lpstr>Pan-European Digital  Single Marketspace</vt:lpstr>
      <vt:lpstr>HDM Initiative Background </vt:lpstr>
      <vt:lpstr>CEE Digital Business Alliance </vt:lpstr>
      <vt:lpstr>HDM Initiative. Baltic Sea Region essential role.</vt:lpstr>
      <vt:lpstr>HDM Initiative. Developing the key project portfolio</vt:lpstr>
      <vt:lpstr>Involvement to HMD Initiative</vt:lpstr>
      <vt:lpstr>Contact  information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Драков Александр</dc:creator>
  <cp:lastModifiedBy>Драков Александр</cp:lastModifiedBy>
  <cp:revision>83</cp:revision>
  <dcterms:created xsi:type="dcterms:W3CDTF">2013-09-30T13:32:10Z</dcterms:created>
  <dcterms:modified xsi:type="dcterms:W3CDTF">2014-11-26T14:46:43Z</dcterms:modified>
</cp:coreProperties>
</file>