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8" r:id="rId4"/>
  </p:sldMasterIdLst>
  <p:notesMasterIdLst>
    <p:notesMasterId r:id="rId22"/>
  </p:notesMasterIdLst>
  <p:sldIdLst>
    <p:sldId id="256" r:id="rId5"/>
    <p:sldId id="346" r:id="rId6"/>
    <p:sldId id="338" r:id="rId7"/>
    <p:sldId id="339" r:id="rId8"/>
    <p:sldId id="296" r:id="rId9"/>
    <p:sldId id="340" r:id="rId10"/>
    <p:sldId id="341" r:id="rId11"/>
    <p:sldId id="342" r:id="rId12"/>
    <p:sldId id="344" r:id="rId13"/>
    <p:sldId id="327" r:id="rId14"/>
    <p:sldId id="322" r:id="rId15"/>
    <p:sldId id="331" r:id="rId16"/>
    <p:sldId id="348" r:id="rId17"/>
    <p:sldId id="349" r:id="rId18"/>
    <p:sldId id="351" r:id="rId19"/>
    <p:sldId id="350" r:id="rId20"/>
    <p:sldId id="345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1" autoAdjust="0"/>
    <p:restoredTop sz="94625" autoAdjust="0"/>
  </p:normalViewPr>
  <p:slideViewPr>
    <p:cSldViewPr>
      <p:cViewPr varScale="1">
        <p:scale>
          <a:sx n="67" d="100"/>
          <a:sy n="67" d="100"/>
        </p:scale>
        <p:origin x="1090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06246-CA77-4BE8-8B6F-9961108C12A1}" type="datetimeFigureOut">
              <a:rPr lang="en-US" smtClean="0"/>
              <a:t>11/27/2014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E7DD4-8689-47DE-9148-659792BDC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4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7DD4-8689-47DE-9148-659792BDC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32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kaidrės vaizdo vietos rezervavimo ženkla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altLang="lt-LT" smtClean="0"/>
          </a:p>
        </p:txBody>
      </p:sp>
      <p:sp>
        <p:nvSpPr>
          <p:cNvPr id="31748" name="Skaidrės numerio vietos rezervavimo ženklas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5E9447-09BF-4048-B0D1-582073CD7767}" type="slidenum">
              <a:rPr lang="lt-LT" altLang="lt-LT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lt-LT" alt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1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0.bin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43.bin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46.bin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48.bin"/><Relationship Id="rId4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50.bin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58.bin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60.bin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674" y="2103488"/>
            <a:ext cx="7772400" cy="1470025"/>
          </a:xfrm>
          <a:solidFill>
            <a:srgbClr val="1450A3">
              <a:alpha val="69000"/>
            </a:srgbClr>
          </a:solidFill>
          <a:effectLst>
            <a:reflection stA="30000" endPos="34000" dist="63500" dir="5400000" sy="-100000" algn="bl" rotWithShape="0"/>
          </a:effec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lt-LT" sz="4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7396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1450A3">
              <a:alpha val="69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lt-LT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Courier New" pitchFamily="49" charset="0"/>
              <a:buChar char="o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8955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4658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8987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9030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1148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5992398"/>
              </p:ext>
            </p:extLst>
          </p:nvPr>
        </p:nvGraphicFramePr>
        <p:xfrm>
          <a:off x="1475656" y="1988840"/>
          <a:ext cx="6552728" cy="343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182"/>
                <a:gridCol w="1638182"/>
                <a:gridCol w="1638182"/>
                <a:gridCol w="1638182"/>
              </a:tblGrid>
              <a:tr h="5760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5410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5410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5410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32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8002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7195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7596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4291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3643313" y="5002213"/>
          <a:ext cx="1841500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 Editor Photo" r:id="rId3" imgW="5772956" imgH="3638095" progId="">
                  <p:embed/>
                </p:oleObj>
              </mc:Choice>
              <mc:Fallback>
                <p:oleObj name="Photo Editor Photo" r:id="rId3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5002213"/>
                        <a:ext cx="1841500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170988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470025"/>
          </a:xfrm>
        </p:spPr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8BDAA9-BD51-41CA-B40F-BDA00E1A986C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67485-381D-4FFF-8A10-C4654F63ED5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542739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589198904"/>
              </p:ext>
            </p:extLst>
          </p:nvPr>
        </p:nvGraphicFramePr>
        <p:xfrm>
          <a:off x="0" y="5880249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880249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A372A-1F10-4898-8610-AFAC14C2496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C6C1F-FC22-436C-82E8-6BA00A72BDB5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99918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CFEAC9-0E3B-44F5-B7DC-58C512BB0B9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98250-C090-4A6B-B642-4A433173833B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847979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8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5E515B-1C89-476C-AD07-98FF33C02BC1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21D17-4F5A-491E-B03A-A535C429A41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201508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0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6E650-9584-46C8-A45D-6278FFEB1C32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D1E63-E0E8-42D0-AEFC-0931B97EACFD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994744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012C039-AD2C-41A5-9615-8865655B8AA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65169-A8B1-4D86-81AF-AFD7D22E954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279407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 userDrawn="1"/>
        </p:nvGraphicFramePr>
        <p:xfrm>
          <a:off x="3175" y="6237288"/>
          <a:ext cx="9140825" cy="7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Photo Editor Photo" r:id="rId3" imgW="28561905" imgH="228571" progId="">
                  <p:embed/>
                </p:oleObj>
              </mc:Choice>
              <mc:Fallback>
                <p:oleObj name="Photo Editor Photo" r:id="rId3" imgW="28561905" imgH="2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6237288"/>
                        <a:ext cx="9140825" cy="7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 userDrawn="1"/>
        </p:nvGraphicFramePr>
        <p:xfrm>
          <a:off x="3643313" y="4797425"/>
          <a:ext cx="1841500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Photo Editor Photo" r:id="rId5" imgW="5772956" imgH="3638095" progId="">
                  <p:embed/>
                </p:oleObj>
              </mc:Choice>
              <mc:Fallback>
                <p:oleObj name="Photo Editor Photo" r:id="rId5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4797425"/>
                        <a:ext cx="1841500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77CB93-EA30-4639-8E19-9770D11A6C8D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2C2B6-67CF-4E71-8029-15E740C0C5FF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230698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6648B4-7AF4-45E9-A5FB-3B183F3E9AF6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1C622-8827-49AC-B077-1B3F84D2991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207978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65104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68032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00402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EFE191-A9A5-4587-8299-6954647806C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EE880-84C9-458F-A6CE-B4D2AEC6F95A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64095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33056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9E780E-B1E9-499F-8CF8-8FC3F2D2DBF9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9A402-4F37-4534-A222-A312D5623C03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686525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42C59FD-43D3-4C5A-A82F-18C54A2435E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F0405-1BA9-4A0F-AFBB-7A0F658B4B60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615949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/>
          <p:cNvGraphicFramePr>
            <a:graphicFrameLocks noChangeAspect="1"/>
          </p:cNvGraphicFramePr>
          <p:nvPr userDrawn="1"/>
        </p:nvGraphicFramePr>
        <p:xfrm>
          <a:off x="3175" y="11715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1715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0" y="1600200"/>
            <a:ext cx="5600700" cy="40894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601" y="1562100"/>
            <a:ext cx="2311400" cy="415290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91002C"/>
              </a:buClr>
              <a:buFont typeface="Arial" pitchFamily="34" charset="0"/>
              <a:buChar char="•"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365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1715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1715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019300"/>
            <a:ext cx="8356600" cy="36703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sz="quarter" idx="10"/>
          </p:nvPr>
        </p:nvSpPr>
        <p:spPr>
          <a:xfrm>
            <a:off x="339724" y="1409700"/>
            <a:ext cx="8385175" cy="4064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5851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3643313" y="5002213"/>
          <a:ext cx="1841500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Photo Editor Photo" r:id="rId3" imgW="5772956" imgH="3638095" progId="">
                  <p:embed/>
                </p:oleObj>
              </mc:Choice>
              <mc:Fallback>
                <p:oleObj name="Photo Editor Photo" r:id="rId3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5002213"/>
                        <a:ext cx="1841500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170988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470025"/>
          </a:xfrm>
        </p:spPr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8BDAA9-BD51-41CA-B40F-BDA00E1A986C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67485-381D-4FFF-8A10-C4654F63ED5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3907758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A372A-1F10-4898-8610-AFAC14C2496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C6C1F-FC22-436C-82E8-6BA00A72BDB5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7924257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CFEAC9-0E3B-44F5-B7DC-58C512BB0B9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98250-C090-4A6B-B642-4A433173833B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531980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8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5E515B-1C89-476C-AD07-98FF33C02BC1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21D17-4F5A-491E-B03A-A535C429A41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10515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0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6E650-9584-46C8-A45D-6278FFEB1C32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D1E63-E0E8-42D0-AEFC-0931B97EACFD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236042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012C039-AD2C-41A5-9615-8865655B8AA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65169-A8B1-4D86-81AF-AFD7D22E954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387586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 userDrawn="1"/>
        </p:nvGraphicFramePr>
        <p:xfrm>
          <a:off x="3175" y="6237288"/>
          <a:ext cx="9140825" cy="7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Photo Editor Photo" r:id="rId3" imgW="28561905" imgH="228571" progId="">
                  <p:embed/>
                </p:oleObj>
              </mc:Choice>
              <mc:Fallback>
                <p:oleObj name="Photo Editor Photo" r:id="rId3" imgW="28561905" imgH="2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6237288"/>
                        <a:ext cx="9140825" cy="7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 userDrawn="1"/>
        </p:nvGraphicFramePr>
        <p:xfrm>
          <a:off x="3643313" y="4797425"/>
          <a:ext cx="1841500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Photo Editor Photo" r:id="rId5" imgW="5772956" imgH="3638095" progId="">
                  <p:embed/>
                </p:oleObj>
              </mc:Choice>
              <mc:Fallback>
                <p:oleObj name="Photo Editor Photo" r:id="rId5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4797425"/>
                        <a:ext cx="1841500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77CB93-EA30-4639-8E19-9770D11A6C8D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2C2B6-67CF-4E71-8029-15E740C0C5FF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6372983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6648B4-7AF4-45E9-A5FB-3B183F3E9AF6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1C622-8827-49AC-B077-1B3F84D2991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498890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65104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68032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00402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EFE191-A9A5-4587-8299-6954647806C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EE880-84C9-458F-A6CE-B4D2AEC6F95A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9833012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33056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9E780E-B1E9-499F-8CF8-8FC3F2D2DBF9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9A402-4F37-4534-A222-A312D5623C03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151192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42C59FD-43D3-4C5A-A82F-18C54A2435E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F0405-1BA9-4A0F-AFBB-7A0F658B4B60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1071615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370578824"/>
              </p:ext>
            </p:extLst>
          </p:nvPr>
        </p:nvGraphicFramePr>
        <p:xfrm>
          <a:off x="3175" y="127250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27250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0" y="1600200"/>
            <a:ext cx="5600700" cy="40894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601" y="1562100"/>
            <a:ext cx="2311400" cy="415290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91002C"/>
              </a:buClr>
              <a:buFont typeface="Arial" pitchFamily="34" charset="0"/>
              <a:buChar char="•"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619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1715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1715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019300"/>
            <a:ext cx="8356600" cy="36703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sz="quarter" idx="10"/>
          </p:nvPr>
        </p:nvSpPr>
        <p:spPr>
          <a:xfrm>
            <a:off x="339724" y="1409700"/>
            <a:ext cx="8385175" cy="4064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24400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3643313" y="5002213"/>
          <a:ext cx="1841500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Photo Editor Photo" r:id="rId3" imgW="5772956" imgH="3638095" progId="">
                  <p:embed/>
                </p:oleObj>
              </mc:Choice>
              <mc:Fallback>
                <p:oleObj name="Photo Editor Photo" r:id="rId3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5002213"/>
                        <a:ext cx="1841500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170988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470025"/>
          </a:xfrm>
        </p:spPr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8BDAA9-BD51-41CA-B40F-BDA00E1A986C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67485-381D-4FFF-8A10-C4654F63ED5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1400348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667495561"/>
              </p:ext>
            </p:extLst>
          </p:nvPr>
        </p:nvGraphicFramePr>
        <p:xfrm>
          <a:off x="0" y="5952257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52257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AA372A-1F10-4898-8610-AFAC14C2496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C6C1F-FC22-436C-82E8-6BA00A72BDB5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3638747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CFEAC9-0E3B-44F5-B7DC-58C512BB0B9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D98250-C090-4A6B-B642-4A433173833B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504099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8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45E515B-1C89-476C-AD07-98FF33C02BC1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21D17-4F5A-491E-B03A-A535C429A41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7715161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0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6E650-9584-46C8-A45D-6278FFEB1C32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D1E63-E0E8-42D0-AEFC-0931B97EACFD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18440766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 userDrawn="1"/>
        </p:nvGraphicFramePr>
        <p:xfrm>
          <a:off x="3175" y="14128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Photo Editor Photo" r:id="rId5" imgW="28542857" imgH="219222" progId="">
                  <p:embed/>
                </p:oleObj>
              </mc:Choice>
              <mc:Fallback>
                <p:oleObj name="Photo Editor Photo" r:id="rId5" imgW="28542857" imgH="2192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4128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012C039-AD2C-41A5-9615-8865655B8AA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65169-A8B1-4D86-81AF-AFD7D22E9549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0855219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 userDrawn="1"/>
        </p:nvGraphicFramePr>
        <p:xfrm>
          <a:off x="3175" y="6237288"/>
          <a:ext cx="9140825" cy="7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Photo Editor Photo" r:id="rId3" imgW="28561905" imgH="228571" progId="">
                  <p:embed/>
                </p:oleObj>
              </mc:Choice>
              <mc:Fallback>
                <p:oleObj name="Photo Editor Photo" r:id="rId3" imgW="28561905" imgH="2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6237288"/>
                        <a:ext cx="9140825" cy="7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 userDrawn="1"/>
        </p:nvGraphicFramePr>
        <p:xfrm>
          <a:off x="3643313" y="4797425"/>
          <a:ext cx="1841500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Photo Editor Photo" r:id="rId5" imgW="5772956" imgH="3638095" progId="">
                  <p:embed/>
                </p:oleObj>
              </mc:Choice>
              <mc:Fallback>
                <p:oleObj name="Photo Editor Photo" r:id="rId5" imgW="5772956" imgH="3638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4797425"/>
                        <a:ext cx="1841500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77CB93-EA30-4639-8E19-9770D11A6C8D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2C2B6-67CF-4E71-8029-15E740C0C5FF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521174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36648B4-7AF4-45E9-A5FB-3B183F3E9AF6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1C622-8827-49AC-B077-1B3F84D29918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0527436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65104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68032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00402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EEFE191-A9A5-4587-8299-6954647806C3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EE880-84C9-458F-A6CE-B4D2AEC6F95A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40027852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33056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99E780E-B1E9-499F-8CF8-8FC3F2D2DBF9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9A402-4F37-4534-A222-A312D5623C03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6302359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 userDrawn="1"/>
        </p:nvGraphicFramePr>
        <p:xfrm>
          <a:off x="0" y="5732463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Photo Editor Photo" r:id="rId3" imgW="27209524" imgH="1800476" progId="">
                  <p:embed/>
                </p:oleObj>
              </mc:Choice>
              <mc:Fallback>
                <p:oleObj name="Photo Editor Photo" r:id="rId3" imgW="27209524" imgH="180047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32463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58618"/>
          </a:xfrm>
        </p:spPr>
        <p:txBody>
          <a:bodyPr vert="eaVert"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42C59FD-43D3-4C5A-A82F-18C54A2435E0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F0405-1BA9-4A0F-AFBB-7A0F658B4B60}" type="slidenum">
              <a:rPr lang="en-US" altLang="lt-LT"/>
              <a:pPr/>
              <a:t>‹#›</a:t>
            </a:fld>
            <a:endParaRPr lang="en-US" altLang="lt-LT"/>
          </a:p>
        </p:txBody>
      </p:sp>
    </p:spTree>
    <p:extLst>
      <p:ext uri="{BB962C8B-B14F-4D97-AF65-F5344CB8AC3E}">
        <p14:creationId xmlns:p14="http://schemas.microsoft.com/office/powerpoint/2010/main" val="2523849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/>
          <p:cNvGraphicFramePr>
            <a:graphicFrameLocks noChangeAspect="1"/>
          </p:cNvGraphicFramePr>
          <p:nvPr userDrawn="1"/>
        </p:nvGraphicFramePr>
        <p:xfrm>
          <a:off x="3175" y="11715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1715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0" y="1600200"/>
            <a:ext cx="5600700" cy="40894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5601" y="1562100"/>
            <a:ext cx="2311400" cy="415290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91002C"/>
              </a:buClr>
              <a:buFont typeface="Arial" pitchFamily="34" charset="0"/>
              <a:buChar char="•"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2166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7"/>
          <p:cNvGraphicFramePr>
            <a:graphicFrameLocks noChangeAspect="1"/>
          </p:cNvGraphicFramePr>
          <p:nvPr userDrawn="1"/>
        </p:nvGraphicFramePr>
        <p:xfrm>
          <a:off x="3175" y="1171575"/>
          <a:ext cx="9140825" cy="6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Photo Editor Photo" r:id="rId3" imgW="28542857" imgH="219222" progId="MSPhotoEd.3">
                  <p:embed/>
                </p:oleObj>
              </mc:Choice>
              <mc:Fallback>
                <p:oleObj name="Photo Editor Photo" r:id="rId3" imgW="28542857" imgH="21922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" y="1171575"/>
                        <a:ext cx="9140825" cy="6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 userDrawn="1"/>
        </p:nvGraphicFramePr>
        <p:xfrm>
          <a:off x="0" y="5945188"/>
          <a:ext cx="86725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Photo Editor Photo" r:id="rId5" imgW="27209524" imgH="1800476" progId="MSPhotoEd.3">
                  <p:embed/>
                </p:oleObj>
              </mc:Choice>
              <mc:Fallback>
                <p:oleObj name="Photo Editor Photo" r:id="rId5" imgW="27209524" imgH="180047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945188"/>
                        <a:ext cx="867251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469900"/>
            <a:ext cx="8394700" cy="495300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019300"/>
            <a:ext cx="8356600" cy="3670300"/>
          </a:xfrm>
          <a:prstGeom prst="rect">
            <a:avLst/>
          </a:prstGeom>
        </p:spPr>
        <p:txBody>
          <a:bodyPr/>
          <a:lstStyle>
            <a:lvl1pPr>
              <a:buClr>
                <a:srgbClr val="91002C"/>
              </a:buClr>
              <a:buFont typeface="Arial" pitchFamily="34" charset="0"/>
              <a:buNone/>
              <a:defRPr sz="1600"/>
            </a:lvl1pPr>
            <a:lvl2pPr>
              <a:buClr>
                <a:srgbClr val="91002C"/>
              </a:buClr>
              <a:buFont typeface="Arial" pitchFamily="34" charset="0"/>
              <a:buChar char="•"/>
              <a:defRPr sz="1600"/>
            </a:lvl2pPr>
            <a:lvl3pPr>
              <a:buClr>
                <a:srgbClr val="91002C"/>
              </a:buClr>
              <a:buFont typeface="Arial" pitchFamily="34" charset="0"/>
              <a:buChar char="•"/>
              <a:defRPr sz="1600"/>
            </a:lvl3pPr>
            <a:lvl4pPr>
              <a:buClr>
                <a:srgbClr val="91002C"/>
              </a:buClr>
              <a:buFont typeface="Arial" pitchFamily="34" charset="0"/>
              <a:buChar char="•"/>
              <a:defRPr sz="1600"/>
            </a:lvl4pPr>
            <a:lvl5pPr>
              <a:buClr>
                <a:srgbClr val="91002C"/>
              </a:buClr>
              <a:buFont typeface="Arial" pitchFamily="34" charset="0"/>
              <a:buChar char="•"/>
              <a:defRPr sz="1600"/>
            </a:lvl5pPr>
          </a:lstStyle>
          <a:p>
            <a:pPr lvl="0"/>
            <a:endParaRPr lang="lt-LT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sz="quarter" idx="10"/>
          </p:nvPr>
        </p:nvSpPr>
        <p:spPr>
          <a:xfrm>
            <a:off x="339724" y="1409700"/>
            <a:ext cx="8385175" cy="4064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6830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1450A3">
              <a:alpha val="69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EC3A9-CED6-4B05-B1F4-E92CDEBDDE3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628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lt-LT" sz="4400" b="1" kern="120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pavad. stilių</a:t>
            </a:r>
            <a:endParaRPr lang="en-US" alt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teksto stilių</a:t>
            </a:r>
          </a:p>
          <a:p>
            <a:pPr lvl="1"/>
            <a:r>
              <a:rPr lang="lt-LT" altLang="lt-LT" smtClean="0"/>
              <a:t>Antras lygmuo</a:t>
            </a:r>
          </a:p>
          <a:p>
            <a:pPr lvl="2"/>
            <a:r>
              <a:rPr lang="lt-LT" altLang="lt-LT" smtClean="0"/>
              <a:t>Trečias lygmuo</a:t>
            </a:r>
          </a:p>
          <a:p>
            <a:pPr lvl="3"/>
            <a:r>
              <a:rPr lang="lt-LT" altLang="lt-LT" smtClean="0"/>
              <a:t>Ketvirtas lygmuo</a:t>
            </a:r>
          </a:p>
          <a:p>
            <a:pPr lvl="4"/>
            <a:r>
              <a:rPr lang="lt-LT" altLang="lt-LT" smtClean="0"/>
              <a:t>Penktas lygmuo</a:t>
            </a:r>
            <a:endParaRPr lang="en-US" altLang="lt-L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D3294A-AD1C-4F54-9423-986CAC67375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87B558-6235-42BE-86F6-6D0684E233E0}" type="slidenum">
              <a:rPr lang="en-US" altLang="lt-L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lt-LT" smtClean="0"/>
          </a:p>
        </p:txBody>
      </p:sp>
    </p:spTree>
    <p:extLst>
      <p:ext uri="{BB962C8B-B14F-4D97-AF65-F5344CB8AC3E}">
        <p14:creationId xmlns:p14="http://schemas.microsoft.com/office/powerpoint/2010/main" val="263360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05D5C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pavad. stilių</a:t>
            </a:r>
            <a:endParaRPr lang="en-US" alt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teksto stilių</a:t>
            </a:r>
          </a:p>
          <a:p>
            <a:pPr lvl="1"/>
            <a:r>
              <a:rPr lang="lt-LT" altLang="lt-LT" smtClean="0"/>
              <a:t>Antras lygmuo</a:t>
            </a:r>
          </a:p>
          <a:p>
            <a:pPr lvl="2"/>
            <a:r>
              <a:rPr lang="lt-LT" altLang="lt-LT" smtClean="0"/>
              <a:t>Trečias lygmuo</a:t>
            </a:r>
          </a:p>
          <a:p>
            <a:pPr lvl="3"/>
            <a:r>
              <a:rPr lang="lt-LT" altLang="lt-LT" smtClean="0"/>
              <a:t>Ketvirtas lygmuo</a:t>
            </a:r>
          </a:p>
          <a:p>
            <a:pPr lvl="4"/>
            <a:r>
              <a:rPr lang="lt-LT" altLang="lt-LT" smtClean="0"/>
              <a:t>Penktas lygmuo</a:t>
            </a:r>
            <a:endParaRPr lang="en-US" altLang="lt-L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D3294A-AD1C-4F54-9423-986CAC67375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87B558-6235-42BE-86F6-6D0684E233E0}" type="slidenum">
              <a:rPr lang="en-US" altLang="lt-L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lt-LT" smtClean="0"/>
          </a:p>
        </p:txBody>
      </p:sp>
    </p:spTree>
    <p:extLst>
      <p:ext uri="{BB962C8B-B14F-4D97-AF65-F5344CB8AC3E}">
        <p14:creationId xmlns:p14="http://schemas.microsoft.com/office/powerpoint/2010/main" val="341434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05D5C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pavad. stilių</a:t>
            </a:r>
            <a:endParaRPr lang="en-US" alt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altLang="lt-LT" smtClean="0"/>
              <a:t>Spustelėję redag. ruoš. teksto stilių</a:t>
            </a:r>
          </a:p>
          <a:p>
            <a:pPr lvl="1"/>
            <a:r>
              <a:rPr lang="lt-LT" altLang="lt-LT" smtClean="0"/>
              <a:t>Antras lygmuo</a:t>
            </a:r>
          </a:p>
          <a:p>
            <a:pPr lvl="2"/>
            <a:r>
              <a:rPr lang="lt-LT" altLang="lt-LT" smtClean="0"/>
              <a:t>Trečias lygmuo</a:t>
            </a:r>
          </a:p>
          <a:p>
            <a:pPr lvl="3"/>
            <a:r>
              <a:rPr lang="lt-LT" altLang="lt-LT" smtClean="0"/>
              <a:t>Ketvirtas lygmuo</a:t>
            </a:r>
          </a:p>
          <a:p>
            <a:pPr lvl="4"/>
            <a:r>
              <a:rPr lang="lt-LT" altLang="lt-LT" smtClean="0"/>
              <a:t>Penktas lygmuo</a:t>
            </a:r>
            <a:endParaRPr lang="en-US" altLang="lt-L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CD3294A-AD1C-4F54-9423-986CAC67375F}" type="datetimeFigureOut">
              <a:rPr lang="en-US"/>
              <a:pPr>
                <a:defRPr/>
              </a:pPr>
              <a:t>11/27/2014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87B558-6235-42BE-86F6-6D0684E233E0}" type="slidenum">
              <a:rPr lang="en-US" altLang="lt-L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lt-LT" smtClean="0"/>
          </a:p>
        </p:txBody>
      </p:sp>
    </p:spTree>
    <p:extLst>
      <p:ext uri="{BB962C8B-B14F-4D97-AF65-F5344CB8AC3E}">
        <p14:creationId xmlns:p14="http://schemas.microsoft.com/office/powerpoint/2010/main" val="255422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05D5C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605D5C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605D5C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siplatform.e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epsiplatform.e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s.capgemini-consulting.com/The-Open-Data-Economy/files/assets/basic-html/page1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regia.lt/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.png"/><Relationship Id="rId11" Type="http://schemas.openxmlformats.org/officeDocument/2006/relationships/image" Target="../media/image36.jpe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674" y="1340768"/>
            <a:ext cx="7772400" cy="223274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(Open) Data Economy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Enabled &amp; Powered by the Cloud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67544" y="4030216"/>
            <a:ext cx="8208912" cy="2495128"/>
          </a:xfrm>
        </p:spPr>
        <p:txBody>
          <a:bodyPr anchor="b">
            <a:normAutofit lnSpcReduction="10000"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Challenges and Opportunities</a:t>
            </a:r>
            <a:endParaRPr lang="lt-LT" sz="2400" dirty="0" smtClean="0">
              <a:solidFill>
                <a:schemeClr val="tx2"/>
              </a:solidFill>
            </a:endParaRPr>
          </a:p>
          <a:p>
            <a:endParaRPr lang="lt-LT" sz="2400" dirty="0"/>
          </a:p>
          <a:p>
            <a:endParaRPr lang="en-US" sz="2400" dirty="0" smtClean="0"/>
          </a:p>
          <a:p>
            <a:r>
              <a:rPr lang="en-US" sz="2800" dirty="0" smtClean="0"/>
              <a:t>Adomas Svirskas</a:t>
            </a:r>
          </a:p>
          <a:p>
            <a:r>
              <a:rPr lang="en-US" sz="2000" dirty="0" smtClean="0"/>
              <a:t>Pre</a:t>
            </a:r>
            <a:r>
              <a:rPr lang="lt-LT" sz="2000" dirty="0" smtClean="0"/>
              <a:t>sident</a:t>
            </a:r>
            <a:r>
              <a:rPr lang="en-US" sz="2000" dirty="0" smtClean="0"/>
              <a:t>, </a:t>
            </a:r>
            <a:r>
              <a:rPr lang="lt-LT" sz="2000" dirty="0" smtClean="0"/>
              <a:t>National</a:t>
            </a:r>
            <a:r>
              <a:rPr lang="en-US" sz="2000" dirty="0" smtClean="0"/>
              <a:t> </a:t>
            </a:r>
            <a:r>
              <a:rPr lang="en-US" sz="2000" dirty="0" smtClean="0"/>
              <a:t>Software and Services Cluster</a:t>
            </a:r>
          </a:p>
          <a:p>
            <a:r>
              <a:rPr lang="en-US" sz="2000" dirty="0" smtClean="0"/>
              <a:t>Invited Expert, EC </a:t>
            </a:r>
            <a:r>
              <a:rPr lang="en-US" sz="2000" dirty="0" smtClean="0"/>
              <a:t>Horizon </a:t>
            </a:r>
            <a:r>
              <a:rPr lang="en-US" sz="2000" dirty="0" smtClean="0"/>
              <a:t>2020, DG CONNECT</a:t>
            </a:r>
            <a:endParaRPr lang="lt-LT" sz="20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1056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r>
              <a:rPr lang="en-US" dirty="0" smtClean="0"/>
              <a:t>Data and information are </a:t>
            </a:r>
            <a:r>
              <a:rPr lang="en-US" b="1" dirty="0" smtClean="0"/>
              <a:t>resources of crucial importance</a:t>
            </a:r>
            <a:r>
              <a:rPr lang="en-US" dirty="0" smtClean="0"/>
              <a:t> to any country and society</a:t>
            </a:r>
          </a:p>
          <a:p>
            <a:r>
              <a:rPr lang="en-US" b="1" dirty="0" smtClean="0"/>
              <a:t>Data is raw resource</a:t>
            </a:r>
            <a:r>
              <a:rPr lang="en-US" dirty="0" smtClean="0"/>
              <a:t>, like crude oil, yet its volume </a:t>
            </a:r>
            <a:r>
              <a:rPr lang="en-US" dirty="0"/>
              <a:t>is growing (as opposed to </a:t>
            </a:r>
            <a:r>
              <a:rPr lang="en-US" dirty="0" smtClean="0"/>
              <a:t>oil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r>
              <a:rPr lang="en-US" dirty="0" smtClean="0"/>
              <a:t>) </a:t>
            </a:r>
          </a:p>
          <a:p>
            <a:r>
              <a:rPr lang="en-US" dirty="0" smtClean="0"/>
              <a:t>Considerable added value can be created using data creatively – </a:t>
            </a:r>
            <a:r>
              <a:rPr lang="en-US" b="1" dirty="0" smtClean="0"/>
              <a:t>Data Economy potential</a:t>
            </a:r>
          </a:p>
          <a:p>
            <a:r>
              <a:rPr lang="en-US" dirty="0" smtClean="0"/>
              <a:t>Data Economy and Data Value Chain require  </a:t>
            </a:r>
            <a:r>
              <a:rPr lang="en-US" b="1" dirty="0" smtClean="0"/>
              <a:t>proactive steps</a:t>
            </a:r>
            <a:r>
              <a:rPr lang="en-US" dirty="0" smtClean="0"/>
              <a:t> to create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5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Universe </a:t>
            </a:r>
            <a:r>
              <a:rPr lang="en-US" dirty="0"/>
              <a:t>K</a:t>
            </a:r>
            <a:r>
              <a:rPr lang="en-US" dirty="0" smtClean="0"/>
              <a:t>eeps Exploding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</p:txBody>
      </p:sp>
      <p:pic>
        <p:nvPicPr>
          <p:cNvPr id="5124" name="Picture 4" descr="http://static.rcrlocal.com/article/files/2012/12/EMC-fold-grow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91417"/>
            <a:ext cx="6552728" cy="441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9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is the New Oil?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</p:txBody>
      </p:sp>
      <p:pic>
        <p:nvPicPr>
          <p:cNvPr id="5122" name="Picture 2" descr="http://blogs.cisco.com/wp-content/uploads/Data-Deluge_11-550x4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2971"/>
            <a:ext cx="5472608" cy="409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084168" y="1888232"/>
            <a:ext cx="3024336" cy="470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 dirty="0" smtClean="0"/>
          </a:p>
          <a:p>
            <a:r>
              <a:rPr lang="en-US" dirty="0" smtClean="0"/>
              <a:t>Extract</a:t>
            </a:r>
            <a:endParaRPr lang="lt-LT" dirty="0" smtClean="0"/>
          </a:p>
          <a:p>
            <a:r>
              <a:rPr lang="en-US" dirty="0" smtClean="0"/>
              <a:t>Refine</a:t>
            </a:r>
            <a:endParaRPr lang="lt-LT" dirty="0" smtClean="0"/>
          </a:p>
          <a:p>
            <a:r>
              <a:rPr lang="en-US" dirty="0" smtClean="0"/>
              <a:t>Deliver</a:t>
            </a:r>
          </a:p>
          <a:p>
            <a:r>
              <a:rPr lang="en-US" dirty="0" smtClean="0"/>
              <a:t>Transform</a:t>
            </a:r>
            <a:endParaRPr lang="lt-LT" dirty="0" smtClean="0"/>
          </a:p>
          <a:p>
            <a:r>
              <a:rPr lang="en-US" dirty="0" smtClean="0"/>
              <a:t>Use for profit</a:t>
            </a:r>
            <a:endParaRPr lang="en-US" dirty="0"/>
          </a:p>
        </p:txBody>
      </p:sp>
      <p:pic>
        <p:nvPicPr>
          <p:cNvPr id="6" name="Picture 2" descr="http://ecx.images-amazon.com/images/I/51OiK07k7U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52972"/>
            <a:ext cx="2734654" cy="409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94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Data Economy?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96" y="1501130"/>
            <a:ext cx="77914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34" y="4365104"/>
            <a:ext cx="795337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2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(Open) Data Economy Potential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1648574"/>
            <a:ext cx="5540276" cy="431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" y="6248400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European Public Sector Information (</a:t>
            </a:r>
            <a:r>
              <a:rPr lang="en-US" dirty="0" err="1"/>
              <a:t>ePSI</a:t>
            </a:r>
            <a:r>
              <a:rPr lang="en-US" dirty="0"/>
              <a:t>) </a:t>
            </a:r>
            <a:r>
              <a:rPr lang="en-US" dirty="0" smtClean="0"/>
              <a:t>Platform</a:t>
            </a:r>
            <a:r>
              <a:rPr lang="lt-LT" dirty="0"/>
              <a:t>, </a:t>
            </a:r>
            <a:r>
              <a:rPr lang="lt-LT" dirty="0">
                <a:hlinkClick r:id="rId3"/>
              </a:rPr>
              <a:t>http://www.epsiplatform.eu</a:t>
            </a:r>
            <a:r>
              <a:rPr lang="lt-LT" dirty="0" smtClean="0">
                <a:hlinkClick r:id="rId3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(Open) Data Economy Potential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6248400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European Public Sector Information (</a:t>
            </a:r>
            <a:r>
              <a:rPr lang="en-US" dirty="0" err="1"/>
              <a:t>ePSI</a:t>
            </a:r>
            <a:r>
              <a:rPr lang="en-US" dirty="0"/>
              <a:t>) </a:t>
            </a:r>
            <a:r>
              <a:rPr lang="en-US" dirty="0" smtClean="0"/>
              <a:t>Platform</a:t>
            </a:r>
            <a:r>
              <a:rPr lang="lt-LT" dirty="0"/>
              <a:t>, </a:t>
            </a:r>
            <a:r>
              <a:rPr lang="lt-LT" dirty="0">
                <a:hlinkClick r:id="rId2"/>
              </a:rPr>
              <a:t>http://www.epsiplatform.eu</a:t>
            </a:r>
            <a:r>
              <a:rPr lang="lt-LT" dirty="0" smtClean="0">
                <a:hlinkClick r:id="rId2"/>
              </a:rPr>
              <a:t>/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93942"/>
            <a:ext cx="7122368" cy="424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34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(Open) Data </a:t>
            </a:r>
            <a:r>
              <a:rPr lang="en-US" dirty="0" smtClean="0"/>
              <a:t>Economy Benefits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85353"/>
            <a:ext cx="843322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7249" y="5712023"/>
            <a:ext cx="86492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http://ebooks.capgemini-consulting.com/The-Open-Data-Economy/files/assets/basic-html/page1.html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8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(Open) Data Ecosystem/Marketplace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602"/>
            <a:ext cx="8784976" cy="656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78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Data Survey Results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7682"/>
            <a:ext cx="7848872" cy="513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09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Governance – 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 smtClean="0"/>
          </a:p>
        </p:txBody>
      </p:sp>
      <p:pic>
        <p:nvPicPr>
          <p:cNvPr id="1030" name="Picture 6" descr="Impact of Data Grow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5760640" cy="470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10901" y="6361583"/>
            <a:ext cx="11049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© </a:t>
            </a:r>
            <a:r>
              <a:rPr lang="en-US" sz="1400" dirty="0" err="1" smtClean="0"/>
              <a:t>Permabit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pic>
        <p:nvPicPr>
          <p:cNvPr id="9" name="Picture 4" descr="https://www.data-hive.com/academy/images/cloud_swiss_army_knife_nob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01235"/>
            <a:ext cx="7779141" cy="584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59732" y="4005064"/>
            <a:ext cx="47205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Cloud can help to overcome both business/</a:t>
            </a:r>
            <a:r>
              <a:rPr lang="en-US" dirty="0" err="1" smtClean="0">
                <a:solidFill>
                  <a:schemeClr val="bg1"/>
                </a:solidFill>
              </a:rPr>
              <a:t>organisational</a:t>
            </a:r>
            <a:r>
              <a:rPr lang="en-US" dirty="0" smtClean="0">
                <a:solidFill>
                  <a:schemeClr val="bg1"/>
                </a:solidFill>
              </a:rPr>
              <a:t> and technical </a:t>
            </a:r>
            <a:r>
              <a:rPr lang="en-US" dirty="0" smtClean="0">
                <a:solidFill>
                  <a:schemeClr val="bg1"/>
                </a:solidFill>
              </a:rPr>
              <a:t>challenges, if used properly.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6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Government, businesses and citizens create a lot of data, which is not used </a:t>
            </a:r>
          </a:p>
          <a:p>
            <a:r>
              <a:rPr lang="en-US" dirty="0" smtClean="0"/>
              <a:t>Legislation and regulations need to be amended</a:t>
            </a:r>
          </a:p>
          <a:p>
            <a:r>
              <a:rPr lang="en-US" b="1" dirty="0" smtClean="0"/>
              <a:t>Robust and reliable infrastructure is critical</a:t>
            </a:r>
          </a:p>
          <a:p>
            <a:r>
              <a:rPr lang="en-US" dirty="0" smtClean="0"/>
              <a:t>Data Ecosystem(s)/Marketplace(s) need to be promoted and created</a:t>
            </a:r>
          </a:p>
          <a:p>
            <a:r>
              <a:rPr lang="en-US" dirty="0" smtClean="0"/>
              <a:t>Standards </a:t>
            </a:r>
            <a:r>
              <a:rPr lang="en-US" dirty="0" smtClean="0"/>
              <a:t>need to be adopted</a:t>
            </a:r>
          </a:p>
          <a:p>
            <a:r>
              <a:rPr lang="en-US" b="1" dirty="0" smtClean="0"/>
              <a:t>Good practices and WOW cases need to be identified and championed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93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tačiakampis 1"/>
          <p:cNvSpPr>
            <a:spLocks noChangeArrowheads="1"/>
          </p:cNvSpPr>
          <p:nvPr/>
        </p:nvSpPr>
        <p:spPr bwMode="auto">
          <a:xfrm>
            <a:off x="419100" y="358775"/>
            <a:ext cx="8124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lt-LT" altLang="lt-LT" sz="2200" b="1" dirty="0" smtClean="0"/>
              <a:t>REGION</a:t>
            </a:r>
            <a:r>
              <a:rPr lang="en-US" altLang="lt-LT" sz="2200" b="1" dirty="0" smtClean="0"/>
              <a:t>AL</a:t>
            </a:r>
            <a:r>
              <a:rPr lang="lt-LT" altLang="lt-LT" sz="2200" b="1" dirty="0" smtClean="0"/>
              <a:t> GEO-INFORMA</a:t>
            </a:r>
            <a:r>
              <a:rPr lang="en-US" altLang="lt-LT" sz="2200" b="1" dirty="0" smtClean="0"/>
              <a:t>TION ENVIRONMENT SERVICE</a:t>
            </a:r>
            <a:r>
              <a:rPr lang="lt-LT" altLang="lt-LT" sz="2200" b="1" dirty="0" smtClean="0"/>
              <a:t>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187325" y="1484313"/>
            <a:ext cx="8356600" cy="2847975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en-GB" sz="1800" dirty="0" smtClean="0"/>
              <a:t>REGIA </a:t>
            </a:r>
            <a:r>
              <a:rPr lang="en-GB" sz="1800" dirty="0" smtClean="0"/>
              <a:t>(</a:t>
            </a:r>
            <a:r>
              <a:rPr lang="en-GB" sz="1800" dirty="0" smtClean="0">
                <a:hlinkClick r:id="rId2"/>
              </a:rPr>
              <a:t>www.regia.lt</a:t>
            </a:r>
            <a:r>
              <a:rPr lang="en-GB" sz="1800" dirty="0" smtClean="0"/>
              <a:t>) developed and provided by </a:t>
            </a:r>
            <a:r>
              <a:rPr lang="en-GB" sz="1800" b="1" dirty="0" smtClean="0"/>
              <a:t>Lithuanian Centre of Registers</a:t>
            </a:r>
            <a:r>
              <a:rPr lang="en-GB" sz="1800" dirty="0" smtClean="0"/>
              <a:t> is a </a:t>
            </a:r>
            <a:r>
              <a:rPr lang="en-GB" sz="1800" b="1" dirty="0" smtClean="0"/>
              <a:t>regional </a:t>
            </a:r>
            <a:r>
              <a:rPr lang="en-GB" sz="1800" b="1" dirty="0" smtClean="0"/>
              <a:t>geo</a:t>
            </a:r>
            <a:r>
              <a:rPr lang="lt-LT" sz="1800" b="1" dirty="0" smtClean="0"/>
              <a:t>-</a:t>
            </a:r>
            <a:r>
              <a:rPr lang="en-GB" sz="1800" b="1" dirty="0" smtClean="0"/>
              <a:t>information environment service</a:t>
            </a:r>
            <a:r>
              <a:rPr lang="en-GB" sz="1800" dirty="0" smtClean="0"/>
              <a:t> is a powerful and handy tool specifically </a:t>
            </a:r>
            <a:r>
              <a:rPr lang="en-GB" sz="1800" b="1" dirty="0" smtClean="0"/>
              <a:t>developed for local authorities: their people, civil servants and therein operating businesses</a:t>
            </a:r>
            <a:r>
              <a:rPr lang="en-GB" sz="1800" dirty="0" smtClean="0"/>
              <a:t>. </a:t>
            </a:r>
          </a:p>
          <a:p>
            <a:pPr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defRPr/>
            </a:pPr>
            <a:r>
              <a:rPr lang="en-GB" sz="1800" dirty="0" smtClean="0"/>
              <a:t>The purpose </a:t>
            </a:r>
            <a:r>
              <a:rPr lang="en-GB" sz="1800" dirty="0" smtClean="0"/>
              <a:t>of REGIA is to </a:t>
            </a:r>
            <a:r>
              <a:rPr lang="en-GB" sz="1800" b="1" dirty="0" smtClean="0"/>
              <a:t>create favourable conditions for geography-based decision-making and to facilitate the exchange of information</a:t>
            </a:r>
            <a:r>
              <a:rPr lang="en-GB" sz="1800" dirty="0" smtClean="0"/>
              <a:t>.</a:t>
            </a:r>
          </a:p>
          <a:p>
            <a:pPr marL="0" indent="0" algn="just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buFontTx/>
              <a:buNone/>
              <a:defRPr/>
            </a:pPr>
            <a:endParaRPr lang="lt-LT" sz="2400" dirty="0"/>
          </a:p>
          <a:p>
            <a:pPr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defRPr/>
            </a:pPr>
            <a:endParaRPr lang="lt-LT" sz="2200" dirty="0" smtClean="0"/>
          </a:p>
        </p:txBody>
      </p:sp>
      <p:grpSp>
        <p:nvGrpSpPr>
          <p:cNvPr id="16388" name="Grupė 2"/>
          <p:cNvGrpSpPr>
            <a:grpSpLocks/>
          </p:cNvGrpSpPr>
          <p:nvPr/>
        </p:nvGrpSpPr>
        <p:grpSpPr bwMode="auto">
          <a:xfrm>
            <a:off x="2051050" y="3370287"/>
            <a:ext cx="4421188" cy="2867025"/>
            <a:chOff x="2057400" y="2865438"/>
            <a:chExt cx="4991100" cy="3430587"/>
          </a:xfrm>
        </p:grpSpPr>
        <p:pic>
          <p:nvPicPr>
            <p:cNvPr id="16389" name="Paveikslėlis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2865438"/>
              <a:ext cx="4991100" cy="343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0" name="TextBox 1"/>
            <p:cNvSpPr txBox="1">
              <a:spLocks noChangeArrowheads="1"/>
            </p:cNvSpPr>
            <p:nvPr/>
          </p:nvSpPr>
          <p:spPr bwMode="auto">
            <a:xfrm>
              <a:off x="2339439" y="4864960"/>
              <a:ext cx="1282537" cy="552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lt-LT" sz="1200" b="1" dirty="0" smtClean="0">
                  <a:ea typeface="ヒラギノ角ゴ ProN W3"/>
                  <a:cs typeface="ヒラギノ角ゴ ProN W3"/>
                </a:rPr>
                <a:t>FOR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lt-LT" sz="1200" b="1" dirty="0" smtClean="0">
                  <a:ea typeface="ヒラギノ角ゴ ProN W3"/>
                  <a:cs typeface="ヒラギノ角ゴ ProN W3"/>
                </a:rPr>
                <a:t>CITIZENS</a:t>
              </a:r>
              <a:endParaRPr lang="lt-LT" altLang="lt-LT" sz="1200" b="1" dirty="0" smtClean="0">
                <a:ea typeface="ヒラギノ角ゴ ProN W3"/>
                <a:cs typeface="ヒラギノ角ゴ ProN W3"/>
              </a:endParaRPr>
            </a:p>
          </p:txBody>
        </p:sp>
        <p:sp>
          <p:nvSpPr>
            <p:cNvPr id="16391" name="TextBox 6"/>
            <p:cNvSpPr txBox="1">
              <a:spLocks noChangeArrowheads="1"/>
            </p:cNvSpPr>
            <p:nvPr/>
          </p:nvSpPr>
          <p:spPr bwMode="auto">
            <a:xfrm>
              <a:off x="3905000" y="4865941"/>
              <a:ext cx="1225139" cy="552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lt-LT" sz="1200" b="1" dirty="0" smtClean="0">
                  <a:ea typeface="ヒラギノ角ゴ ProN W3"/>
                  <a:cs typeface="ヒラギノ角ゴ ProN W3"/>
                </a:rPr>
                <a:t>FOR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lt-LT" sz="1200" b="1" dirty="0" smtClean="0">
                  <a:ea typeface="ヒラギノ角ゴ ProN W3"/>
                  <a:cs typeface="ヒラギノ角ゴ ProN W3"/>
                </a:rPr>
                <a:t>BUSINESS</a:t>
              </a:r>
              <a:endParaRPr lang="lt-LT" altLang="lt-LT" sz="1200" b="1" dirty="0" smtClean="0">
                <a:ea typeface="ヒラギノ角ゴ ProN W3"/>
                <a:cs typeface="ヒラギノ角ゴ ProN W3"/>
              </a:endParaRPr>
            </a:p>
          </p:txBody>
        </p:sp>
        <p:sp>
          <p:nvSpPr>
            <p:cNvPr id="16392" name="TextBox 7"/>
            <p:cNvSpPr txBox="1">
              <a:spLocks noChangeArrowheads="1"/>
            </p:cNvSpPr>
            <p:nvPr/>
          </p:nvSpPr>
          <p:spPr bwMode="auto">
            <a:xfrm>
              <a:off x="5339937" y="4865941"/>
              <a:ext cx="1555667" cy="552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605D5C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lt-LT" sz="1200" b="1" dirty="0" smtClean="0">
                  <a:ea typeface="ヒラギノ角ゴ ProN W3"/>
                  <a:cs typeface="ヒラギノ角ゴ ProN W3"/>
                </a:rPr>
                <a:t>FOR GOVERNMENT</a:t>
              </a:r>
              <a:endParaRPr lang="lt-LT" altLang="lt-LT" sz="1200" b="1" dirty="0" smtClean="0"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solidFill>
            <a:schemeClr val="accent1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Regional Geo-Information Environment Service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62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684213" y="1773238"/>
            <a:ext cx="7991475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  <a:buClr>
                <a:srgbClr val="800080"/>
              </a:buClr>
              <a:buSzPct val="75000"/>
              <a:buFont typeface="Wingdings" panose="05000000000000000000" pitchFamily="2" charset="2"/>
              <a:buNone/>
            </a:pPr>
            <a:endParaRPr lang="lt-LT" altLang="lt-LT" sz="2400" smtClean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eaLnBrk="1" fontAlgn="base" hangingPunct="1">
              <a:spcAft>
                <a:spcPct val="0"/>
              </a:spcAft>
              <a:buClr>
                <a:srgbClr val="800080"/>
              </a:buClr>
              <a:buSzPct val="75000"/>
              <a:buFont typeface="Wingdings" panose="05000000000000000000" pitchFamily="2" charset="2"/>
              <a:buNone/>
            </a:pPr>
            <a:endParaRPr lang="lt-LT" altLang="lt-LT" sz="2400" smtClean="0">
              <a:solidFill>
                <a:prstClr val="black"/>
              </a:solidFill>
              <a:latin typeface="Verdana" panose="020B0604030504040204" pitchFamily="34" charset="0"/>
            </a:endParaRPr>
          </a:p>
          <a:p>
            <a:pPr algn="ctr" eaLnBrk="1" fontAlgn="base" hangingPunct="1">
              <a:spcAft>
                <a:spcPct val="0"/>
              </a:spcAft>
              <a:buClr>
                <a:srgbClr val="800080"/>
              </a:buClr>
              <a:buSzPct val="75000"/>
              <a:buFontTx/>
              <a:buNone/>
            </a:pPr>
            <a:endParaRPr lang="lt-LT" altLang="lt-LT" b="1" smtClean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Aft>
                <a:spcPct val="0"/>
              </a:spcAft>
              <a:buClr>
                <a:srgbClr val="800080"/>
              </a:buClr>
              <a:buSzPct val="75000"/>
              <a:buFontTx/>
              <a:buNone/>
            </a:pPr>
            <a:endParaRPr lang="lt-LT" altLang="lt-LT" b="1" smtClean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Aft>
                <a:spcPct val="0"/>
              </a:spcAft>
              <a:buClr>
                <a:srgbClr val="800080"/>
              </a:buClr>
              <a:buSzPct val="75000"/>
              <a:buFont typeface="Wingdings" panose="05000000000000000000" pitchFamily="2" charset="2"/>
              <a:buNone/>
            </a:pPr>
            <a:endParaRPr lang="lt-LT" altLang="lt-LT" b="1" smtClean="0">
              <a:solidFill>
                <a:prstClr val="black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7950" y="595313"/>
            <a:ext cx="8796338" cy="754062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altLang="lt-LT" dirty="0" smtClean="0"/>
              <a:t>  </a:t>
            </a:r>
            <a:endParaRPr lang="lt-LT" altLang="lt-LT" sz="2400" b="1" dirty="0">
              <a:ea typeface="+mn-ea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55650" y="446088"/>
            <a:ext cx="7773988" cy="49530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605D5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lt-LT" altLang="lt-LT" dirty="0" smtClean="0"/>
              <a:t>   </a:t>
            </a:r>
            <a:r>
              <a:rPr lang="lt-LT" altLang="lt-LT" sz="3100" b="1" dirty="0"/>
              <a:t>REGIA </a:t>
            </a:r>
            <a:r>
              <a:rPr lang="en-US" altLang="lt-LT" sz="3100" b="1" dirty="0"/>
              <a:t>OPERATION</a:t>
            </a:r>
            <a:r>
              <a:rPr lang="lt-LT" altLang="lt-LT" sz="3100" b="1" dirty="0"/>
              <a:t>AL</a:t>
            </a:r>
            <a:r>
              <a:rPr lang="en-US" altLang="lt-LT" sz="3100" b="1" dirty="0"/>
              <a:t> SCHEME</a:t>
            </a:r>
            <a:endParaRPr lang="lt-LT" altLang="lt-LT" sz="3100" b="1" dirty="0"/>
          </a:p>
        </p:txBody>
      </p:sp>
      <p:pic>
        <p:nvPicPr>
          <p:cNvPr id="19461" name="Paveikslėlis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35113"/>
            <a:ext cx="8034338" cy="266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Stačiakampis 10"/>
          <p:cNvSpPr>
            <a:spLocks noChangeArrowheads="1"/>
          </p:cNvSpPr>
          <p:nvPr/>
        </p:nvSpPr>
        <p:spPr bwMode="auto">
          <a:xfrm>
            <a:off x="171450" y="4224338"/>
            <a:ext cx="8245475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715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Tx/>
              <a:buNone/>
            </a:pPr>
            <a:r>
              <a:rPr lang="en-GB" altLang="lt-LT" sz="1700" dirty="0" smtClean="0">
                <a:ea typeface="ヒラギノ角ゴ ProN W3"/>
                <a:cs typeface="ヒラギノ角ゴ ProN W3"/>
              </a:rPr>
              <a:t>REGIA </a:t>
            </a:r>
            <a:r>
              <a:rPr lang="en-GB" altLang="lt-LT" sz="1700" dirty="0" smtClean="0">
                <a:ea typeface="ヒラギノ角ゴ ProN W3"/>
                <a:cs typeface="ヒラギノ角ゴ ProN W3"/>
              </a:rPr>
              <a:t>users can: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altLang="lt-LT" sz="1700" dirty="0" smtClean="0">
                <a:ea typeface="ヒラギノ角ゴ ProN W3"/>
                <a:cs typeface="ヒラギノ角ゴ ProN W3"/>
              </a:rPr>
              <a:t>create and manage their own data layers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US" altLang="lt-LT" sz="1700" dirty="0" smtClean="0">
                <a:ea typeface="ヒラギノ角ゴ ProN W3"/>
                <a:cs typeface="ヒラギノ角ゴ ProN W3"/>
              </a:rPr>
              <a:t>store and manage information or documents</a:t>
            </a:r>
            <a:endParaRPr lang="en-GB" altLang="lt-LT" sz="1700" dirty="0" smtClean="0">
              <a:ea typeface="ヒラギノ角ゴ ProN W3"/>
              <a:cs typeface="ヒラギノ角ゴ ProN W3"/>
            </a:endParaRP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altLang="lt-LT" sz="1700" dirty="0" smtClean="0">
                <a:ea typeface="ヒラギノ角ゴ ProN W3"/>
                <a:cs typeface="ヒラギノ角ゴ ProN W3"/>
              </a:rPr>
              <a:t>decide whether his data layer is publicly visible &amp; who is entitled to use it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altLang="lt-LT" sz="1700" dirty="0" smtClean="0">
                <a:ea typeface="ヒラギノ角ゴ ProN W3"/>
                <a:cs typeface="ヒラギノ角ゴ ProN W3"/>
              </a:rPr>
              <a:t>services in the review mode are publicly accessible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188640"/>
            <a:ext cx="82296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605D5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REGIA Anatomy and Operational Scheme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55600" y="314325"/>
            <a:ext cx="8529638" cy="63817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dirty="0" smtClean="0"/>
              <a:t>MOBILE </a:t>
            </a:r>
            <a:r>
              <a:rPr lang="lt-LT" b="1" dirty="0"/>
              <a:t>MAPING</a:t>
            </a:r>
            <a:r>
              <a:rPr lang="en-GB" b="1" dirty="0"/>
              <a:t> </a:t>
            </a:r>
            <a:r>
              <a:rPr lang="en-GB" b="1" dirty="0" smtClean="0"/>
              <a:t>E-</a:t>
            </a:r>
            <a:r>
              <a:rPr lang="lt-LT" b="1" dirty="0" smtClean="0"/>
              <a:t>SERVICES</a:t>
            </a:r>
            <a:endParaRPr lang="lt-LT" b="1" dirty="0">
              <a:ea typeface="+mn-ea"/>
              <a:cs typeface="+mn-cs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98587" y="1562745"/>
            <a:ext cx="7589837" cy="1146175"/>
          </a:xfrm>
          <a:extLst/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buFont typeface="Arial" pitchFamily="34" charset="0"/>
              <a:buChar char="•"/>
              <a:defRPr/>
            </a:pPr>
            <a:r>
              <a:rPr lang="en-US" altLang="lt-LT" sz="2400" dirty="0" smtClean="0"/>
              <a:t>Services are intended to notify </a:t>
            </a:r>
            <a:r>
              <a:rPr lang="en-US" altLang="lt-LT" sz="2400" dirty="0"/>
              <a:t>a</a:t>
            </a:r>
            <a:r>
              <a:rPr lang="en-US" altLang="lt-LT" sz="2400" dirty="0" smtClean="0"/>
              <a:t> problem, for example</a:t>
            </a:r>
            <a:endParaRPr lang="en-US" altLang="lt-LT" sz="2400" dirty="0" smtClean="0"/>
          </a:p>
          <a:p>
            <a:pPr marL="0" indent="0" algn="just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buFontTx/>
              <a:buNone/>
              <a:defRPr/>
            </a:pPr>
            <a:r>
              <a:rPr lang="en-GB" altLang="lt-LT" sz="2000" dirty="0" smtClean="0"/>
              <a:t>   </a:t>
            </a:r>
          </a:p>
          <a:p>
            <a:pPr marL="0" indent="0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B050"/>
              </a:buClr>
              <a:buFontTx/>
              <a:buNone/>
              <a:defRPr/>
            </a:pPr>
            <a:r>
              <a:rPr lang="en-US" altLang="lt-LT" sz="2000" dirty="0" smtClean="0"/>
              <a:t>  </a:t>
            </a:r>
            <a:endParaRPr lang="lt-LT" altLang="lt-LT" sz="2000" dirty="0" smtClean="0"/>
          </a:p>
        </p:txBody>
      </p:sp>
      <p:pic>
        <p:nvPicPr>
          <p:cNvPr id="26628" name="Paveikslėli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840038"/>
            <a:ext cx="20002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aveikslėlis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64013"/>
            <a:ext cx="339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Content Placeholder 2"/>
          <p:cNvSpPr txBox="1">
            <a:spLocks/>
          </p:cNvSpPr>
          <p:nvPr/>
        </p:nvSpPr>
        <p:spPr bwMode="auto">
          <a:xfrm>
            <a:off x="195263" y="2622550"/>
            <a:ext cx="166846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fontAlgn="base">
              <a:spcBef>
                <a:spcPct val="3000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None/>
            </a:pPr>
            <a:r>
              <a:rPr lang="en-GB" altLang="lt-LT" sz="2000" b="1" smtClean="0">
                <a:ea typeface="ヒラギノ角ゴ ProN W3"/>
                <a:cs typeface="ヒラギノ角ゴ ProN W3"/>
              </a:rPr>
              <a:t> </a:t>
            </a:r>
            <a:r>
              <a:rPr lang="en-GB" altLang="lt-LT" sz="1800" smtClean="0">
                <a:ea typeface="ヒラギノ角ゴ ProN W3"/>
                <a:cs typeface="ヒラギノ角ゴ ProN W3"/>
              </a:rPr>
              <a:t>smartphone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None/>
            </a:pPr>
            <a:r>
              <a:rPr lang="en-US" altLang="lt-LT" sz="2000" b="1" smtClean="0">
                <a:ea typeface="ヒラギノ角ゴ ProN W3"/>
                <a:cs typeface="ヒラギノ角ゴ ProN W3"/>
              </a:rPr>
              <a:t>  </a:t>
            </a:r>
            <a:endParaRPr lang="lt-LT" altLang="lt-LT" sz="2000" b="1" smtClean="0">
              <a:ea typeface="ヒラギノ角ゴ ProN W3"/>
              <a:cs typeface="ヒラギノ角ゴ ProN W3"/>
            </a:endParaRPr>
          </a:p>
        </p:txBody>
      </p:sp>
      <p:pic>
        <p:nvPicPr>
          <p:cNvPr id="26631" name="Picture 13" descr="Sim Card Clip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5" y="3817938"/>
            <a:ext cx="5651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Content Placeholder 2"/>
          <p:cNvSpPr txBox="1">
            <a:spLocks/>
          </p:cNvSpPr>
          <p:nvPr/>
        </p:nvSpPr>
        <p:spPr bwMode="auto">
          <a:xfrm>
            <a:off x="2263775" y="2654300"/>
            <a:ext cx="146526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3000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None/>
            </a:pPr>
            <a:r>
              <a:rPr lang="en-GB" altLang="lt-LT" sz="2000" smtClean="0">
                <a:ea typeface="ヒラギノ角ゴ ProN W3"/>
                <a:cs typeface="ヒラギノ角ゴ ProN W3"/>
              </a:rPr>
              <a:t> </a:t>
            </a:r>
            <a:r>
              <a:rPr lang="en-GB" altLang="lt-LT" sz="1800" smtClean="0">
                <a:ea typeface="ヒラギノ角ゴ ProN W3"/>
                <a:cs typeface="ヒラギノ角ゴ ProN W3"/>
              </a:rPr>
              <a:t>mobile electronic signature</a:t>
            </a:r>
            <a:r>
              <a:rPr lang="en-US" altLang="lt-LT" sz="1800" smtClean="0">
                <a:ea typeface="ヒラギノ角ゴ ProN W3"/>
                <a:cs typeface="ヒラギノ角ゴ ProN W3"/>
              </a:rPr>
              <a:t>  </a:t>
            </a:r>
            <a:endParaRPr lang="lt-LT" altLang="lt-LT" sz="1800" smtClean="0">
              <a:ea typeface="ヒラギノ角ゴ ProN W3"/>
              <a:cs typeface="ヒラギノ角ゴ ProN W3"/>
            </a:endParaRPr>
          </a:p>
        </p:txBody>
      </p:sp>
      <p:pic>
        <p:nvPicPr>
          <p:cNvPr id="26633" name="Paveikslėlis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149725"/>
            <a:ext cx="37782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aveikslėlis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24313"/>
            <a:ext cx="23622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Content Placeholder 2"/>
          <p:cNvSpPr txBox="1">
            <a:spLocks/>
          </p:cNvSpPr>
          <p:nvPr/>
        </p:nvSpPr>
        <p:spPr bwMode="auto">
          <a:xfrm>
            <a:off x="4535488" y="3132138"/>
            <a:ext cx="14652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30000"/>
              </a:spcBef>
              <a:spcAft>
                <a:spcPct val="0"/>
              </a:spcAft>
              <a:buClr>
                <a:srgbClr val="00B050"/>
              </a:buClr>
              <a:buFont typeface="Arial" panose="020B0604020202020204" pitchFamily="34" charset="0"/>
              <a:buNone/>
            </a:pPr>
            <a:r>
              <a:rPr lang="en-GB" altLang="lt-LT" sz="2000" smtClean="0">
                <a:ea typeface="ヒラギノ角ゴ ProN W3"/>
                <a:cs typeface="ヒラギノ角ゴ ProN W3"/>
              </a:rPr>
              <a:t> </a:t>
            </a:r>
            <a:r>
              <a:rPr lang="en-US" altLang="lt-LT" sz="1800" smtClean="0">
                <a:ea typeface="ヒラギノ角ゴ ProN W3"/>
                <a:cs typeface="ヒラギノ角ゴ ProN W3"/>
              </a:rPr>
              <a:t>REGIA map</a:t>
            </a:r>
            <a:endParaRPr lang="lt-LT" altLang="lt-LT" sz="1800" smtClean="0">
              <a:ea typeface="ヒラギノ角ゴ ProN W3"/>
              <a:cs typeface="ヒラギノ角ゴ ProN W3"/>
            </a:endParaRPr>
          </a:p>
        </p:txBody>
      </p:sp>
      <p:pic>
        <p:nvPicPr>
          <p:cNvPr id="26636" name="Paveikslėlis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4105275"/>
            <a:ext cx="4000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aveikslėlis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01888"/>
            <a:ext cx="4064000" cy="406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3694113"/>
            <a:ext cx="9144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44624"/>
            <a:ext cx="82296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605D5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2400" dirty="0" smtClean="0">
                <a:solidFill>
                  <a:schemeClr val="bg1"/>
                </a:solidFill>
              </a:rPr>
              <a:t>Mobile Service for Citizen-Government Communication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9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487363"/>
            <a:ext cx="8797925" cy="754062"/>
          </a:xfrm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altLang="lt-LT" dirty="0" smtClean="0"/>
              <a:t>  </a:t>
            </a:r>
            <a:endParaRPr lang="lt-LT" altLang="lt-LT" sz="2400" b="1" dirty="0">
              <a:ea typeface="+mn-ea"/>
            </a:endParaRPr>
          </a:p>
        </p:txBody>
      </p:sp>
      <p:sp>
        <p:nvSpPr>
          <p:cNvPr id="18435" name="Title 1"/>
          <p:cNvSpPr txBox="1">
            <a:spLocks/>
          </p:cNvSpPr>
          <p:nvPr/>
        </p:nvSpPr>
        <p:spPr bwMode="auto">
          <a:xfrm>
            <a:off x="152400" y="322263"/>
            <a:ext cx="8394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605D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lt-LT" altLang="lt-LT" sz="2200" b="1" smtClean="0"/>
              <a:t>REGIA CLOUD</a:t>
            </a:r>
          </a:p>
        </p:txBody>
      </p:sp>
      <p:pic>
        <p:nvPicPr>
          <p:cNvPr id="18436" name="Paveikslėlis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716236"/>
            <a:ext cx="48514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tačiakampis 12"/>
          <p:cNvSpPr/>
          <p:nvPr/>
        </p:nvSpPr>
        <p:spPr>
          <a:xfrm rot="17688785">
            <a:off x="1249363" y="2702073"/>
            <a:ext cx="14605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400" b="1" dirty="0">
                <a:solidFill>
                  <a:prstClr val="black"/>
                </a:solidFill>
              </a:rPr>
              <a:t>REAL PROPERTY </a:t>
            </a:r>
            <a:r>
              <a:rPr lang="en-US" sz="1400" b="1" dirty="0">
                <a:solidFill>
                  <a:prstClr val="black"/>
                </a:solidFill>
              </a:rPr>
              <a:t>REGISTER</a:t>
            </a:r>
            <a:endParaRPr lang="lt-LT" sz="1400" b="1" dirty="0">
              <a:solidFill>
                <a:prstClr val="black"/>
              </a:solidFill>
            </a:endParaRPr>
          </a:p>
        </p:txBody>
      </p:sp>
      <p:sp>
        <p:nvSpPr>
          <p:cNvPr id="15" name="Stačiakampis 14"/>
          <p:cNvSpPr/>
          <p:nvPr/>
        </p:nvSpPr>
        <p:spPr>
          <a:xfrm rot="1279141">
            <a:off x="4438650" y="1562249"/>
            <a:ext cx="157797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prstClr val="black"/>
                </a:solidFill>
              </a:rPr>
              <a:t>REGISTER </a:t>
            </a:r>
            <a:endParaRPr lang="lt-LT" sz="14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400" b="1" dirty="0">
                <a:solidFill>
                  <a:prstClr val="black"/>
                </a:solidFill>
              </a:rPr>
              <a:t>OF LEGAL ENTITIES</a:t>
            </a:r>
            <a:endParaRPr lang="lt-LT" sz="1400" b="1" dirty="0">
              <a:solidFill>
                <a:prstClr val="black"/>
              </a:solidFill>
            </a:endParaRPr>
          </a:p>
        </p:txBody>
      </p:sp>
      <p:sp>
        <p:nvSpPr>
          <p:cNvPr id="17" name="Stačiakampis 16"/>
          <p:cNvSpPr/>
          <p:nvPr/>
        </p:nvSpPr>
        <p:spPr>
          <a:xfrm rot="20512523">
            <a:off x="2382838" y="1652736"/>
            <a:ext cx="123031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400" b="1" dirty="0">
                <a:solidFill>
                  <a:prstClr val="black"/>
                </a:solidFill>
              </a:rPr>
              <a:t>ADDRESS </a:t>
            </a:r>
            <a:r>
              <a:rPr lang="en-US" sz="1400" b="1" dirty="0">
                <a:solidFill>
                  <a:prstClr val="black"/>
                </a:solidFill>
              </a:rPr>
              <a:t>REGISTER</a:t>
            </a:r>
            <a:endParaRPr lang="lt-LT" sz="1400" b="1" dirty="0">
              <a:solidFill>
                <a:prstClr val="black"/>
              </a:solidFill>
            </a:endParaRPr>
          </a:p>
        </p:txBody>
      </p:sp>
      <p:pic>
        <p:nvPicPr>
          <p:cNvPr id="18440" name="Paveikslėlis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3" y="3667274"/>
            <a:ext cx="317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tačiakampis 19"/>
          <p:cNvSpPr/>
          <p:nvPr/>
        </p:nvSpPr>
        <p:spPr>
          <a:xfrm>
            <a:off x="3565525" y="3248174"/>
            <a:ext cx="12319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</a:t>
            </a:r>
          </a:p>
          <a:p>
            <a:pPr algn="ctr">
              <a:defRPr/>
            </a:pPr>
            <a:r>
              <a:rPr lang="lt-LT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</a:t>
            </a:r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lt-LT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21" name="Stačiakampis 20"/>
          <p:cNvSpPr/>
          <p:nvPr/>
        </p:nvSpPr>
        <p:spPr>
          <a:xfrm>
            <a:off x="3441700" y="4086374"/>
            <a:ext cx="16557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200" b="1" dirty="0">
                <a:solidFill>
                  <a:prstClr val="black"/>
                </a:solidFill>
              </a:rPr>
              <a:t>IDENTFICATION </a:t>
            </a:r>
            <a:r>
              <a:rPr lang="en-US" sz="1200" b="1" dirty="0">
                <a:solidFill>
                  <a:prstClr val="black"/>
                </a:solidFill>
              </a:rPr>
              <a:t>PLATFORM</a:t>
            </a:r>
            <a:endParaRPr lang="lt-LT" sz="1200" b="1" dirty="0">
              <a:solidFill>
                <a:prstClr val="black"/>
              </a:solidFill>
            </a:endParaRPr>
          </a:p>
        </p:txBody>
      </p:sp>
      <p:pic>
        <p:nvPicPr>
          <p:cNvPr id="18443" name="Paveikslėlis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4075261"/>
            <a:ext cx="52705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aveikslėlis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4084786"/>
            <a:ext cx="504825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3" descr="Sim Card Clip 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4559449"/>
            <a:ext cx="3651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tačiakampis 24"/>
          <p:cNvSpPr/>
          <p:nvPr/>
        </p:nvSpPr>
        <p:spPr>
          <a:xfrm>
            <a:off x="3189288" y="6145361"/>
            <a:ext cx="2084387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400" b="1" dirty="0" smtClean="0">
                <a:solidFill>
                  <a:prstClr val="black"/>
                </a:solidFill>
              </a:rPr>
              <a:t>MUNICIPALIT</a:t>
            </a:r>
            <a:r>
              <a:rPr lang="en-US" sz="1400" b="1" dirty="0" smtClean="0">
                <a:solidFill>
                  <a:prstClr val="black"/>
                </a:solidFill>
              </a:rPr>
              <a:t>Y</a:t>
            </a:r>
            <a:r>
              <a:rPr lang="lt-LT" sz="1400" b="1" dirty="0" smtClean="0">
                <a:solidFill>
                  <a:prstClr val="black"/>
                </a:solidFill>
              </a:rPr>
              <a:t> </a:t>
            </a:r>
            <a:r>
              <a:rPr lang="lt-LT" sz="1400" b="1" dirty="0">
                <a:solidFill>
                  <a:prstClr val="black"/>
                </a:solidFill>
              </a:rPr>
              <a:t>DATA</a:t>
            </a:r>
          </a:p>
        </p:txBody>
      </p:sp>
      <p:pic>
        <p:nvPicPr>
          <p:cNvPr id="18447" name="Paveikslėlis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5029349"/>
            <a:ext cx="1092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tačiakampis 26"/>
          <p:cNvSpPr/>
          <p:nvPr/>
        </p:nvSpPr>
        <p:spPr>
          <a:xfrm rot="17505927">
            <a:off x="5154613" y="4813449"/>
            <a:ext cx="2740025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prstClr val="black"/>
                </a:solidFill>
              </a:rPr>
              <a:t>PROVIDERS &amp; </a:t>
            </a:r>
            <a:r>
              <a:rPr lang="lt-LT" sz="1400" b="1" dirty="0">
                <a:solidFill>
                  <a:prstClr val="black"/>
                </a:solidFill>
              </a:rPr>
              <a:t> USERS DATA </a:t>
            </a:r>
          </a:p>
        </p:txBody>
      </p:sp>
      <p:sp>
        <p:nvSpPr>
          <p:cNvPr id="28" name="Stačiakampis 27"/>
          <p:cNvSpPr/>
          <p:nvPr/>
        </p:nvSpPr>
        <p:spPr>
          <a:xfrm rot="3997637">
            <a:off x="1148557" y="4607053"/>
            <a:ext cx="1498600" cy="52228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400" b="1" dirty="0">
                <a:solidFill>
                  <a:schemeClr val="bg1"/>
                </a:solidFill>
              </a:rPr>
              <a:t>OTHER 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E-</a:t>
            </a:r>
            <a:r>
              <a:rPr lang="lt-LT" sz="1400" b="1" dirty="0" smtClean="0">
                <a:solidFill>
                  <a:schemeClr val="bg1"/>
                </a:solidFill>
              </a:rPr>
              <a:t>SERVICESES</a:t>
            </a:r>
            <a:endParaRPr lang="lt-LT" sz="1400" b="1" dirty="0">
              <a:solidFill>
                <a:schemeClr val="bg1"/>
              </a:solidFill>
            </a:endParaRPr>
          </a:p>
        </p:txBody>
      </p:sp>
      <p:sp>
        <p:nvSpPr>
          <p:cNvPr id="29" name="Stačiakampis 28"/>
          <p:cNvSpPr/>
          <p:nvPr/>
        </p:nvSpPr>
        <p:spPr>
          <a:xfrm rot="3536366">
            <a:off x="5811044" y="2672705"/>
            <a:ext cx="1577975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1400" b="1" dirty="0">
                <a:solidFill>
                  <a:prstClr val="black"/>
                </a:solidFill>
              </a:rPr>
              <a:t>OTHER STATE </a:t>
            </a:r>
            <a:r>
              <a:rPr lang="en-US" sz="1400" b="1" dirty="0">
                <a:solidFill>
                  <a:prstClr val="black"/>
                </a:solidFill>
              </a:rPr>
              <a:t>REGISTER</a:t>
            </a:r>
            <a:r>
              <a:rPr lang="lt-LT" sz="1400" b="1" dirty="0">
                <a:solidFill>
                  <a:prstClr val="black"/>
                </a:solidFill>
              </a:rPr>
              <a:t>S DATA</a:t>
            </a:r>
          </a:p>
        </p:txBody>
      </p:sp>
      <p:pic>
        <p:nvPicPr>
          <p:cNvPr id="184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85323">
            <a:off x="2560637" y="3248174"/>
            <a:ext cx="523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9738">
            <a:off x="4570413" y="2316311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6733">
            <a:off x="3338513" y="2344886"/>
            <a:ext cx="557212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4" name="Paveikslėlis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28044">
            <a:off x="4845050" y="3332311"/>
            <a:ext cx="504825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5" name="Paveikslėlis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877799">
            <a:off x="5005388" y="4253061"/>
            <a:ext cx="9429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6" name="Paveikslėlis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9713">
            <a:off x="5294313" y="2873524"/>
            <a:ext cx="7302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Paveikslėlis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41646">
            <a:off x="5392737" y="4518174"/>
            <a:ext cx="962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 bwMode="auto">
          <a:xfrm>
            <a:off x="457200" y="188640"/>
            <a:ext cx="82296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605D5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605D5C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REGIA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Cloud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2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 Thank </a:t>
            </a:r>
            <a:r>
              <a:rPr lang="en-US" sz="4400" dirty="0" smtClean="0"/>
              <a:t>you!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4400" dirty="0" smtClean="0"/>
              <a:t>Q&amp;A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505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K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C%20Tema[1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RC%20Tema[1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RC%20Tema[1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BKA1</Template>
  <TotalTime>14878</TotalTime>
  <Words>451</Words>
  <Application>Microsoft Office PowerPoint</Application>
  <PresentationFormat>On-screen Show (4:3)</PresentationFormat>
  <Paragraphs>92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Courier New</vt:lpstr>
      <vt:lpstr>Times New Roman</vt:lpstr>
      <vt:lpstr>Verdana</vt:lpstr>
      <vt:lpstr>Wingdings</vt:lpstr>
      <vt:lpstr>ヒラギノ角ゴ ProN W3</vt:lpstr>
      <vt:lpstr>BKA1</vt:lpstr>
      <vt:lpstr>RC%20Tema[1]</vt:lpstr>
      <vt:lpstr>1_RC%20Tema[1]</vt:lpstr>
      <vt:lpstr>2_RC%20Tema[1]</vt:lpstr>
      <vt:lpstr>Photo Editor Photo</vt:lpstr>
      <vt:lpstr>(Open) Data Economy  Enabled &amp; Powered by the Cloud </vt:lpstr>
      <vt:lpstr>Key Points</vt:lpstr>
      <vt:lpstr>Digital Universe Keeps Exploding</vt:lpstr>
      <vt:lpstr>Data is the New Oil?</vt:lpstr>
      <vt:lpstr>What is Data Economy?</vt:lpstr>
      <vt:lpstr>(Open) Data Economy Potential</vt:lpstr>
      <vt:lpstr>(Open) Data Economy Potential</vt:lpstr>
      <vt:lpstr>(Open) Data Economy Benefits</vt:lpstr>
      <vt:lpstr>(Open) Data Ecosystem/Marketplace</vt:lpstr>
      <vt:lpstr>Open Data Survey Results</vt:lpstr>
      <vt:lpstr>Data Governance – the Challenge</vt:lpstr>
      <vt:lpstr>Open Issues</vt:lpstr>
      <vt:lpstr>Regional Geo-Information Environment Service</vt:lpstr>
      <vt:lpstr>  </vt:lpstr>
      <vt:lpstr>MOBILE MAPING E-SERVICES</vt:lpstr>
      <vt:lpstr>  </vt:lpstr>
      <vt:lpstr>PowerPoint Presentation</vt:lpstr>
    </vt:vector>
  </TitlesOfParts>
  <Company>BKA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Aistė Kliorytė</dc:creator>
  <cp:lastModifiedBy>Adomas Svirskas</cp:lastModifiedBy>
  <cp:revision>121</cp:revision>
  <dcterms:created xsi:type="dcterms:W3CDTF">2011-09-12T10:59:00Z</dcterms:created>
  <dcterms:modified xsi:type="dcterms:W3CDTF">2014-11-27T10:46:19Z</dcterms:modified>
</cp:coreProperties>
</file>