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43" r:id="rId2"/>
    <p:sldId id="361" r:id="rId3"/>
    <p:sldId id="368" r:id="rId4"/>
    <p:sldId id="370" r:id="rId5"/>
    <p:sldId id="380" r:id="rId6"/>
    <p:sldId id="377" r:id="rId7"/>
    <p:sldId id="372" r:id="rId8"/>
    <p:sldId id="378" r:id="rId9"/>
    <p:sldId id="349" r:id="rId10"/>
    <p:sldId id="348" r:id="rId11"/>
    <p:sldId id="362" r:id="rId12"/>
    <p:sldId id="363" r:id="rId13"/>
    <p:sldId id="357" r:id="rId14"/>
    <p:sldId id="355" r:id="rId15"/>
    <p:sldId id="333" r:id="rId16"/>
    <p:sldId id="340" r:id="rId17"/>
    <p:sldId id="321" r:id="rId18"/>
    <p:sldId id="352" r:id="rId19"/>
    <p:sldId id="379" r:id="rId20"/>
    <p:sldId id="360" r:id="rId21"/>
  </p:sldIdLst>
  <p:sldSz cx="9144000" cy="6858000" type="screen4x3"/>
  <p:notesSz cx="6881813" cy="92964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99CCFF"/>
    <a:srgbClr val="006600"/>
    <a:srgbClr val="002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241" autoAdjust="0"/>
  </p:normalViewPr>
  <p:slideViewPr>
    <p:cSldViewPr>
      <p:cViewPr varScale="1">
        <p:scale>
          <a:sx n="60" d="100"/>
          <a:sy n="60" d="100"/>
        </p:scale>
        <p:origin x="16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24" y="-96"/>
      </p:cViewPr>
      <p:guideLst>
        <p:guide orient="horz" pos="2929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869" cy="46482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37" y="1"/>
            <a:ext cx="2982869" cy="46482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A4EFC1C-20CF-4128-9E8A-80C09F369678}" type="datetimeFigureOut">
              <a:rPr lang="lt-LT"/>
              <a:pPr>
                <a:defRPr/>
              </a:pPr>
              <a:t>2015-11-30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086"/>
            <a:ext cx="2982869" cy="46482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37" y="8830086"/>
            <a:ext cx="2982869" cy="464820"/>
          </a:xfrm>
          <a:prstGeom prst="rect">
            <a:avLst/>
          </a:prstGeom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6353A2-26BA-4C4B-A55A-A01D2E4B7558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2513015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869" cy="46482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37" y="1"/>
            <a:ext cx="2982869" cy="46482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946756-C06B-44C4-BE60-765368635894}" type="datetimeFigureOut">
              <a:rPr lang="lt-LT"/>
              <a:pPr>
                <a:defRPr/>
              </a:pPr>
              <a:t>2015-11-30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8500"/>
            <a:ext cx="4646613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pPr lvl="0"/>
            <a:endParaRPr lang="lt-LT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861" y="4416538"/>
            <a:ext cx="5506093" cy="4183380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t-LT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086"/>
            <a:ext cx="2982869" cy="46482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37" y="8830086"/>
            <a:ext cx="2982869" cy="464820"/>
          </a:xfrm>
          <a:prstGeom prst="rect">
            <a:avLst/>
          </a:prstGeom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6F4CB1-E640-4DDF-A2B9-DFC43A1C85A7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29798189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lt-LT" altLang="lt-LT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64A0EFE-48C1-4353-A8FE-244E3CE85E7C}" type="slidenum">
              <a:rPr lang="lt-LT" altLang="lt-LT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lt-LT" altLang="lt-L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02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09FEE-8866-8B41-8774-BFE2C56F5A5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1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F4CB1-E640-4DDF-A2B9-DFC43A1C85A7}" type="slidenum">
              <a:rPr lang="lt-LT" altLang="lt-LT" smtClean="0"/>
              <a:pPr/>
              <a:t>12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251962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ED9D3B-083E-4C0D-88F8-BDD1F5798EA1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1360394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16D2E2-5097-44F3-9C19-B70B47108D00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3108280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t-LT" smtClean="0"/>
              <a:t>Click to edit Master title style</a:t>
            </a:r>
            <a:endParaRPr lang="lt-LT" altLang="lt-L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t-LT" dirty="0" smtClean="0"/>
              <a:t>Click to edit Master text styles</a:t>
            </a:r>
          </a:p>
          <a:p>
            <a:pPr lvl="1"/>
            <a:r>
              <a:rPr lang="en-US" altLang="lt-LT" dirty="0" smtClean="0"/>
              <a:t>Second level</a:t>
            </a:r>
          </a:p>
          <a:p>
            <a:pPr lvl="2"/>
            <a:r>
              <a:rPr lang="en-US" altLang="lt-LT" dirty="0" smtClean="0"/>
              <a:t>Third level</a:t>
            </a:r>
          </a:p>
          <a:p>
            <a:pPr lvl="3"/>
            <a:r>
              <a:rPr lang="en-US" altLang="lt-LT" dirty="0" smtClean="0"/>
              <a:t>Fourth level</a:t>
            </a:r>
          </a:p>
          <a:p>
            <a:pPr lvl="4"/>
            <a:r>
              <a:rPr lang="en-US" altLang="lt-LT" dirty="0" smtClean="0"/>
              <a:t>Fifth level</a:t>
            </a:r>
            <a:endParaRPr lang="lt-LT" altLang="lt-LT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62DC882-E5A4-478D-8D5B-DA7E18498DDB}" type="slidenum">
              <a:rPr lang="lt-LT" altLang="lt-LT"/>
              <a:pPr/>
              <a:t>‹#›</a:t>
            </a:fld>
            <a:endParaRPr lang="lt-LT" altLang="lt-LT"/>
          </a:p>
        </p:txBody>
      </p:sp>
      <p:sp>
        <p:nvSpPr>
          <p:cNvPr id="2" name="Rectangle 1"/>
          <p:cNvSpPr/>
          <p:nvPr userDrawn="1"/>
        </p:nvSpPr>
        <p:spPr>
          <a:xfrm>
            <a:off x="457200" y="6459865"/>
            <a:ext cx="629147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t-LT" sz="1100" b="1" dirty="0" smtClean="0"/>
              <a:t>Mokyklos bendruomenės vaidmuo. Solveiga Grudienė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HUy2sAD1b0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 txBox="1">
            <a:spLocks noChangeArrowheads="1"/>
          </p:cNvSpPr>
          <p:nvPr/>
        </p:nvSpPr>
        <p:spPr bwMode="auto">
          <a:xfrm>
            <a:off x="144462" y="5157192"/>
            <a:ext cx="8640762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lt-LT" altLang="lt-LT" sz="2700" b="1" i="1" dirty="0" smtClean="0">
                <a:solidFill>
                  <a:srgbClr val="860000"/>
                </a:solidFill>
              </a:rPr>
              <a:t>Solveiga Grudienė,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lt-LT" altLang="lt-LT" sz="2700" b="1" i="1" dirty="0" smtClean="0">
                <a:solidFill>
                  <a:srgbClr val="860000"/>
                </a:solidFill>
              </a:rPr>
              <a:t>Lietuvos švietimo konfederacija, „Renkuosi mokyti</a:t>
            </a:r>
            <a:r>
              <a:rPr lang="en-US" altLang="lt-LT" sz="2700" b="1" i="1" dirty="0" smtClean="0">
                <a:solidFill>
                  <a:srgbClr val="860000"/>
                </a:solidFill>
              </a:rPr>
              <a:t>!</a:t>
            </a:r>
            <a:r>
              <a:rPr lang="lt-LT" altLang="lt-LT" sz="2700" b="1" i="1" dirty="0" smtClean="0">
                <a:solidFill>
                  <a:srgbClr val="860000"/>
                </a:solidFill>
              </a:rPr>
              <a:t>“</a:t>
            </a:r>
          </a:p>
        </p:txBody>
      </p:sp>
      <p:sp>
        <p:nvSpPr>
          <p:cNvPr id="4" name="Rectangle 3"/>
          <p:cNvSpPr/>
          <p:nvPr/>
        </p:nvSpPr>
        <p:spPr>
          <a:xfrm>
            <a:off x="-108520" y="908720"/>
            <a:ext cx="9252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lt-LT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Mokyklos bendruomenės vaidmuo psichoaktyviųjų medžiagų vartojimo prevencijoje</a:t>
            </a:r>
            <a:endParaRPr lang="lt-LT" sz="3600" b="1" dirty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  <p:pic>
        <p:nvPicPr>
          <p:cNvPr id="6149" name="Picture 5" descr="Vaizdo rezultatas pagal u&amp;zcaron;klaus&amp;aogon; „drugs prevention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41905"/>
            <a:ext cx="3672408" cy="243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7" descr="http://s3.amazonaws.com/readers/2010/07/13/nutshell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68562"/>
            <a:ext cx="4681538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3563" y="1226274"/>
            <a:ext cx="8351837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Sėkmingas mokyklos </a:t>
            </a:r>
            <a:r>
              <a:rPr lang="lt-LT" sz="3600" b="1" dirty="0" smtClean="0">
                <a:solidFill>
                  <a:srgbClr val="860000"/>
                </a:solidFill>
                <a:latin typeface="+mn-lt"/>
                <a:cs typeface="Arial" charset="0"/>
              </a:rPr>
              <a:t>bendruomenės </a:t>
            </a:r>
            <a:r>
              <a:rPr lang="lt-LT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dalyvavimas prevencinėje veikloje</a:t>
            </a:r>
            <a:r>
              <a:rPr lang="lt-LT" sz="3600" b="1" dirty="0" smtClean="0">
                <a:solidFill>
                  <a:srgbClr val="860000"/>
                </a:solidFill>
                <a:latin typeface="+mn-lt"/>
                <a:cs typeface="Arial" charset="0"/>
              </a:rPr>
              <a:t> </a:t>
            </a:r>
            <a:r>
              <a:rPr lang="lt-LT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– misija (ne)įmanoma?</a:t>
            </a:r>
            <a:endParaRPr lang="lt-LT" sz="3600" b="1" dirty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7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powermore.dell.com/wp-content/uploads/2014/12/crystal-b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75"/>
            <a:ext cx="1278309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EF606A-B083-4979-B5BD-2910C3951202}" type="slidenum">
              <a:rPr lang="lt-LT" altLang="lt-LT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lt-LT" altLang="lt-LT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500063" y="500063"/>
            <a:ext cx="65198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lt-LT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Apie</a:t>
            </a:r>
            <a:r>
              <a:rPr lang="en-US" altLang="lt-L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lt-LT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bendruomenes</a:t>
            </a:r>
            <a:r>
              <a:rPr lang="en-US" altLang="lt-L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…</a:t>
            </a:r>
            <a:endParaRPr lang="lt-LT" altLang="lt-LT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572070" y="2061124"/>
            <a:ext cx="821606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lt-LT" sz="2600" b="1" dirty="0" smtClean="0">
                <a:solidFill>
                  <a:srgbClr val="860000"/>
                </a:solidFill>
              </a:rPr>
              <a:t>1.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Kas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 </a:t>
            </a:r>
            <a:r>
              <a:rPr lang="lt-LT" altLang="lt-LT" sz="2600" b="1" dirty="0" smtClean="0">
                <a:solidFill>
                  <a:srgbClr val="860000"/>
                </a:solidFill>
              </a:rPr>
              <a:t>turite mokyklinio amžiaus vaikų?</a:t>
            </a:r>
          </a:p>
        </p:txBody>
      </p:sp>
      <p:sp>
        <p:nvSpPr>
          <p:cNvPr id="23557" name="AutoShape 3" descr="data:image/jpg;base64,/9j/4AAQSkZJRgABAQAAAQABAAD/2wCEAAkGBhQSEBUUEhMVFBQUEA8UFBUVFREVEBQUFBQVFBQUFBQXHCYeFxkjGRQUHy8gJCcpLCwsFR4xNTAqNSYrLCkBCQoKDgwOGg8PGiwcHBwpLSkpLCkpKSkpKSksLCkpLCkpLCkpKSopKSwsLCwpKSkpLCwpLCwpKSkpLCkpKSkpKf/AABEIALgBEgMBIgACEQEDEQH/xAAbAAABBQEBAAAAAAAAAAAAAAAFAAIDBAYBB//EAEMQAAEDAgQCBgkCAwUIAwAAAAEAAgMEEQUSITFBURNhcYGRoQYUIjJCUrHR8BXBcpLhI0NTYoIzg6KjssLS8WNzhP/EABkBAAMBAQEAAAAAAAAAAAAAAAECAwQABf/EAC0RAAICAgIBAwIFBAMAAAAAAAABAhEDEiExQQQTUSJhFDKBkaEzcbHRBSNC/9oADAMBAAIRAxEAPwDzaIhTAW6woAyylZJZT2POotRTIlS1CBP5t8EoKwoWTljsI4xQB2rd0JiZZFoa24sfzsVeaPX81XKQY2uGU5Ir6pCNTlltU+FgJTKRWKvg7BFspxFqpII7OsrL4Lao7gaplQUyYWog2PRVJG69qTYg+x0rbsUfR2aOpTFvsqTLdg7lSM+C+OFwZUvv2KXoLpSQW1V6nj/O5By5M840OZHZh7Fmaptz4rYyU12nsWaraXK4rXll/wBaQmLgFSN0suxGwPWnSt1TQ1YrNcVZAY1eooVYoqDNcqSojyaJlIePLop1hUbW7KyYuJUE26XYRLmh7Hapz4kqRmquSx6I2UcaQKDNVI6KysxxAbqGdCyaVlGbdIMUuTiuFdYX9iMtUZKe9NAXJhSGOKliiTo4lI6TkjsM34QujCSi6VJduxeTQsorrkmG8lZifY66Ik2G4uFl3oUys9KRqqrmdxW3bRtO4Veo9GwdkfcCjJwPKvh1wrk3o28bKv6k5p1Fj5FdumCSI8t1yn0KmezXTTmE50GqOw8Ey2Ixa66MRYBq4fsg8MUtVN0Mbg0C2Zx2aCbDtKjxv0dZA5gz9K5wcS7UjcAb9/BNaum+S2qbSfbCrsSYNnKua9hO6jwLDIX1YY5jSzoXE6A69CXX7b62VjEsBgjy2j0NVKNmgmNpc2wGvFh8Utxujvwq12HOro7e8pmV0WW2YbINX4dG1rbR5TcXu0D4rG3Vv4Jn6cy18jQDC540GpDBfzB8VRNUHFqlS8huPEYshBcL8FMzGIh8XJY9tOy4uBvroOpaNuCxGLM2JhJlc3Wwdoxpt1km+nG6EqR2XAtdn4DDceht76BYliDHHQ81ep8HhDHSdCwiMEPDm6XcDl22I61nKzDWixDQL76C6osu0aMWOONulY50oJKa2QXTY6VgI9hpHYNd1wwMdY5Gi54NFha+nkEvCNSglyajD66FkQu4ZjuhlZVsc8m+l0JjijLW+w24tc6ai/JXZcJaYXvaxtt72GZutrDT/Nt1JeENHGo8/I+aqbwKqGRVoo2WbdjSA8X0AJGlxfxRCtoYzTQlsQaQSHuGua5bvYdfmjwmMsS5kWMNsXb/AHRF8YAN0Bp8Ccb9G7K5scjwL+ychGbNfbS5uFZwXETKxzXe8027kG+LRzScbO3JKT4DudkRhpg3U/8AtV8RN9/BJsZVyCpZFEpuhUjIb7JrGKjolIyGwuVO4hu2p8lDmJK6zkMcmOCkkeAqz33TIpGJzMkmWXU9FNEa9r9Vdp322PcVE6na7bQ+STQ5h9oac9wsRnUQ3AzN1H84qzG/LoVVw+dEw1rxroVJsnIj9ZA3TzBDKLEC6oT02U79/BQdATs6x4fKUAXZHiHo6Bq03CFhuR2VwRF+JPYcr9D1+6ewqOSoD9wqpvyPDJq+QJ6N0GaWf2iLOj2AN7gN1BO32TsdpnvkY0N92M2tfW7iAOV9lJgspir3MDQ4yRnLfMDdpzaWI1+y2eH47SsdaaJ7DxcQHMJG3uC6ebalfZq7nGSa/wAGFwOmcypL3NIYGvGoI+DL/RX8WP8AbwsbY9HTte8Em2Y5pHm/+88lqqmGKomcYaiG7uDgbhvAXOmykn9GZI2h+VkrtcwbkuBYai5ubfZJvzdF5RyvG46/rwzC4xBnDWsa50jnZsvsnT/LYDNe/LgoZoOiib0ns56SQt55nEtAPLUHwW1e2Mhri1oOuUtDfZLRqwjgdNlFieFtmYzKWvDo8rhqCAHOtlNvZ1JHDzTQn4ozQTVJJv8Ag8zaDof4voEUjqfYad/beey+UX/4fJaRvocG5SxpuLk5i62u7QWA233+nFzPR+JjHsLblwGQkuvERc2aSNRc633WnWUvDK5MicXEdSVbXU7yAb9G8EguB1aBtsRvwWSxAan/AE8OA/PNaf8AS5Q2zXNAbEA4W32bfzVGbAXOaB16kZTpy30RjhlHwedji4yt9Gde0310F+wb79mqVNG4tu0Eht8xF7Dlc+PgtPVej5dYAHKD7th43Hfp5orStbBCYoqOR5eBmJLbHQ31BJFr6cUs94r8psTtUYCnp3amx2vtpa5F/EFaSsYBRuY3MXOETjoSA1wL/wDqi35DqROgwL3RIeicGHNcaC7nEANsDfXjzRfC6YysMDbOGQttl2HtcbXF81t1DJk5/sFTda1zfB5hJFZnPVrr7e80G1uo314rUwYIXUtK7OG5pZSb7NDcmRthvcgm+191JieGU+VzA4NIDb2sXXZmGW44XI8FNhdfHYMeXEMcwx6nQgC/dv5LpZLVoLzxjFryynhUojqYhbUySMefZN2ubY7fxHw5oFSDLVT5ds1uHM8lrMQq4mxPa0Eg3cD7PDbUbbN8OtZTB4C7M8/E869miON2m2ThPaNfAY6cAcz5BUqmS6nl0FgqcsVtSiiCICUs6jlen08WbinKVwNKa6JyIiNrVWlkuuTBHkHvCZZSSN1XWhVRqiiLoikp8qS4c1eHzg7o5BFos5TMF0WgmIWKRkdhunpoz1Hq+ysuoORQSSp0v+eK43GLcfH7qVNkXZcmYRf8CC1EzmOV/wDVOP8AUKaKqjkHtgFFcHameqMXuMrxmb5jsKgjq+RuOfEdRRnEcDidrHJY/K77rPz0hY7UW+h71VUwqKZDilcYZoKlmpieLjmOXhcd63VQI6yMSxNLA4e9kcGd+YWPHYrEVEIewtcNCEPwbETTuMctyy/s7eROg7FoxwjOk3VF4VrTipNfJr6n0fYP70HnlY77281LR4dSsILhO9w2LXxxAHqs1x8wqkeLQEe8/wD4R+ylGLUw+Y9rmf8AitqxY19we5k/8qv0Cxr4P8KQ34ukY8+L4z5Lj6iB28Up/wB6z/wQk43DwA8W/s1JuNR8Dbsv9lRKEeuBJPJL83IScyE7QO75gf8AtXRAzhD/AM0/ZDXYzGeLj/qP2UbsTi6/5z9k9oTV/H8B6DCwYpH9ELDo2/7ax1cCdx1BUDRgfA23/wBzSusxeBtNYOOfO11rk7Hs5AKpPjML3ZnF4JtfKBbTtKhjncpN9X/otkx/Sl9iz+mtPwDulC47Bf8AJ4zRj6hVhiNLzm8I/uuOxKm4GXvyK9ojo/gtswojYNH/AOqEeS6cGNybNubXPrNPc221Bv5oea6nPF/iz7Lramm+Zw/l+yV6vsZKS6stH0bZbWM/6KiH/uJVc4FGNBI9m18whd5tffySNRTcJXeJH0YqGI4tBGNHkn+I/QsF1J48b7H+v4sr+k0YhiAEjXucQG2HtfXRRYbFaNreQF0GBdNJnIIaPdB37SjlOco61iyJLiJfSo8KixKco03VGWnJ1KsMJJJ+qiq3qaM8YcgyffRKFyd0PNTMZyVGVceBskw7VVfMSppW8zZVSRwRSFihFPCZdOzpy6HXXE3pF1cMektwcclMMOtxVMV+vvKQYged153JkXRK+mYdNO5Ca2gtsUVYQdbKCcciEUPGHyZ4xubxVykeba/ZST25eChNuCd8jONcDa241B8VSjkLjYp1ZKRxVOCYh3eniuCcFTLkkdlRfG11wQD2o2Ic45IbLSWcU0WXnFrlA6XDGN+AeCZHRx3sWDwCKv2sfzuVMxg7J02zMnJpiOGRAasb22GiigoIzf2GnuUryQ3dQRT2IRV0a8KuPIXpsIgdb+yb4J2JYHAYTkja13O2o61aw62a42LSe+ysQSjN5KLk07MWXbHRij6LutfOFFFgdnN9pp9oac9V6q2oi6N5cAco1FtT+aLz2eTI+401WlZLjaGj6hyXQTdhlM1n+zaXdi5S4LBIbCNvPZDPWS7ijWEVrY2lx/qexQlshGpryDpsGja4gRgns0AVGXDWB1g0eARGvxLMTbS/LkoA0cE8W/JfFd8kBwyMD3Ae4JseHNvfKB3Ig03GiglkA03+i62Gd7cDGe8AEXhozuUKp3XcEadNYboSLxX0lORntFQzuAXc13FdljHaguCC7KBFyp2M001XOjN728VP0+iZsaXRRnh6lSKIyuJ3KrGMFMmCBWuldTupiUjR9ae0UsgzpJ3QJIhC8dY8cVegxY8QqRaeJ/PBRyaLLSZ0IpmipcXC7PiGiBU8llZbLfifNJryU0SOy1ovsr9HUNO4Q19HmOh8lcp8OI2JRklRKckdxIMOwQESDP3oxWQO7UI9Wdmvbimh0Ljo0WGTdfBR1ouTZLDBYG6ZVE304nrQ8mnK6hwU5wcu90PgOpRqoaC21jftB/qhlNROLjYFPB8GDH0yOqbZqHB2oRTEiA0jihQBVI9G3H0aXB6kfFtkKlhZxYb9XIj9kFopdD2IjhVaA7Uc/wAspTj8GX1vNMMYnBaEOG5FndRvsfBZeuYO+2q1uKzB0Ww1cNRposhWjU6psfRgw8srtK4+TZNcDpbkmFqqelH8xM4prahIxm23kooojfZChYr6gvRMzKDEYg1E8KjAGvJUsVFypJ/UUap8g2CYg6Ii0l3FUIovaAR6kwouTSdFYq0U4YfaViRvIeSsPo8jv/SbO/tUtuTMuwbUhyhbASN0ReAeamZTC39E2w8gE+O3FMabHTVEayK230QqSU3VY8ixLGd3JcLXKATFPDymoY50ZSTrH8ukuDZpZcP/ACyqSYeb7rTugChko7rGpGdZ6M82ktxV6kp7qzJSKA3bsj2Vj6lS4YWpsOB4q42iaPiKDUuIOvujUHtjUpHFnSnj+LLlNhcbt3DvXarA2AaC/YCh1XRuaLtPmhv65Mw+8fErlFvoWEsMuOUW5KLWwY7wKa3C2/E0hOp/TRzfeZm7yp3elbZNOhAKOkjR7EWvpn+6IzhUbtlLHh4DSAPouiRx1awjtBA8SuxSPbxHYMxP0t5poYsj6IyxOPbSMzi2B53Gwsbqm70dcyxcdPJbCSoudY7932H7pvrH/wARHZp52utkcGTyxfcUVSd/oZmjwH297sO5A2Uj8JEc1r5m2uD4I86Vx+Ajx+yjcT8hVV6d+WSyZN1TAs1W4tLcpte19eaoVFIS29jfs1WomYcgOTdzv2VbLfdn1XRwp9EdFBpoBQ4a5rLkXJG1vsmUWAGR+pstFe392fNRmRvGM9+v7IS9PLwy6muyzV4bAyHKXC9vzZB4MLvfKAfFW8sd79Ef5irMNY1uzXD+U+eiz/h8kV8gdPpnaKkDfeZ46JV2CtfsLd6dJiZvcXPUdPNPlxolukbr9VnfRZ3jyrwVVy7Zn5MBLDdEqCM8wFRqq+QnYjuUDKp190WpVyTlOa4RoX4eDqbIZWQgcvNRNrXc0x5ukSaM/uNMZBa+qNUxZZB2wdQVhkB4JpMv76aLFbStI0Wdq8N1Rx1K881A7DXcbrozryKshnDRm6sw4WSjTcN6lM2iI+FU90PvMEfoTuaSNequ+U+C4h7p3v8A2NH6qAmiyacx2a49xXRRyblob/EQPIpFik/Brl6OC7lRySlzbC/Yq0uBvOzbdqJMc5v95/K0n7JOnPN7u0geQH7q0fTTF9r00O22ZuoweQcLqSj6ZumUozIHngB23P1uoH0zju4/t4LSvTPywPNjj+SH7ksb3Ee3Zva4A+Cimjh4+142/ZRGiXPVO1Vj6bGhH6qfhJfoRkRg6Rt77nyVmLGXM9wNb/C1rfMC6YKMdad0DRwKsoQXSIPJkl2xzsckPHySGMS80w24NTcp5JqQvPyWBisvPyXDWyHdxUIjPI+CTojyKPB3JL6w7i9c6S/xqu6HqKfSUmZ4FjqQlk0lYYpt0F6yGzIwHm+U377ITI2x1eimLjI5hA4FC5mh5uVm9M24p/Jo9QqlXwcDh86eGA/GuNpG9ad6qzrWuzLTGuhH+Im5G8ZPIJzqQcLpnqPUUKDyPyM/xfJLomf4g8AuNwvqKeMF7fNAbkW20gPUQCPAqCR7PibGf9Nv+mymOBnr80x2Cu5HzSuMX2MpTXRAGQHdoHZr9vqu+owHZ4He4fsR5rpwZ3I+BTThB5HzUngxsb3ZeUmdbhI+F1+9h+hUopnN3HiFXOEnr80hRyN2c4eIUZeji+mcpw8x/YIMA5BPDWoYWyjr7QPqkJH8Qe7MPuoP0L8MopY/7BXK3qT2ytHAIW03+Jw7QD9lYjpidnNPaHBSl6SaGqD6aCHrTOQ8klT9Sd/k8Ukn4afwHRfKL8mOdR/bwVZ+LD5VQMvUm2uvc1SMTm2XDi/UmnFjyUTIWq1FExdwcrZEMQcfhUjZXngr0XRjgp21UY4IWPX3KLInngpBSlXPXW8kunvwQtjJIqeqFPbQBWmsJ4KzFT9SFh1KkeGt5Kyygb8qvRQBWGNb1JbHUUDfVmj4VG+nHyozmZ1LhkZyC6ztQC+hv8Kv4JgntlxGw+qumZnII3hT2hl7DUrN6mdY39y2GP1WvBnccwoXbpw/dDzh7flC0uOVjQ4aDZCDiDOQXen/AKaOyu5OyiKFo+EJGnYPhVs4gzkE01bDwC1WyFIqWaPhXRIz5VOZWHgo3FvJGwUdbUM+UKQVbPlCqvc3koHuC6gBMVTOQXfWmfKPFBHTBRmddR2wf9ZZ8vml6xH8vmgHTpwqQhqHYNmWP5fNNLo/lQc1IUb6gLqO2DZEXyppii+VAHVZ4LgryjQLQeNNF8qQp4vlKFw4jzCvw1gPBAPBY6CLkVxd6ZvJcXHGVFIVI2iVj1sJrqwJ7ZGkMFMlksmuq1EapcdwTLoIVU1SYalGgWEmzAKRtcAg/rC4Z0aO2DoxSycMYWfMy50yGodzRjGU4YyswZil0xXah3ZqW4rdTNrrrJtqSp2VpS6jKZqo57rW0bQGAdQXm+H1Zc8DrC2sVebLyf8AkH1E9P0au2QekLLvH8I+pVCPBi4XVbHMVPS9wRjCMRvEO/6p3N4sMWhFFZMjQHqsLLFXEJCN45V3juOBWXdii1enyPJCzPmgscqLuoTTMqDsSUL61aSDYQdUqJ1QhzqtRmoTUJZfdKmFyo+sJesIi2Xb9aVutUDUrnrhXHWEMh5pdGVRbiClbiS6g2WhEVI2BVW4kFIMSCFDWi2yBWo2Ic3FAp2Yq1LQyaCFikqf6o1JCg2gAZCmF5V79OKX6aU9kKYPzFcuUS/TCnDCyjaBqwYGlSNiRRmFlTMws8l2wdGCRAnimRpmFdSsx4T1JdhlAz4o10UJWnZhXUp2YX1LthvbMm3DjyTxhZ5LXDDOpTNw0cku46xmPZg55KZuDHkte2gHJSCjCVyGWMD4BgF3XtsFp24QiGEUYa3bdEuiXjeobnks9DE/bjSPOcYwa8p7voiuCYT/AGdusonicP8AaHuV3B2eyR1rTlV4UicOJtguowTM0jmFjajAi1xFuK9X6NZ/F6Kz723S+kk4uvk7MlPkwRwfqTTg/Uta6mTHU3UvS2MjgZJ2EdSacJ6lqnUqiNMjsLoZn9JXDhC0hgTTCjsDRGaOEKN2DrTmLqTOjRsGiMucHKYcJK1JjCa6MI2DRGWOGFNOGuWmdGFGWBdYNTOHD3LnqDloXNCZlCNg1AXqLkkd0SXWdRov0gLn6UEklns0ao6MKCd+lhdSTWdSOtw4KRuHjkkkusNEooQntpQkklsKR0QBOESSS4NHRGnBiSSJx3KusZr3rqSV9DLs0FMyzR2KaySS83yWYExAe2VZwnj3JJLVL+mKuwnZUcUhu2/JJJQjwwgYsUeRJJb0SY10SidEkkiKRuhTDAkkmFK0zg02soHSgjQfv9PzRJJccRl+u3Lx4hRGTQ6cfzv6kkkUKMzE7D88Oz8CbLobfmw/r4JJIgGOHVp/S5+yjI6j4JJIgaG26j4LqSSIp//Z"/>
          <p:cNvSpPr>
            <a:spLocks noChangeAspect="1" noChangeArrowheads="1"/>
          </p:cNvSpPr>
          <p:nvPr/>
        </p:nvSpPr>
        <p:spPr bwMode="auto">
          <a:xfrm>
            <a:off x="155575" y="-838200"/>
            <a:ext cx="26098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lt-LT" altLang="lt-LT" sz="1800"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11560" y="3203112"/>
            <a:ext cx="907300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lt-LT" sz="2600" b="1" dirty="0">
                <a:solidFill>
                  <a:srgbClr val="860000"/>
                </a:solidFill>
              </a:rPr>
              <a:t>2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.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Kas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laikote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 save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mokyklos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bendruomen</a:t>
            </a:r>
            <a:r>
              <a:rPr lang="lt-LT" altLang="lt-LT" sz="2600" b="1" dirty="0" smtClean="0">
                <a:solidFill>
                  <a:srgbClr val="860000"/>
                </a:solidFill>
              </a:rPr>
              <a:t>ė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s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dalimi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?</a:t>
            </a:r>
            <a:endParaRPr lang="lt-LT" altLang="lt-LT" sz="2600" b="1" dirty="0" smtClean="0">
              <a:solidFill>
                <a:srgbClr val="860000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58704" y="4530207"/>
            <a:ext cx="1125811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lt-LT" sz="2600" b="1" dirty="0" smtClean="0">
                <a:solidFill>
                  <a:srgbClr val="860000"/>
                </a:solidFill>
              </a:rPr>
              <a:t>3.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Kaip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 J</a:t>
            </a:r>
            <a:r>
              <a:rPr lang="lt-LT" altLang="lt-LT" sz="2600" b="1" dirty="0" smtClean="0">
                <a:solidFill>
                  <a:srgbClr val="860000"/>
                </a:solidFill>
              </a:rPr>
              <a:t>ū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s</a:t>
            </a:r>
            <a:r>
              <a:rPr lang="lt-LT" altLang="lt-LT" sz="2600" b="1" dirty="0" smtClean="0">
                <a:solidFill>
                  <a:srgbClr val="860000"/>
                </a:solidFill>
              </a:rPr>
              <a:t>ų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moky</a:t>
            </a:r>
            <a:r>
              <a:rPr lang="lt-LT" altLang="lt-LT" sz="2600" b="1" dirty="0" smtClean="0">
                <a:solidFill>
                  <a:srgbClr val="860000"/>
                </a:solidFill>
              </a:rPr>
              <a:t>k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los </a:t>
            </a:r>
            <a:r>
              <a:rPr lang="en-US" altLang="lt-LT" sz="2600" b="1" dirty="0" err="1" smtClean="0">
                <a:solidFill>
                  <a:srgbClr val="860000"/>
                </a:solidFill>
              </a:rPr>
              <a:t>bendruomen</a:t>
            </a:r>
            <a:r>
              <a:rPr lang="lt-LT" altLang="lt-LT" sz="2600" b="1" dirty="0" smtClean="0">
                <a:solidFill>
                  <a:srgbClr val="860000"/>
                </a:solidFill>
              </a:rPr>
              <a:t>ė </a:t>
            </a:r>
            <a:r>
              <a:rPr lang="lt-LT" altLang="lt-LT" sz="2600" b="1" dirty="0" err="1" smtClean="0">
                <a:solidFill>
                  <a:srgbClr val="860000"/>
                </a:solidFill>
              </a:rPr>
              <a:t>dalyva</a:t>
            </a:r>
            <a:r>
              <a:rPr lang="en-US" altLang="lt-LT" sz="2600" b="1" dirty="0" smtClean="0">
                <a:solidFill>
                  <a:srgbClr val="860000"/>
                </a:solidFill>
              </a:rPr>
              <a:t>u</a:t>
            </a:r>
            <a:r>
              <a:rPr lang="lt-LT" altLang="lt-LT" sz="2600" b="1" dirty="0" smtClean="0">
                <a:solidFill>
                  <a:srgbClr val="860000"/>
                </a:solidFill>
              </a:rPr>
              <a:t>ja</a:t>
            </a:r>
          </a:p>
          <a:p>
            <a:pPr eaLnBrk="1" hangingPunct="1">
              <a:defRPr/>
            </a:pPr>
            <a:r>
              <a:rPr lang="lt-LT" altLang="lt-LT" sz="2600" b="1" dirty="0">
                <a:solidFill>
                  <a:srgbClr val="860000"/>
                </a:solidFill>
              </a:rPr>
              <a:t> </a:t>
            </a:r>
            <a:r>
              <a:rPr lang="lt-LT" altLang="lt-LT" sz="2600" b="1" dirty="0" smtClean="0">
                <a:solidFill>
                  <a:srgbClr val="860000"/>
                </a:solidFill>
              </a:rPr>
              <a:t>   kvaišalų prevencijoje?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464961" y="2585091"/>
            <a:ext cx="6009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lt-LT" sz="2600" b="1" dirty="0" smtClean="0">
                <a:solidFill>
                  <a:srgbClr val="002060"/>
                </a:solidFill>
              </a:rPr>
              <a:t>2</a:t>
            </a:r>
            <a:r>
              <a:rPr lang="lt-LT" altLang="lt-LT" sz="2600" b="1" dirty="0" smtClean="0">
                <a:solidFill>
                  <a:srgbClr val="002060"/>
                </a:solidFill>
              </a:rPr>
              <a:t>0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555776" y="3821133"/>
            <a:ext cx="144016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lt-LT" sz="2600" b="1" dirty="0" smtClean="0">
                <a:solidFill>
                  <a:srgbClr val="002060"/>
                </a:solidFill>
              </a:rPr>
              <a:t>10 (3)</a:t>
            </a:r>
            <a:endParaRPr lang="lt-LT" altLang="lt-LT" sz="2600" b="1" dirty="0" smtClean="0">
              <a:solidFill>
                <a:srgbClr val="002060"/>
              </a:solidFill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555776" y="5671873"/>
            <a:ext cx="6009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lt-LT" sz="2600" b="1" dirty="0" smtClean="0">
                <a:solidFill>
                  <a:srgbClr val="002060"/>
                </a:solidFill>
              </a:rPr>
              <a:t>3</a:t>
            </a:r>
            <a:endParaRPr lang="lt-LT" altLang="lt-LT" sz="26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59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869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0763" y="2565961"/>
            <a:ext cx="84528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Mokyklos bendruomenė</a:t>
            </a:r>
            <a:r>
              <a:rPr lang="lt-LT" sz="2400" dirty="0" smtClean="0"/>
              <a:t> – artimai bendraujančių žmonių susirinkimas, sudarytas iš mokyklos mokytojų, administracijos, mokinių ir jų tėvų bei kitų  susijusių asmenų ar institucijų (</a:t>
            </a:r>
            <a:r>
              <a:rPr lang="lt-LT" sz="2400" dirty="0" err="1" smtClean="0"/>
              <a:t>Sam</a:t>
            </a:r>
            <a:r>
              <a:rPr lang="lt-LT" sz="2400" dirty="0" smtClean="0"/>
              <a:t> </a:t>
            </a:r>
            <a:r>
              <a:rPr lang="lt-LT" sz="2400" dirty="0" err="1" smtClean="0"/>
              <a:t>Redding</a:t>
            </a:r>
            <a:r>
              <a:rPr lang="lt-LT" sz="2400" dirty="0" smtClean="0"/>
              <a:t>)</a:t>
            </a:r>
            <a:endParaRPr lang="lt-LT" sz="2400" dirty="0"/>
          </a:p>
        </p:txBody>
      </p:sp>
      <p:sp>
        <p:nvSpPr>
          <p:cNvPr id="9" name="Rectangle 8"/>
          <p:cNvSpPr/>
          <p:nvPr/>
        </p:nvSpPr>
        <p:spPr>
          <a:xfrm>
            <a:off x="366390" y="692696"/>
            <a:ext cx="85364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Bendruomenė</a:t>
            </a:r>
            <a:r>
              <a:rPr lang="lt-LT" sz="2400" dirty="0" smtClean="0"/>
              <a:t> – žmonių grupė, kurią sieja emociniai ryšiai ir bendrumo jausmas („mes – jausmas“). Organizuotos bendruomenės yra vienas pagrindinių atviros visuomenės veiksnių.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42387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552" y="2060848"/>
            <a:ext cx="83204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400" b="1" i="1" dirty="0" smtClean="0">
                <a:solidFill>
                  <a:srgbClr val="860000"/>
                </a:solidFill>
              </a:rPr>
              <a:t>Bendros vertybės... </a:t>
            </a:r>
            <a:r>
              <a:rPr lang="lt-LT" sz="2400" b="1" i="1" dirty="0" smtClean="0">
                <a:solidFill>
                  <a:srgbClr val="860000"/>
                </a:solidFill>
              </a:rPr>
              <a:t> bendras </a:t>
            </a:r>
            <a:r>
              <a:rPr lang="lt-LT" sz="2400" b="1" i="1" dirty="0" smtClean="0">
                <a:solidFill>
                  <a:srgbClr val="860000"/>
                </a:solidFill>
              </a:rPr>
              <a:t>tikslas</a:t>
            </a:r>
            <a:r>
              <a:rPr lang="lt-LT" sz="2400" b="1" i="1" dirty="0" smtClean="0">
                <a:solidFill>
                  <a:srgbClr val="860000"/>
                </a:solidFill>
              </a:rPr>
              <a:t>...  </a:t>
            </a:r>
            <a:r>
              <a:rPr lang="lt-LT" sz="2400" b="1" i="1" dirty="0" smtClean="0">
                <a:solidFill>
                  <a:srgbClr val="860000"/>
                </a:solidFill>
              </a:rPr>
              <a:t>MES jausmas... pasidalytoji lyderystė... </a:t>
            </a:r>
            <a:r>
              <a:rPr lang="lt-LT" sz="2400" b="1" i="1" dirty="0" smtClean="0">
                <a:solidFill>
                  <a:srgbClr val="860000"/>
                </a:solidFill>
              </a:rPr>
              <a:t> </a:t>
            </a:r>
            <a:r>
              <a:rPr lang="lt-LT" sz="2400" b="1" i="1" dirty="0" smtClean="0">
                <a:solidFill>
                  <a:srgbClr val="860000"/>
                </a:solidFill>
              </a:rPr>
              <a:t>s</a:t>
            </a:r>
            <a:r>
              <a:rPr lang="lt-LT" sz="2400" b="1" i="1" dirty="0" smtClean="0">
                <a:solidFill>
                  <a:srgbClr val="860000"/>
                </a:solidFill>
              </a:rPr>
              <a:t>usitelkimas... iniciatyva</a:t>
            </a:r>
            <a:r>
              <a:rPr lang="lt-LT" sz="2400" b="1" i="1" dirty="0" smtClean="0">
                <a:solidFill>
                  <a:srgbClr val="860000"/>
                </a:solidFill>
              </a:rPr>
              <a:t>... </a:t>
            </a:r>
            <a:r>
              <a:rPr lang="lt-LT" sz="2400" b="1" i="1" dirty="0">
                <a:solidFill>
                  <a:srgbClr val="860000"/>
                </a:solidFill>
              </a:rPr>
              <a:t>nuomonių įvairovė</a:t>
            </a:r>
            <a:r>
              <a:rPr lang="lt-LT" sz="2400" b="1" i="1" dirty="0" smtClean="0">
                <a:solidFill>
                  <a:srgbClr val="860000"/>
                </a:solidFill>
              </a:rPr>
              <a:t>...  įgalinimas</a:t>
            </a:r>
            <a:r>
              <a:rPr lang="lt-LT" sz="2400" b="1" i="1" dirty="0" smtClean="0">
                <a:solidFill>
                  <a:srgbClr val="860000"/>
                </a:solidFill>
              </a:rPr>
              <a:t>... </a:t>
            </a:r>
            <a:r>
              <a:rPr lang="lt-LT" sz="2400" b="1" i="1" dirty="0" smtClean="0">
                <a:solidFill>
                  <a:srgbClr val="860000"/>
                </a:solidFill>
              </a:rPr>
              <a:t> įsitraukimas</a:t>
            </a:r>
            <a:r>
              <a:rPr lang="lt-LT" sz="2400" b="1" i="1" dirty="0" smtClean="0">
                <a:solidFill>
                  <a:srgbClr val="860000"/>
                </a:solidFill>
              </a:rPr>
              <a:t>... </a:t>
            </a:r>
            <a:endParaRPr lang="lt-LT" sz="2400" b="1" i="1" dirty="0" smtClean="0">
              <a:solidFill>
                <a:srgbClr val="860000"/>
              </a:solidFill>
            </a:endParaRPr>
          </a:p>
          <a:p>
            <a:pPr algn="ctr"/>
            <a:endParaRPr lang="lt-LT" sz="2400" b="1" i="1" dirty="0">
              <a:solidFill>
                <a:srgbClr val="860000"/>
              </a:solidFill>
            </a:endParaRPr>
          </a:p>
          <a:p>
            <a:pPr algn="ctr"/>
            <a:r>
              <a:rPr lang="lt-LT" sz="2400" b="1" i="1" dirty="0" smtClean="0">
                <a:solidFill>
                  <a:srgbClr val="860000"/>
                </a:solidFill>
              </a:rPr>
              <a:t>atviras bendravimas... </a:t>
            </a:r>
          </a:p>
          <a:p>
            <a:pPr algn="ctr"/>
            <a:r>
              <a:rPr lang="lt-LT" sz="2400" b="1" i="1" dirty="0" smtClean="0">
                <a:solidFill>
                  <a:srgbClr val="860000"/>
                </a:solidFill>
              </a:rPr>
              <a:t>aktyviai </a:t>
            </a:r>
            <a:r>
              <a:rPr lang="lt-LT" sz="2400" b="1" i="1" dirty="0" smtClean="0">
                <a:solidFill>
                  <a:srgbClr val="860000"/>
                </a:solidFill>
              </a:rPr>
              <a:t>dalyvauja mokyklos gyvenime... </a:t>
            </a:r>
            <a:endParaRPr lang="lt-LT" sz="2400" b="1" i="1" dirty="0" smtClean="0">
              <a:solidFill>
                <a:srgbClr val="860000"/>
              </a:solidFill>
            </a:endParaRPr>
          </a:p>
          <a:p>
            <a:pPr algn="ctr"/>
            <a:r>
              <a:rPr lang="lt-LT" sz="2400" b="1" i="1" dirty="0" smtClean="0">
                <a:solidFill>
                  <a:srgbClr val="860000"/>
                </a:solidFill>
              </a:rPr>
              <a:t>operatyvinė </a:t>
            </a:r>
            <a:r>
              <a:rPr lang="lt-LT" sz="2400" b="1" i="1" dirty="0" smtClean="0">
                <a:solidFill>
                  <a:srgbClr val="860000"/>
                </a:solidFill>
              </a:rPr>
              <a:t>veikla mokykloje... </a:t>
            </a:r>
            <a:endParaRPr lang="lt-LT" sz="2400" b="1" i="1" dirty="0" smtClean="0">
              <a:solidFill>
                <a:srgbClr val="860000"/>
              </a:solidFill>
            </a:endParaRPr>
          </a:p>
          <a:p>
            <a:pPr algn="ctr"/>
            <a:r>
              <a:rPr lang="lt-LT" sz="2400" b="1" i="1" dirty="0" smtClean="0">
                <a:solidFill>
                  <a:srgbClr val="860000"/>
                </a:solidFill>
              </a:rPr>
              <a:t>strateginių sprendimų </a:t>
            </a:r>
            <a:r>
              <a:rPr lang="lt-LT" sz="2400" b="1" i="1" dirty="0" smtClean="0">
                <a:solidFill>
                  <a:srgbClr val="860000"/>
                </a:solidFill>
              </a:rPr>
              <a:t>priėmimas... </a:t>
            </a:r>
            <a:endParaRPr lang="lt-LT" sz="2400" b="1" i="1" dirty="0">
              <a:solidFill>
                <a:srgbClr val="8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90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6744" y="1696589"/>
            <a:ext cx="8847256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lt-LT" sz="2800" dirty="0">
                <a:solidFill>
                  <a:srgbClr val="00206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LR Švietimo dokumentuose sąvoka „Mokyklos bendruomenė“ apibrėžiama kaip vienos mokyklos mokytojai, mokiniai, jų tėvai ir kiti asmenys, kuriuos sieja mokymosi toje mokykloje santykiai ir bendri švietimo tikslai. </a:t>
            </a:r>
            <a:endParaRPr lang="lt-LT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939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996" y="404664"/>
            <a:ext cx="2736304" cy="121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11560" y="4387022"/>
            <a:ext cx="792088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lt-LT" sz="3600" b="1" dirty="0" smtClean="0">
                <a:solidFill>
                  <a:srgbClr val="860000"/>
                </a:solidFill>
              </a:rPr>
              <a:t>AR/KOK</a:t>
            </a:r>
            <a:r>
              <a:rPr lang="lt-LT" altLang="lt-LT" sz="3600" b="1" dirty="0" smtClean="0">
                <a:solidFill>
                  <a:srgbClr val="860000"/>
                </a:solidFill>
              </a:rPr>
              <a:t>Į konkretų tikslą/interesą turi mūsų mokyklos bendruomenės?</a:t>
            </a:r>
          </a:p>
        </p:txBody>
      </p:sp>
    </p:spTree>
    <p:extLst>
      <p:ext uri="{BB962C8B-B14F-4D97-AF65-F5344CB8AC3E}">
        <p14:creationId xmlns:p14="http://schemas.microsoft.com/office/powerpoint/2010/main" val="264306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http://www.jobjasoos.com/blog/wp-content/uploads/2012/07/employees-on-performance-appraisa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2564" y="-21361"/>
            <a:ext cx="10496564" cy="697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419872" y="388938"/>
            <a:ext cx="526692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Tx/>
              <a:buFontTx/>
              <a:buNone/>
            </a:pPr>
            <a:r>
              <a:rPr lang="lt-LT" sz="2800" b="1" dirty="0" smtClean="0">
                <a:solidFill>
                  <a:schemeClr val="bg1"/>
                </a:solidFill>
              </a:rPr>
              <a:t>Dauguma mokyklų bendruomenių greičiausiai to intereso neturi...</a:t>
            </a:r>
            <a:endParaRPr lang="en-GB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25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0616" y="1990001"/>
            <a:ext cx="54660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dirty="0"/>
              <a:t>Mokyklose, kurios </a:t>
            </a:r>
            <a:r>
              <a:rPr lang="lt-LT" sz="2800" dirty="0" smtClean="0"/>
              <a:t>įgyvendino prevencinę programą „</a:t>
            </a:r>
            <a:r>
              <a:rPr lang="lt-LT" sz="2800" dirty="0"/>
              <a:t>Gyvai”, </a:t>
            </a:r>
            <a:endParaRPr lang="en-US" sz="2800" dirty="0" smtClean="0"/>
          </a:p>
          <a:p>
            <a:r>
              <a:rPr lang="lt-LT" sz="2800" dirty="0" smtClean="0"/>
              <a:t>tik 12</a:t>
            </a:r>
            <a:r>
              <a:rPr lang="en-US" sz="2800" dirty="0" smtClean="0"/>
              <a:t>%</a:t>
            </a:r>
            <a:r>
              <a:rPr lang="lt-LT" sz="2800" dirty="0" smtClean="0"/>
              <a:t> visų kviestų tėvų</a:t>
            </a:r>
            <a:r>
              <a:rPr lang="en-US" sz="2800" dirty="0" smtClean="0"/>
              <a:t> a</a:t>
            </a:r>
            <a:r>
              <a:rPr lang="lt-LT" sz="2800" dirty="0" err="1" smtClean="0"/>
              <a:t>tėjo</a:t>
            </a:r>
            <a:r>
              <a:rPr lang="lt-LT" sz="2800" dirty="0" smtClean="0"/>
              <a:t> į seminarus</a:t>
            </a:r>
            <a:r>
              <a:rPr lang="lt-LT" sz="2800" dirty="0"/>
              <a:t>, skirtus </a:t>
            </a:r>
            <a:r>
              <a:rPr lang="lt-LT" sz="2800" dirty="0" smtClean="0"/>
              <a:t>suteikti </a:t>
            </a:r>
            <a:r>
              <a:rPr lang="en-US" sz="2800" dirty="0" err="1" smtClean="0"/>
              <a:t>jiems</a:t>
            </a:r>
            <a:r>
              <a:rPr lang="en-US" sz="2800" dirty="0" smtClean="0"/>
              <a:t> </a:t>
            </a:r>
            <a:r>
              <a:rPr lang="lt-LT" sz="2800" dirty="0" smtClean="0"/>
              <a:t>žinių ir į gūdžių apie šeimos prevencinį vaidmenį.</a:t>
            </a:r>
            <a:endParaRPr lang="lt-LT" sz="2800" dirty="0"/>
          </a:p>
        </p:txBody>
      </p:sp>
      <p:sp>
        <p:nvSpPr>
          <p:cNvPr id="4" name="Rectangle 3"/>
          <p:cNvSpPr/>
          <p:nvPr/>
        </p:nvSpPr>
        <p:spPr>
          <a:xfrm>
            <a:off x="1691680" y="5805264"/>
            <a:ext cx="7025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lt-LT" i="1" dirty="0" err="1" smtClean="0">
                <a:effectLst/>
                <a:latin typeface="+mn-lt"/>
                <a:ea typeface="Calibri" panose="020F0502020204030204" pitchFamily="34" charset="0"/>
              </a:rPr>
              <a:t>Mentor</a:t>
            </a:r>
            <a:r>
              <a:rPr lang="lt-LT" i="1" dirty="0" smtClean="0">
                <a:effectLst/>
                <a:latin typeface="+mn-lt"/>
                <a:ea typeface="Calibri" panose="020F0502020204030204" pitchFamily="34" charset="0"/>
              </a:rPr>
              <a:t> Lietuva, 201</a:t>
            </a:r>
            <a:r>
              <a:rPr lang="en-US" i="1" dirty="0" smtClean="0">
                <a:effectLst/>
                <a:latin typeface="+mn-lt"/>
                <a:ea typeface="Calibri" panose="020F0502020204030204" pitchFamily="34" charset="0"/>
              </a:rPr>
              <a:t>5</a:t>
            </a:r>
            <a:r>
              <a:rPr lang="lt-LT" i="1" dirty="0" smtClean="0">
                <a:effectLst/>
                <a:latin typeface="+mn-lt"/>
                <a:ea typeface="Calibri" panose="020F0502020204030204" pitchFamily="34" charset="0"/>
              </a:rPr>
              <a:t> m.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96958" y="632014"/>
            <a:ext cx="65198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O kai neturime bendro intereso...</a:t>
            </a:r>
            <a:endParaRPr lang="lt-LT" altLang="lt-LT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57346" name="Picture 2" descr="http://www.mentor.lt/upload/iblock/ed1/ed18479fc42eb00cb61d20632898bf0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504" y="1883502"/>
            <a:ext cx="2890654" cy="289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56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3607" y="1534556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+mn-lt"/>
              </a:rPr>
              <a:t>Tik</a:t>
            </a:r>
            <a:r>
              <a:rPr lang="en-US" sz="2400" b="1" dirty="0" smtClean="0">
                <a:latin typeface="+mn-lt"/>
              </a:rPr>
              <a:t> </a:t>
            </a:r>
            <a:r>
              <a:rPr lang="en-US" sz="2400" b="1" dirty="0" err="1" smtClean="0">
                <a:latin typeface="+mn-lt"/>
              </a:rPr>
              <a:t>tiek</a:t>
            </a:r>
            <a:r>
              <a:rPr lang="en-US" sz="2400" b="1" dirty="0" smtClean="0">
                <a:latin typeface="+mn-lt"/>
              </a:rPr>
              <a:t> </a:t>
            </a:r>
            <a:r>
              <a:rPr lang="lt-LT" sz="2400" b="1" dirty="0" err="1" smtClean="0">
                <a:latin typeface="+mn-lt"/>
              </a:rPr>
              <a:t>Lietuvo</a:t>
            </a:r>
            <a:r>
              <a:rPr lang="en-US" sz="2400" b="1" dirty="0" smtClean="0">
                <a:latin typeface="+mn-lt"/>
              </a:rPr>
              <a:t>s</a:t>
            </a:r>
            <a:r>
              <a:rPr lang="lt-LT" sz="2400" b="1" dirty="0" smtClean="0">
                <a:latin typeface="+mn-lt"/>
              </a:rPr>
              <a:t> </a:t>
            </a:r>
            <a:r>
              <a:rPr lang="lt-LT" sz="2400" b="1" dirty="0" err="1" smtClean="0">
                <a:latin typeface="+mn-lt"/>
              </a:rPr>
              <a:t>jaunim</a:t>
            </a:r>
            <a:r>
              <a:rPr lang="en-US" sz="2400" b="1" dirty="0" smtClean="0">
                <a:latin typeface="+mn-lt"/>
              </a:rPr>
              <a:t>o </a:t>
            </a:r>
            <a:r>
              <a:rPr lang="lt-LT" sz="2400" b="1" dirty="0" smtClean="0">
                <a:latin typeface="+mn-lt"/>
              </a:rPr>
              <a:t>(15–24 m.) </a:t>
            </a:r>
            <a:r>
              <a:rPr lang="lt-LT" sz="2400" b="1" dirty="0">
                <a:latin typeface="+mn-lt"/>
              </a:rPr>
              <a:t>apie </a:t>
            </a:r>
            <a:r>
              <a:rPr lang="lt-LT" sz="2400" b="1" dirty="0" smtClean="0">
                <a:latin typeface="+mn-lt"/>
              </a:rPr>
              <a:t>narkotikus ir jų vartojimą kalba su tėvais ir artimaisiais.</a:t>
            </a:r>
            <a:endParaRPr lang="en-US" sz="2400" b="1" dirty="0" smtClean="0">
              <a:latin typeface="+mn-lt"/>
            </a:endParaRPr>
          </a:p>
          <a:p>
            <a:r>
              <a:rPr lang="en-US" sz="2400" b="1" dirty="0" smtClean="0">
                <a:latin typeface="+mn-lt"/>
              </a:rPr>
              <a:t>Tai – </a:t>
            </a:r>
            <a:r>
              <a:rPr lang="lt-LT" sz="2400" b="1" dirty="0" smtClean="0">
                <a:latin typeface="+mn-lt"/>
              </a:rPr>
              <a:t>mažiausia</a:t>
            </a:r>
            <a:r>
              <a:rPr lang="en-US" sz="2400" b="1" dirty="0" smtClean="0">
                <a:latin typeface="+mn-lt"/>
              </a:rPr>
              <a:t>s </a:t>
            </a:r>
            <a:r>
              <a:rPr lang="en-US" sz="2400" b="1" dirty="0" err="1" smtClean="0">
                <a:latin typeface="+mn-lt"/>
              </a:rPr>
              <a:t>skai</a:t>
            </a:r>
            <a:r>
              <a:rPr lang="lt-LT" sz="2400" b="1" dirty="0" smtClean="0">
                <a:latin typeface="+mn-lt"/>
              </a:rPr>
              <a:t>č</a:t>
            </a:r>
            <a:r>
              <a:rPr lang="en-US" sz="2400" b="1" dirty="0" err="1" smtClean="0">
                <a:latin typeface="+mn-lt"/>
              </a:rPr>
              <a:t>ius</a:t>
            </a:r>
            <a:r>
              <a:rPr lang="en-US" sz="2400" b="1" dirty="0" smtClean="0">
                <a:latin typeface="+mn-lt"/>
              </a:rPr>
              <a:t> </a:t>
            </a:r>
            <a:r>
              <a:rPr lang="lt-LT" sz="2400" b="1" dirty="0" err="1" smtClean="0">
                <a:latin typeface="+mn-lt"/>
              </a:rPr>
              <a:t>Europo</a:t>
            </a:r>
            <a:r>
              <a:rPr lang="en-US" sz="2400" b="1" dirty="0" smtClean="0">
                <a:latin typeface="+mn-lt"/>
              </a:rPr>
              <a:t>je!</a:t>
            </a:r>
          </a:p>
          <a:p>
            <a:r>
              <a:rPr lang="lt-LT" sz="2400" b="1" dirty="0" smtClean="0">
                <a:latin typeface="+mn-lt"/>
              </a:rPr>
              <a:t> </a:t>
            </a:r>
            <a:endParaRPr lang="lt-LT" sz="2400" b="1" dirty="0">
              <a:latin typeface="+mn-lt"/>
            </a:endParaRPr>
          </a:p>
          <a:p>
            <a:endParaRPr lang="en-US" sz="2400" b="1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59496" y="5790602"/>
            <a:ext cx="3027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altLang="lt-LT" dirty="0" smtClean="0"/>
              <a:t>NTAKD </a:t>
            </a:r>
            <a:r>
              <a:rPr lang="en-US" altLang="lt-LT" dirty="0" smtClean="0"/>
              <a:t>2015 m. </a:t>
            </a:r>
            <a:r>
              <a:rPr lang="en-US" altLang="lt-LT" dirty="0" err="1" smtClean="0"/>
              <a:t>informacija</a:t>
            </a:r>
            <a:endParaRPr lang="lt-LT" dirty="0"/>
          </a:p>
        </p:txBody>
      </p:sp>
      <p:sp>
        <p:nvSpPr>
          <p:cNvPr id="5" name="Rectangle 4"/>
          <p:cNvSpPr/>
          <p:nvPr/>
        </p:nvSpPr>
        <p:spPr>
          <a:xfrm>
            <a:off x="1043608" y="864865"/>
            <a:ext cx="12955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400" b="1" dirty="0" smtClean="0">
                <a:solidFill>
                  <a:srgbClr val="860000"/>
                </a:solidFill>
                <a:latin typeface="+mn-lt"/>
              </a:rPr>
              <a:t>16 </a:t>
            </a:r>
            <a:r>
              <a:rPr lang="en-US" sz="4400" b="1" dirty="0" smtClean="0">
                <a:solidFill>
                  <a:srgbClr val="860000"/>
                </a:solidFill>
                <a:latin typeface="+mn-lt"/>
              </a:rPr>
              <a:t>%</a:t>
            </a:r>
            <a:endParaRPr lang="lt-LT" sz="4400" dirty="0">
              <a:solidFill>
                <a:srgbClr val="86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69024" y="2980286"/>
            <a:ext cx="12955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860000"/>
                </a:solidFill>
                <a:latin typeface="+mn-lt"/>
              </a:rPr>
              <a:t>24</a:t>
            </a:r>
            <a:r>
              <a:rPr lang="lt-LT" sz="4400" b="1" dirty="0" smtClean="0">
                <a:solidFill>
                  <a:srgbClr val="860000"/>
                </a:solidFill>
                <a:latin typeface="+mn-lt"/>
              </a:rPr>
              <a:t> </a:t>
            </a:r>
            <a:r>
              <a:rPr lang="en-US" sz="4400" b="1" dirty="0" smtClean="0">
                <a:solidFill>
                  <a:srgbClr val="860000"/>
                </a:solidFill>
                <a:latin typeface="+mn-lt"/>
              </a:rPr>
              <a:t>%</a:t>
            </a:r>
            <a:endParaRPr lang="lt-LT" sz="4400" dirty="0">
              <a:solidFill>
                <a:srgbClr val="86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9556" y="3694694"/>
            <a:ext cx="7338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>
                <a:latin typeface="+mn-lt"/>
              </a:rPr>
              <a:t>Beveik penktadalis šia tema bendrauja su draugais</a:t>
            </a:r>
            <a:endParaRPr lang="en-US" sz="2400" b="1" dirty="0" smtClean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6415" y="4718403"/>
            <a:ext cx="77164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i="1" dirty="0" smtClean="0">
                <a:solidFill>
                  <a:srgbClr val="860000"/>
                </a:solidFill>
                <a:latin typeface="+mn-lt"/>
              </a:rPr>
              <a:t>Airijoje ir UK 41 </a:t>
            </a:r>
            <a:r>
              <a:rPr lang="en-US" sz="2800" b="1" i="1" dirty="0" smtClean="0">
                <a:solidFill>
                  <a:srgbClr val="860000"/>
                </a:solidFill>
                <a:latin typeface="+mn-lt"/>
              </a:rPr>
              <a:t>%</a:t>
            </a:r>
            <a:r>
              <a:rPr lang="lt-LT" sz="2800" b="1" i="1" dirty="0" smtClean="0">
                <a:solidFill>
                  <a:srgbClr val="860000"/>
                </a:solidFill>
                <a:latin typeface="+mn-lt"/>
              </a:rPr>
              <a:t> apklaustųjų informacijos gauna būtent iš šeimos</a:t>
            </a:r>
            <a:endParaRPr lang="lt-LT" sz="2800" b="1" i="1" dirty="0">
              <a:solidFill>
                <a:srgbClr val="86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14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93640" y="5229200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err="1" smtClean="0">
                <a:hlinkClick r:id="rId2"/>
              </a:rPr>
              <a:t>https</a:t>
            </a:r>
            <a:r>
              <a:rPr lang="lt-LT" dirty="0" smtClean="0">
                <a:hlinkClick r:id="rId2"/>
              </a:rPr>
              <a:t>://</a:t>
            </a:r>
            <a:r>
              <a:rPr lang="lt-LT" dirty="0" err="1" smtClean="0">
                <a:hlinkClick r:id="rId2"/>
              </a:rPr>
              <a:t>www.youtube.com</a:t>
            </a:r>
            <a:r>
              <a:rPr lang="lt-LT" dirty="0" smtClean="0">
                <a:hlinkClick r:id="rId2"/>
              </a:rPr>
              <a:t>/</a:t>
            </a:r>
            <a:r>
              <a:rPr lang="lt-LT" dirty="0" err="1" smtClean="0">
                <a:hlinkClick r:id="rId2"/>
              </a:rPr>
              <a:t>watch?v</a:t>
            </a:r>
            <a:r>
              <a:rPr lang="lt-LT" dirty="0" smtClean="0">
                <a:hlinkClick r:id="rId2"/>
              </a:rPr>
              <a:t>=HUy2sAD1b0U</a:t>
            </a:r>
            <a:r>
              <a:rPr lang="en-US" dirty="0" smtClean="0"/>
              <a:t> </a:t>
            </a:r>
            <a:endParaRPr lang="lt-LT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323528" y="1124744"/>
            <a:ext cx="5184576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lt-LT" sz="2700" b="1" dirty="0" smtClean="0">
                <a:solidFill>
                  <a:srgbClr val="860000"/>
                </a:solidFill>
              </a:rPr>
              <a:t>“</a:t>
            </a:r>
            <a:r>
              <a:rPr lang="lt-LT" altLang="lt-LT" sz="2700" b="1" dirty="0" smtClean="0">
                <a:solidFill>
                  <a:srgbClr val="860000"/>
                </a:solidFill>
              </a:rPr>
              <a:t>Vaikai seka tėvų pavyzdžiu</a:t>
            </a:r>
            <a:r>
              <a:rPr lang="en-US" altLang="lt-LT" sz="2700" b="1" dirty="0" smtClean="0">
                <a:solidFill>
                  <a:srgbClr val="860000"/>
                </a:solidFill>
              </a:rPr>
              <a:t>”</a:t>
            </a:r>
            <a:endParaRPr lang="lt-LT" altLang="lt-LT" sz="2700" b="1" dirty="0" smtClean="0">
              <a:solidFill>
                <a:srgbClr val="86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lt-LT" altLang="lt-LT" sz="2700" b="1" dirty="0">
              <a:solidFill>
                <a:srgbClr val="86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lt-LT" altLang="lt-LT" sz="2400" b="1" dirty="0" smtClean="0"/>
              <a:t>NTAKD </a:t>
            </a:r>
            <a:r>
              <a:rPr lang="en-US" altLang="lt-LT" sz="2400" b="1" dirty="0" smtClean="0"/>
              <a:t>2015 m. </a:t>
            </a:r>
            <a:r>
              <a:rPr lang="en-US" altLang="lt-LT" sz="2400" b="1" dirty="0" err="1" smtClean="0"/>
              <a:t>informacin</a:t>
            </a:r>
            <a:r>
              <a:rPr lang="lt-LT" altLang="lt-LT" sz="2400" b="1" dirty="0" smtClean="0"/>
              <a:t>ė</a:t>
            </a:r>
            <a:r>
              <a:rPr lang="en-US" altLang="lt-LT" sz="2400" b="1" dirty="0" smtClean="0"/>
              <a:t> </a:t>
            </a:r>
            <a:r>
              <a:rPr lang="en-US" altLang="lt-LT" sz="2400" b="1" dirty="0" err="1" smtClean="0"/>
              <a:t>kampanija</a:t>
            </a:r>
            <a:endParaRPr lang="lt-LT" altLang="lt-LT" sz="2400" b="1" dirty="0" smtClean="0"/>
          </a:p>
          <a:p>
            <a:pPr algn="ctr">
              <a:spcBef>
                <a:spcPct val="0"/>
              </a:spcBef>
              <a:buFontTx/>
              <a:buNone/>
            </a:pPr>
            <a:endParaRPr lang="lt-LT" altLang="lt-LT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lt-LT" sz="2400" b="1" dirty="0" smtClean="0"/>
              <a:t>2000 </a:t>
            </a:r>
            <a:r>
              <a:rPr lang="lt-LT" altLang="lt-LT" sz="2400" b="1" dirty="0" smtClean="0"/>
              <a:t>peržiūrų per </a:t>
            </a:r>
            <a:r>
              <a:rPr lang="en-US" altLang="lt-LT" sz="2400" b="1" dirty="0" smtClean="0"/>
              <a:t>11 </a:t>
            </a:r>
            <a:r>
              <a:rPr lang="lt-LT" altLang="lt-LT" sz="2400" b="1" dirty="0" smtClean="0"/>
              <a:t>mėn...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lt-LT" sz="2400" b="1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lt-LT" altLang="lt-LT" sz="2400" b="1" dirty="0" smtClean="0"/>
              <a:t>Lietuvoje šiandien </a:t>
            </a:r>
            <a:endParaRPr lang="en-US" altLang="lt-LT" sz="2400" b="1" dirty="0" smtClean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lt-LT" sz="2400" b="1" dirty="0" smtClean="0"/>
              <a:t>~1200 </a:t>
            </a:r>
            <a:r>
              <a:rPr lang="en-US" altLang="lt-LT" sz="2400" b="1" dirty="0" err="1" smtClean="0"/>
              <a:t>mokykl</a:t>
            </a:r>
            <a:r>
              <a:rPr lang="lt-LT" altLang="lt-LT" sz="2400" b="1" dirty="0" smtClean="0"/>
              <a:t>ų</a:t>
            </a:r>
            <a:r>
              <a:rPr lang="en-US" altLang="lt-LT" sz="2400" b="1" dirty="0" smtClean="0"/>
              <a:t>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lt-LT" sz="2400" b="1" dirty="0" smtClean="0"/>
              <a:t>~ 33 t</a:t>
            </a:r>
            <a:r>
              <a:rPr lang="lt-LT" altLang="lt-LT" sz="2400" b="1" dirty="0" smtClean="0"/>
              <a:t>ū</a:t>
            </a:r>
            <a:r>
              <a:rPr lang="en-US" altLang="lt-LT" sz="2400" b="1" dirty="0" err="1" smtClean="0"/>
              <a:t>kst</a:t>
            </a:r>
            <a:r>
              <a:rPr lang="en-US" altLang="lt-LT" sz="2400" b="1" dirty="0" smtClean="0"/>
              <a:t>. </a:t>
            </a:r>
            <a:r>
              <a:rPr lang="en-US" altLang="lt-LT" sz="2400" b="1" dirty="0" err="1"/>
              <a:t>m</a:t>
            </a:r>
            <a:r>
              <a:rPr lang="en-US" altLang="lt-LT" sz="2400" b="1" dirty="0" err="1" smtClean="0"/>
              <a:t>okyt</a:t>
            </a:r>
            <a:r>
              <a:rPr lang="lt-LT" altLang="lt-LT" sz="2400" b="1" dirty="0" smtClean="0"/>
              <a:t>o</a:t>
            </a:r>
            <a:r>
              <a:rPr lang="en-US" altLang="lt-LT" sz="2400" b="1" dirty="0" smtClean="0"/>
              <a:t>j</a:t>
            </a:r>
            <a:r>
              <a:rPr lang="lt-LT" altLang="lt-LT" sz="2400" b="1" dirty="0" smtClean="0"/>
              <a:t>ų</a:t>
            </a:r>
            <a:r>
              <a:rPr lang="en-US" altLang="lt-LT" sz="2400" b="1" dirty="0" smtClean="0"/>
              <a:t>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lt-LT" sz="2400" b="1" dirty="0" smtClean="0"/>
              <a:t>~ </a:t>
            </a:r>
            <a:r>
              <a:rPr lang="lt-LT" sz="2400" b="1" dirty="0" smtClean="0"/>
              <a:t>330 tūkst. mokinių</a:t>
            </a:r>
            <a:endParaRPr lang="en-GB" altLang="lt-LT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980" y="749034"/>
            <a:ext cx="3265687" cy="410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4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://www.dichroicandmore.com/images/products/detail/aae_tree_of_life_%20dec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" y="692696"/>
            <a:ext cx="4721771" cy="544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39360" y="4039442"/>
            <a:ext cx="47046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sz="2800" b="1" dirty="0" smtClean="0">
                <a:solidFill>
                  <a:srgbClr val="002060"/>
                </a:solidFill>
                <a:latin typeface="+mn-lt"/>
              </a:rPr>
              <a:t>KODĖL (prasmė/paskirtis)</a:t>
            </a:r>
            <a:endParaRPr lang="lt-LT" altLang="lt-LT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439360" y="2725529"/>
            <a:ext cx="47046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sz="2800" b="1" dirty="0" smtClean="0">
                <a:solidFill>
                  <a:srgbClr val="002060"/>
                </a:solidFill>
                <a:latin typeface="+mn-lt"/>
              </a:rPr>
              <a:t>KAIP (būdai, veikėjai)</a:t>
            </a:r>
            <a:endParaRPr lang="lt-LT" altLang="lt-LT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439360" y="1627356"/>
            <a:ext cx="47046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sz="2800" b="1" dirty="0" smtClean="0">
                <a:solidFill>
                  <a:srgbClr val="002060"/>
                </a:solidFill>
                <a:latin typeface="+mn-lt"/>
              </a:rPr>
              <a:t>KĄ (priemonės, žingsniai)</a:t>
            </a:r>
            <a:endParaRPr lang="lt-LT" altLang="lt-LT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75448" y="3684576"/>
            <a:ext cx="4968552" cy="123295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910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0"/>
      <p:bldP spid="7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285750" y="357188"/>
            <a:ext cx="85347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b="1" dirty="0" smtClean="0">
                <a:solidFill>
                  <a:srgbClr val="002060"/>
                </a:solidFill>
                <a:latin typeface="+mn-lt"/>
              </a:rPr>
              <a:t>Ar mes žinome, KODĖL darome tai , ką darome?</a:t>
            </a:r>
            <a:endParaRPr lang="lt-LT" altLang="lt-LT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-396552" y="4783736"/>
            <a:ext cx="954055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lt-LT" sz="2400" b="1" dirty="0">
              <a:solidFill>
                <a:srgbClr val="860000"/>
              </a:solidFill>
              <a:latin typeface="+mn-lt"/>
            </a:endParaRPr>
          </a:p>
          <a:p>
            <a:pPr lvl="1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lt-LT" altLang="lt-LT" sz="2400" b="1" dirty="0" smtClean="0">
                <a:latin typeface="+mn-lt"/>
              </a:rPr>
              <a:t>Kaip mes suprantame mokyklos bendruomenės paskirtį?</a:t>
            </a:r>
          </a:p>
          <a:p>
            <a:pPr lvl="1"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lt-LT" altLang="lt-LT" sz="2400" b="1" dirty="0" smtClean="0">
                <a:latin typeface="+mn-lt"/>
              </a:rPr>
              <a:t>Ką mes darome, kad mokyklos bendruomenė būtų stipri?</a:t>
            </a:r>
          </a:p>
        </p:txBody>
      </p:sp>
      <p:pic>
        <p:nvPicPr>
          <p:cNvPr id="19461" name="Picture 6" descr="http://thinksimplenow.com/foto/2007/11/information-over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1206727"/>
            <a:ext cx="10969494" cy="357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58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4" name="Picture 6" descr="Vaizdo rezultatas pagal u&amp;zcaron;klaus&amp;aogon; „mokykl&amp;uogon; bendruomen&amp;edot;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026" y="3705708"/>
            <a:ext cx="313805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8" name="Picture 20" descr="http://www.tirksliai.mazeikiai.lm.lt/skelbimai/etn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126" y="-56517"/>
            <a:ext cx="26479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6" name="Picture 18" descr="http://www.tirksliai.mazeikiai.lm.lt/skelbimai/kart_diena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9300">
            <a:off x="538008" y="292673"/>
            <a:ext cx="2271275" cy="290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4" name="Picture 16" descr="http://www.kavoliskis.rokiskis.lm.lt/images/news/rudens.gerybes.rokiskiui%285%2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267" y="-140161"/>
            <a:ext cx="3814380" cy="21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2" name="Picture 14" descr="http://g2.dcdn.lt/images/pix/728x360/wGUUTFun28k/image-82039jpg-6714378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099291"/>
            <a:ext cx="4509057" cy="222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8" name="Picture 10" descr="http://www.girkalnis.raseiniai.lm.lt/wp-content/uploads/2013/09/New-Picture-52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345" y="733288"/>
            <a:ext cx="1687626" cy="169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0" name="Picture 2" descr="Vaizdo rezultatas pagal u&amp;zcaron;klaus&amp;aogon; „mokykl&amp;uogon; bendruomen&amp;edot;“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4673">
            <a:off x="235776" y="2229779"/>
            <a:ext cx="2628418" cy="196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/>
          <p:nvPr/>
        </p:nvPicPr>
        <p:blipFill>
          <a:blip r:embed="rId9"/>
          <a:stretch>
            <a:fillRect/>
          </a:stretch>
        </p:blipFill>
        <p:spPr>
          <a:xfrm rot="1965819">
            <a:off x="6567850" y="1269696"/>
            <a:ext cx="2600242" cy="2101776"/>
          </a:xfrm>
          <a:prstGeom prst="rect">
            <a:avLst/>
          </a:prstGeom>
        </p:spPr>
      </p:pic>
      <p:pic>
        <p:nvPicPr>
          <p:cNvPr id="37892" name="Picture 4" descr="Vaizdo rezultatas pagal u&amp;zcaron;klaus&amp;aogon; „mokykl&amp;uogon; bendruomen&amp;edot;“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155747"/>
            <a:ext cx="2700182" cy="181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6" name="Picture 8" descr="Vaizdo rezultatas pagal u&amp;zcaron;klaus&amp;aogon; „mokykl&amp;uogon; bendruomen&amp;edot;“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3858">
            <a:off x="6791622" y="4844242"/>
            <a:ext cx="2586384" cy="172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0" name="Picture 12" descr="http://lsdp.lt/mimages/News/images/3126/337/253/size4x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6872">
            <a:off x="402234" y="4069321"/>
            <a:ext cx="2721503" cy="204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10" name="Picture 22" descr="http://www.pzemaitis.lt/wp-content/uploads/2015/05/ruose-alpinariuma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052" y="5062670"/>
            <a:ext cx="2331618" cy="17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24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16D2E2-5097-44F3-9C19-B70B47108D00}" type="slidenum">
              <a:rPr lang="lt-LT" altLang="lt-LT" smtClean="0"/>
              <a:pPr/>
              <a:t>14</a:t>
            </a:fld>
            <a:endParaRPr lang="lt-LT" altLang="lt-LT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1931293"/>
            <a:ext cx="6034151" cy="2379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604" y="3832018"/>
            <a:ext cx="3233192" cy="2666177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5750" y="357188"/>
            <a:ext cx="85347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sz="2800" b="1" dirty="0" smtClean="0">
                <a:solidFill>
                  <a:srgbClr val="002060"/>
                </a:solidFill>
                <a:latin typeface="+mn-lt"/>
              </a:rPr>
              <a:t>ŠMM mokyklų bendruomenių konkursas</a:t>
            </a:r>
            <a:endParaRPr lang="lt-LT" altLang="lt-LT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7564" y="1110508"/>
            <a:ext cx="85329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latin typeface="+mn-lt"/>
              </a:rPr>
              <a:t>Konkurso tikslas – paskatinti tvarų mokinių tėvų ir mokyklų bendradarbiavimą.</a:t>
            </a:r>
            <a:endParaRPr lang="lt-LT" sz="2400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3735" y="2631689"/>
            <a:ext cx="49983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latin typeface="+mn-lt"/>
              </a:rPr>
              <a:t>Kol kas – </a:t>
            </a:r>
            <a:r>
              <a:rPr lang="en-US" sz="2400" dirty="0" smtClean="0">
                <a:latin typeface="+mn-lt"/>
              </a:rPr>
              <a:t>2 </a:t>
            </a:r>
            <a:r>
              <a:rPr lang="en-US" sz="2400" dirty="0" err="1" smtClean="0">
                <a:latin typeface="+mn-lt"/>
              </a:rPr>
              <a:t>projektai</a:t>
            </a:r>
            <a:r>
              <a:rPr lang="en-US" sz="2400" dirty="0" smtClean="0">
                <a:latin typeface="+mn-lt"/>
              </a:rPr>
              <a:t>:</a:t>
            </a:r>
          </a:p>
          <a:p>
            <a:r>
              <a:rPr lang="en-US" sz="2400" dirty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1. </a:t>
            </a:r>
            <a:r>
              <a:rPr lang="en-US" sz="2400" dirty="0" err="1" smtClean="0">
                <a:latin typeface="+mn-lt"/>
              </a:rPr>
              <a:t>Dvi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antros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klas</a:t>
            </a:r>
            <a:r>
              <a:rPr lang="lt-LT" sz="2400" dirty="0" smtClean="0">
                <a:latin typeface="+mn-lt"/>
              </a:rPr>
              <a:t>ės – skaitymo </a:t>
            </a:r>
          </a:p>
          <a:p>
            <a:r>
              <a:rPr lang="lt-LT" sz="2400" dirty="0">
                <a:latin typeface="+mn-lt"/>
              </a:rPr>
              <a:t> </a:t>
            </a:r>
            <a:r>
              <a:rPr lang="lt-LT" sz="2400" dirty="0" smtClean="0">
                <a:latin typeface="+mn-lt"/>
              </a:rPr>
              <a:t>  </a:t>
            </a:r>
            <a:r>
              <a:rPr lang="en-US" sz="2400" dirty="0" smtClean="0">
                <a:latin typeface="+mn-lt"/>
              </a:rPr>
              <a:t>  </a:t>
            </a:r>
            <a:r>
              <a:rPr lang="lt-LT" sz="2400" dirty="0" smtClean="0">
                <a:latin typeface="+mn-lt"/>
              </a:rPr>
              <a:t>skatinimo veiklos</a:t>
            </a:r>
          </a:p>
          <a:p>
            <a:endParaRPr lang="lt-LT" sz="2400" dirty="0">
              <a:latin typeface="+mn-lt"/>
            </a:endParaRPr>
          </a:p>
          <a:p>
            <a:endParaRPr lang="lt-LT" sz="2400" dirty="0" smtClean="0">
              <a:latin typeface="+mn-lt"/>
            </a:endParaRPr>
          </a:p>
          <a:p>
            <a:r>
              <a:rPr lang="lt-LT" sz="2400" dirty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2. </a:t>
            </a:r>
            <a:r>
              <a:rPr lang="en-US" sz="2400" dirty="0">
                <a:latin typeface="+mn-lt"/>
              </a:rPr>
              <a:t>L</a:t>
            </a:r>
            <a:r>
              <a:rPr lang="lt-LT" sz="2400" dirty="0" err="1" smtClean="0">
                <a:latin typeface="+mn-lt"/>
              </a:rPr>
              <a:t>opšelis</a:t>
            </a:r>
            <a:r>
              <a:rPr lang="lt-LT" sz="2400" dirty="0" smtClean="0">
                <a:latin typeface="+mn-lt"/>
              </a:rPr>
              <a:t>-darželis – sporto </a:t>
            </a:r>
            <a:endParaRPr lang="en-US" sz="2400" dirty="0" smtClean="0">
              <a:latin typeface="+mn-lt"/>
            </a:endParaRPr>
          </a:p>
          <a:p>
            <a:r>
              <a:rPr lang="en-US" sz="2400" dirty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    </a:t>
            </a:r>
            <a:r>
              <a:rPr lang="lt-LT" sz="2400" dirty="0" smtClean="0">
                <a:latin typeface="+mn-lt"/>
              </a:rPr>
              <a:t>savaitė</a:t>
            </a:r>
            <a:endParaRPr lang="lt-LT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646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8" descr="http://www.allshops.ro/files/clients/48/4088/os/49/cutit-multifunctional-victorinox-swiss-army-swisschamp-xlt-291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97214">
            <a:off x="2323243" y="1142471"/>
            <a:ext cx="4672012" cy="464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09278" y="836712"/>
            <a:ext cx="85347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lt-L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M</a:t>
            </a:r>
            <a:r>
              <a:rPr lang="lt-LT" altLang="lt-LT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es</a:t>
            </a:r>
            <a:r>
              <a:rPr lang="lt-LT" altLang="lt-L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lt-LT" b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turime</a:t>
            </a:r>
            <a:r>
              <a:rPr lang="en-US" altLang="lt-L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lt-LT" altLang="lt-L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įrankių</a:t>
            </a:r>
            <a:endParaRPr lang="lt-LT" altLang="lt-LT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upload.wikimedia.org/wikipedia/commons/thumb/5/5b/Self_avoiding_walk.svg/1024px-Self_avoiding_walk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90116"/>
            <a:ext cx="5904384" cy="590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9278" y="305341"/>
            <a:ext cx="85347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lt-LT" b="1" dirty="0" smtClean="0">
                <a:solidFill>
                  <a:srgbClr val="002060"/>
                </a:solidFill>
                <a:latin typeface="+mn-lt"/>
              </a:rPr>
              <a:t>Bet ne</a:t>
            </a:r>
            <a:r>
              <a:rPr lang="lt-LT" altLang="lt-LT" b="1" dirty="0" smtClean="0">
                <a:solidFill>
                  <a:srgbClr val="002060"/>
                </a:solidFill>
                <a:latin typeface="+mn-lt"/>
              </a:rPr>
              <a:t>ž</a:t>
            </a:r>
            <a:r>
              <a:rPr lang="en-US" altLang="lt-LT" b="1" dirty="0" err="1" smtClean="0">
                <a:solidFill>
                  <a:srgbClr val="002060"/>
                </a:solidFill>
                <a:latin typeface="+mn-lt"/>
              </a:rPr>
              <a:t>inome</a:t>
            </a:r>
            <a:r>
              <a:rPr lang="lt-LT" altLang="lt-LT" b="1" dirty="0" smtClean="0">
                <a:solidFill>
                  <a:srgbClr val="002060"/>
                </a:solidFill>
                <a:latin typeface="+mn-lt"/>
              </a:rPr>
              <a:t> kelio</a:t>
            </a:r>
            <a:r>
              <a:rPr lang="en-US" altLang="lt-LT" b="1" dirty="0" smtClean="0">
                <a:solidFill>
                  <a:srgbClr val="002060"/>
                </a:solidFill>
                <a:latin typeface="+mn-lt"/>
              </a:rPr>
              <a:t> </a:t>
            </a:r>
            <a:endParaRPr lang="lt-LT" altLang="lt-LT" b="1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10" descr="http://t0.gstatic.com/images?q=tbn:ANd9GcR2A9R0A3lw9QHAZEUt79DJ2CE9hNqubHfoZpK344jYUgA8UrnSi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692696"/>
            <a:ext cx="9572626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692696"/>
            <a:ext cx="58001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b="1" dirty="0" smtClean="0">
                <a:solidFill>
                  <a:srgbClr val="002060"/>
                </a:solidFill>
                <a:latin typeface="+mn-lt"/>
              </a:rPr>
              <a:t>Jo ieškome sunkiai, nes...</a:t>
            </a:r>
            <a:endParaRPr lang="lt-LT" altLang="lt-LT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69994" y="3727421"/>
            <a:ext cx="1627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b="1" dirty="0" smtClean="0">
                <a:solidFill>
                  <a:srgbClr val="002060"/>
                </a:solidFill>
                <a:latin typeface="+mn-lt"/>
              </a:rPr>
              <a:t>„MES“</a:t>
            </a:r>
            <a:endParaRPr lang="lt-LT" altLang="lt-LT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804248" y="3789040"/>
            <a:ext cx="12678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t-LT" altLang="lt-LT" b="1" dirty="0" smtClean="0">
                <a:solidFill>
                  <a:srgbClr val="002060"/>
                </a:solidFill>
                <a:latin typeface="+mn-lt"/>
              </a:rPr>
              <a:t>„JIE“</a:t>
            </a:r>
            <a:endParaRPr lang="lt-LT" altLang="lt-LT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69994" y="4851243"/>
            <a:ext cx="249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lt-LT" b="1" dirty="0" smtClean="0">
                <a:solidFill>
                  <a:srgbClr val="860000"/>
                </a:solidFill>
                <a:latin typeface="+mn-lt"/>
              </a:rPr>
              <a:t>mokykla</a:t>
            </a:r>
            <a:endParaRPr lang="lt-LT" altLang="lt-LT" b="1" dirty="0">
              <a:solidFill>
                <a:srgbClr val="860000"/>
              </a:solidFill>
              <a:latin typeface="+mn-lt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89149" y="4851244"/>
            <a:ext cx="249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lt-LT" b="1" dirty="0" err="1" smtClean="0">
                <a:solidFill>
                  <a:srgbClr val="860000"/>
                </a:solidFill>
                <a:latin typeface="+mn-lt"/>
              </a:rPr>
              <a:t>mokiniai</a:t>
            </a:r>
            <a:endParaRPr lang="lt-LT" altLang="lt-LT" b="1" dirty="0">
              <a:solidFill>
                <a:srgbClr val="860000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95230" y="5466124"/>
            <a:ext cx="1018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lt-LT" sz="3200" b="1" dirty="0">
                <a:solidFill>
                  <a:srgbClr val="860000"/>
                </a:solidFill>
                <a:latin typeface="+mn-lt"/>
              </a:rPr>
              <a:t>t</a:t>
            </a:r>
            <a:r>
              <a:rPr lang="lt-LT" altLang="lt-LT" sz="3200" b="1" dirty="0">
                <a:solidFill>
                  <a:srgbClr val="860000"/>
                </a:solidFill>
                <a:latin typeface="+mn-lt"/>
              </a:rPr>
              <a:t>ė</a:t>
            </a:r>
            <a:r>
              <a:rPr lang="en-US" altLang="lt-LT" sz="3200" b="1" dirty="0" err="1">
                <a:solidFill>
                  <a:srgbClr val="860000"/>
                </a:solidFill>
                <a:latin typeface="+mn-lt"/>
              </a:rPr>
              <a:t>vai</a:t>
            </a:r>
            <a:endParaRPr lang="lt-LT" altLang="lt-LT" sz="3200" b="1" dirty="0">
              <a:solidFill>
                <a:srgbClr val="86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ww.15min.lt/images/photos/616350/big/mazgas-51029acec6a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51" y="0"/>
            <a:ext cx="9144000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1560" y="3284984"/>
            <a:ext cx="84249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800" b="1" dirty="0" smtClean="0">
                <a:latin typeface="+mn-lt"/>
              </a:rPr>
              <a:t>Būtina </a:t>
            </a:r>
            <a:r>
              <a:rPr lang="lt-LT" sz="2800" b="1" dirty="0">
                <a:latin typeface="+mn-lt"/>
              </a:rPr>
              <a:t>investuoti į sveikos gyvensenos </a:t>
            </a:r>
            <a:r>
              <a:rPr lang="lt-LT" sz="2800" b="1" dirty="0" smtClean="0">
                <a:latin typeface="+mn-lt"/>
              </a:rPr>
              <a:t>ugdymą</a:t>
            </a:r>
            <a:r>
              <a:rPr lang="lt-LT" sz="2800" b="1" dirty="0">
                <a:latin typeface="+mn-lt"/>
              </a:rPr>
              <a:t>, šeimų mokymą, blaivaus pasilinksminimo organizavimą, ir tai daryti ne epizodiškai, o </a:t>
            </a:r>
            <a:r>
              <a:rPr lang="lt-LT" sz="2800" b="1" dirty="0" smtClean="0">
                <a:latin typeface="+mn-lt"/>
              </a:rPr>
              <a:t>sistemingai </a:t>
            </a:r>
            <a:r>
              <a:rPr lang="lt-LT" sz="2800" b="1" dirty="0">
                <a:latin typeface="+mn-lt"/>
              </a:rPr>
              <a:t>ir nenutrūkstamai. Tik tuomet turėsime tinkamų rezultatų. </a:t>
            </a:r>
            <a:endParaRPr lang="lt-LT" sz="2800" b="1" dirty="0" smtClean="0">
              <a:latin typeface="+mn-lt"/>
            </a:endParaRPr>
          </a:p>
          <a:p>
            <a:pPr algn="ctr"/>
            <a:endParaRPr lang="lt-LT" sz="2400" dirty="0" smtClean="0">
              <a:latin typeface="+mn-lt"/>
            </a:endParaRPr>
          </a:p>
          <a:p>
            <a:pPr algn="ctr"/>
            <a:r>
              <a:rPr lang="lt-LT" sz="2400" dirty="0" smtClean="0">
                <a:latin typeface="+mn-lt"/>
              </a:rPr>
              <a:t>Aurelijus </a:t>
            </a:r>
            <a:r>
              <a:rPr lang="lt-LT" sz="2400" dirty="0" err="1" smtClean="0">
                <a:latin typeface="+mn-lt"/>
              </a:rPr>
              <a:t>Veryga</a:t>
            </a:r>
            <a:r>
              <a:rPr lang="lt-LT" sz="2400" dirty="0" smtClean="0">
                <a:latin typeface="+mn-lt"/>
              </a:rPr>
              <a:t>, </a:t>
            </a:r>
            <a:r>
              <a:rPr lang="lt-LT" sz="2400" dirty="0">
                <a:latin typeface="+mn-lt"/>
              </a:rPr>
              <a:t>Nacionalinės sveikatos tarybos </a:t>
            </a:r>
            <a:r>
              <a:rPr lang="lt-LT" sz="2400" dirty="0" smtClean="0">
                <a:latin typeface="+mn-lt"/>
              </a:rPr>
              <a:t>narys, </a:t>
            </a:r>
            <a:r>
              <a:rPr lang="lt-LT" sz="2400" dirty="0">
                <a:latin typeface="+mn-lt"/>
              </a:rPr>
              <a:t>Nacionalinės tabako ir </a:t>
            </a:r>
            <a:r>
              <a:rPr lang="lt-LT" sz="2400" dirty="0" smtClean="0">
                <a:latin typeface="+mn-lt"/>
              </a:rPr>
              <a:t>alkoholio </a:t>
            </a:r>
            <a:r>
              <a:rPr lang="lt-LT" sz="2400" dirty="0">
                <a:latin typeface="+mn-lt"/>
              </a:rPr>
              <a:t>kontrolės koalicijos </a:t>
            </a:r>
            <a:r>
              <a:rPr lang="lt-LT" sz="2400" dirty="0" smtClean="0">
                <a:latin typeface="+mn-lt"/>
              </a:rPr>
              <a:t>prezidentas</a:t>
            </a:r>
            <a:endParaRPr lang="lt-LT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302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552" y="980728"/>
            <a:ext cx="8351837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Mokyklos bendruomenės dalyvavimas prevencinėje veikloje – misija įmanoma</a:t>
            </a:r>
            <a:r>
              <a:rPr lang="en-US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. 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Su s</a:t>
            </a:r>
            <a:r>
              <a:rPr lang="lt-LT" sz="3600" b="1" dirty="0" err="1" smtClean="0">
                <a:solidFill>
                  <a:srgbClr val="002060"/>
                </a:solidFill>
                <a:latin typeface="+mn-lt"/>
                <a:cs typeface="Arial" charset="0"/>
              </a:rPr>
              <a:t>ąlyga</a:t>
            </a:r>
            <a:r>
              <a:rPr lang="lt-LT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, kad </a:t>
            </a:r>
            <a:r>
              <a:rPr lang="lt-LT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ta </a:t>
            </a:r>
            <a:r>
              <a:rPr lang="lt-LT" sz="3600" b="1" dirty="0" smtClean="0">
                <a:solidFill>
                  <a:srgbClr val="860000"/>
                </a:solidFill>
                <a:latin typeface="+mn-lt"/>
                <a:cs typeface="Arial" charset="0"/>
              </a:rPr>
              <a:t>bendruomenė - GYVA</a:t>
            </a:r>
            <a:r>
              <a:rPr lang="lt-LT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.</a:t>
            </a:r>
            <a:endParaRPr lang="lt-LT" sz="3600" b="1" dirty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  <p:pic>
        <p:nvPicPr>
          <p:cNvPr id="58376" name="Picture 8" descr="http://www.butterflyhomehelp.com/images/BUTTERFLY-ORANGE-969x1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24944"/>
            <a:ext cx="2895228" cy="305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5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16D2E2-5097-44F3-9C19-B70B47108D00}" type="slidenum">
              <a:rPr lang="lt-LT" altLang="lt-LT" smtClean="0"/>
              <a:pPr/>
              <a:t>20</a:t>
            </a:fld>
            <a:endParaRPr lang="lt-LT" altLang="lt-LT"/>
          </a:p>
        </p:txBody>
      </p:sp>
      <p:pic>
        <p:nvPicPr>
          <p:cNvPr id="43010" name="Picture 2" descr="http://static1.squarespace.com/static/51b529dde4b08305625047aa/t/55d615dce4b06459b23c202a/1440093662608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9" y="38420"/>
            <a:ext cx="10277732" cy="681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7468" y="5954137"/>
            <a:ext cx="47670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t-LT" altLang="lt-LT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Viskas mūsų rankose.</a:t>
            </a:r>
            <a:endParaRPr lang="lt-LT" altLang="lt-LT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2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2277</TotalTime>
  <Words>506</Words>
  <Application>Microsoft Office PowerPoint</Application>
  <PresentationFormat>On-screen Show (4:3)</PresentationFormat>
  <Paragraphs>82</Paragraphs>
  <Slides>20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Solveiga</dc:creator>
  <cp:lastModifiedBy>Solveiga Grudiene</cp:lastModifiedBy>
  <cp:revision>275</cp:revision>
  <cp:lastPrinted>2015-11-30T06:28:55Z</cp:lastPrinted>
  <dcterms:created xsi:type="dcterms:W3CDTF">2010-11-04T12:30:37Z</dcterms:created>
  <dcterms:modified xsi:type="dcterms:W3CDTF">2015-11-30T06:29:42Z</dcterms:modified>
</cp:coreProperties>
</file>