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  <a:srgbClr val="2835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96" autoAdjust="0"/>
    <p:restoredTop sz="94771" autoAdjust="0"/>
  </p:normalViewPr>
  <p:slideViewPr>
    <p:cSldViewPr snapToGrid="0" snapToObjects="1">
      <p:cViewPr>
        <p:scale>
          <a:sx n="94" d="100"/>
          <a:sy n="94" d="100"/>
        </p:scale>
        <p:origin x="-690" y="-48"/>
      </p:cViewPr>
      <p:guideLst>
        <p:guide orient="horz" pos="215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-288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2B1A5-AEDF-7940-A41E-84513199FDA9}" type="datetimeFigureOut">
              <a:rPr lang="en-US" smtClean="0"/>
              <a:pPr/>
              <a:t>9/19/2014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D83C8-227C-2F48-B385-70614DC87B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33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998571"/>
            <a:ext cx="8229600" cy="157306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ts val="4800"/>
              </a:lnSpc>
              <a:spcBef>
                <a:spcPts val="0"/>
              </a:spcBef>
              <a:defRPr sz="4400" b="1">
                <a:solidFill>
                  <a:srgbClr val="283583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GB" dirty="0" smtClean="0"/>
              <a:t>Title here</a:t>
            </a:r>
          </a:p>
          <a:p>
            <a:pPr lvl="0"/>
            <a:r>
              <a:rPr lang="en-GB" dirty="0" smtClean="0"/>
              <a:t>in two lines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842414"/>
            <a:ext cx="8229600" cy="17339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Tx/>
              <a:buNone/>
              <a:defRPr sz="1800" b="0" baseline="0">
                <a:solidFill>
                  <a:srgbClr val="292929"/>
                </a:solidFill>
                <a:latin typeface="Trebuchet MS" pitchFamily="34" charset="0"/>
              </a:defRPr>
            </a:lvl1pPr>
            <a:lvl2pPr marL="457200" indent="0">
              <a:buNone/>
              <a:defRPr sz="1800">
                <a:solidFill>
                  <a:srgbClr val="292929"/>
                </a:solidFill>
                <a:latin typeface="Trebuchet MS" pitchFamily="34" charset="0"/>
              </a:defRPr>
            </a:lvl2pPr>
          </a:lstStyle>
          <a:p>
            <a:r>
              <a:rPr lang="en-GB" dirty="0" smtClean="0"/>
              <a:t>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935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683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57200" y="336629"/>
            <a:ext cx="8229600" cy="9300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4400" b="1">
                <a:solidFill>
                  <a:srgbClr val="283583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514007"/>
            <a:ext cx="8229600" cy="4227226"/>
          </a:xfrm>
          <a:prstGeom prst="rect">
            <a:avLst/>
          </a:prstGeo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>
                <a:solidFill>
                  <a:schemeClr val="tx1">
                    <a:lumMod val="50000"/>
                  </a:schemeClr>
                </a:solidFill>
              </a:defRPr>
            </a:lvl1pPr>
            <a:lvl2pPr marL="900000" indent="-360000">
              <a:buFontTx/>
              <a:buBlip>
                <a:blip r:embed="rId2"/>
              </a:buBlip>
              <a:defRPr>
                <a:solidFill>
                  <a:schemeClr val="tx1">
                    <a:lumMod val="50000"/>
                  </a:schemeClr>
                </a:solidFill>
              </a:defRPr>
            </a:lvl2pPr>
            <a:lvl3pPr marL="1260000" indent="-288000">
              <a:buFontTx/>
              <a:buBlip>
                <a:blip r:embed="rId2"/>
              </a:buBlip>
              <a:defRPr>
                <a:solidFill>
                  <a:schemeClr val="tx1">
                    <a:lumMod val="50000"/>
                  </a:schemeClr>
                </a:solidFill>
              </a:defRPr>
            </a:lvl3pPr>
            <a:lvl4pPr marL="1600200" indent="-288000">
              <a:buFontTx/>
              <a:buBlip>
                <a:blip r:embed="rId2"/>
              </a:buBlip>
              <a:defRPr>
                <a:solidFill>
                  <a:schemeClr val="tx1">
                    <a:lumMod val="50000"/>
                  </a:schemeClr>
                </a:solidFill>
              </a:defRPr>
            </a:lvl4pPr>
            <a:lvl5pPr marL="1980000" indent="-252000">
              <a:buFontTx/>
              <a:buBlip>
                <a:blip r:embed="rId2"/>
              </a:buBlip>
              <a:defRPr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95762"/>
            <a:ext cx="9144000" cy="862238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 Placeholder 21"/>
          <p:cNvSpPr txBox="1">
            <a:spLocks/>
          </p:cNvSpPr>
          <p:nvPr/>
        </p:nvSpPr>
        <p:spPr>
          <a:xfrm>
            <a:off x="445296" y="2034060"/>
            <a:ext cx="8229600" cy="7691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3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1028" name="Picture 4" descr="C:\Users\Bootcamp\Desktop\LSE Law logo chosen 5 whit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6" y="6163480"/>
            <a:ext cx="1144905" cy="52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283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36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.jancic@lse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50125" y="1878314"/>
            <a:ext cx="8686800" cy="2001831"/>
          </a:xfrm>
        </p:spPr>
        <p:txBody>
          <a:bodyPr>
            <a:normAutofit/>
          </a:bodyPr>
          <a:lstStyle/>
          <a:p>
            <a:r>
              <a:rPr lang="lt-LT" dirty="0" smtClean="0"/>
              <a:t>National Parliaments and EU law: </a:t>
            </a:r>
          </a:p>
          <a:p>
            <a:r>
              <a:rPr lang="lt-LT" dirty="0" smtClean="0"/>
              <a:t>subsidiarity policing as a Europeanisation device</a:t>
            </a:r>
            <a:r>
              <a:rPr lang="en-US" dirty="0" smtClean="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200" y="4121132"/>
            <a:ext cx="8229600" cy="1733926"/>
          </a:xfrm>
        </p:spPr>
        <p:txBody>
          <a:bodyPr/>
          <a:lstStyle/>
          <a:p>
            <a:r>
              <a:rPr lang="en-US" sz="2400" b="1" dirty="0" smtClean="0"/>
              <a:t>Dr </a:t>
            </a:r>
            <a:r>
              <a:rPr lang="en-US" sz="2400" b="1" dirty="0" err="1" smtClean="0"/>
              <a:t>Davor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Jancic</a:t>
            </a:r>
            <a:endParaRPr lang="en-US" sz="2400" b="1" dirty="0" smtClean="0"/>
          </a:p>
          <a:p>
            <a:r>
              <a:rPr lang="en-US" dirty="0" smtClean="0"/>
              <a:t>British Academy Newton Fellow</a:t>
            </a:r>
          </a:p>
          <a:p>
            <a:r>
              <a:rPr lang="en-US" dirty="0" smtClean="0"/>
              <a:t>London School of Economics and Political Science (LSE)</a:t>
            </a:r>
          </a:p>
          <a:p>
            <a:r>
              <a:rPr lang="en-US" dirty="0" smtClean="0"/>
              <a:t>Department of Law, Houghton Street, London – UK</a:t>
            </a:r>
          </a:p>
          <a:p>
            <a:r>
              <a:rPr lang="en-US" dirty="0" smtClean="0">
                <a:hlinkClick r:id="rId2"/>
              </a:rPr>
              <a:t>d.jancic@lse.ac.uk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00682" y="303726"/>
            <a:ext cx="78861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 smtClean="0">
                <a:solidFill>
                  <a:srgbClr val="292929"/>
                </a:solidFill>
                <a:latin typeface="Trebuchet MS"/>
                <a:ea typeface="Times New Roman"/>
                <a:cs typeface="Trebuchet MS"/>
              </a:rPr>
              <a:t>“SUBSIDIARITY CHECK: </a:t>
            </a:r>
          </a:p>
          <a:p>
            <a:pPr algn="ctr">
              <a:spcAft>
                <a:spcPts val="0"/>
              </a:spcAft>
            </a:pPr>
            <a:r>
              <a:rPr lang="en-US" b="1" dirty="0" smtClean="0">
                <a:solidFill>
                  <a:srgbClr val="292929"/>
                </a:solidFill>
                <a:latin typeface="Trebuchet MS"/>
                <a:ea typeface="Times New Roman"/>
                <a:cs typeface="Trebuchet MS"/>
              </a:rPr>
              <a:t>PRACTICAL APPLICATION AT THE EU NATIONAL PARLIAMENTS”</a:t>
            </a:r>
            <a:endParaRPr lang="en-US" sz="1200" b="1" dirty="0" smtClean="0">
              <a:solidFill>
                <a:srgbClr val="292929"/>
              </a:solidFill>
              <a:latin typeface="Trebuchet MS"/>
              <a:ea typeface="Times New Roman"/>
              <a:cs typeface="Trebuchet MS"/>
            </a:endParaRPr>
          </a:p>
          <a:p>
            <a:pPr algn="ctr"/>
            <a:r>
              <a:rPr lang="en-US" b="1" dirty="0" smtClean="0">
                <a:solidFill>
                  <a:srgbClr val="292929"/>
                </a:solidFill>
                <a:ea typeface="Times New Roman"/>
                <a:cs typeface="Trebuchet MS"/>
              </a:rPr>
              <a:t>The </a:t>
            </a:r>
            <a:r>
              <a:rPr lang="en-US" b="1" dirty="0" err="1" smtClean="0">
                <a:solidFill>
                  <a:srgbClr val="292929"/>
                </a:solidFill>
                <a:ea typeface="Times New Roman"/>
                <a:cs typeface="Trebuchet MS"/>
              </a:rPr>
              <a:t>Seimas</a:t>
            </a:r>
            <a:r>
              <a:rPr lang="en-US" b="1" dirty="0" smtClean="0">
                <a:solidFill>
                  <a:srgbClr val="292929"/>
                </a:solidFill>
                <a:ea typeface="Times New Roman"/>
                <a:cs typeface="Trebuchet MS"/>
              </a:rPr>
              <a:t>, Constitution Hall</a:t>
            </a:r>
            <a:endParaRPr lang="en-US" sz="1200" b="1" dirty="0" smtClean="0">
              <a:solidFill>
                <a:srgbClr val="292929"/>
              </a:solidFill>
              <a:ea typeface="Times New Roman"/>
              <a:cs typeface="Trebuchet MS"/>
            </a:endParaRPr>
          </a:p>
          <a:p>
            <a:pPr algn="ctr">
              <a:spcAft>
                <a:spcPts val="0"/>
              </a:spcAft>
            </a:pPr>
            <a:r>
              <a:rPr lang="en-US" b="1" dirty="0" smtClean="0">
                <a:solidFill>
                  <a:srgbClr val="292929"/>
                </a:solidFill>
                <a:latin typeface="Trebuchet MS"/>
                <a:ea typeface="Times New Roman"/>
                <a:cs typeface="Trebuchet MS"/>
              </a:rPr>
              <a:t>Vilnius, 22 September 2014</a:t>
            </a:r>
            <a:endParaRPr lang="en-US" sz="1200" b="1" dirty="0" smtClean="0">
              <a:solidFill>
                <a:srgbClr val="292929"/>
              </a:solidFill>
              <a:latin typeface="Trebuchet MS"/>
              <a:ea typeface="Times New Roman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14316" y="1239033"/>
            <a:ext cx="8229600" cy="4260461"/>
          </a:xfrm>
        </p:spPr>
        <p:txBody>
          <a:bodyPr/>
          <a:lstStyle/>
          <a:p>
            <a:pPr>
              <a:buNone/>
            </a:pPr>
            <a:r>
              <a:rPr lang="en-US" sz="3200" dirty="0" smtClean="0"/>
              <a:t>1) NPs’ role in the EU</a:t>
            </a:r>
          </a:p>
          <a:p>
            <a:pPr>
              <a:buNone/>
            </a:pPr>
            <a:r>
              <a:rPr lang="en-US" sz="3200" dirty="0" smtClean="0"/>
              <a:t>2) </a:t>
            </a:r>
            <a:r>
              <a:rPr lang="en-US" sz="3200" dirty="0" err="1" smtClean="0"/>
              <a:t>Subsidiarity</a:t>
            </a:r>
            <a:r>
              <a:rPr lang="en-US" sz="3200" dirty="0" smtClean="0"/>
              <a:t> as an EU principle</a:t>
            </a:r>
          </a:p>
          <a:p>
            <a:pPr>
              <a:buNone/>
            </a:pPr>
            <a:r>
              <a:rPr lang="en-US" sz="3200" dirty="0" smtClean="0"/>
              <a:t>3) </a:t>
            </a:r>
            <a:r>
              <a:rPr lang="en-US" sz="3200" dirty="0" err="1" smtClean="0"/>
              <a:t>Subsidiarity</a:t>
            </a:r>
            <a:r>
              <a:rPr lang="en-US" sz="3200" dirty="0" smtClean="0"/>
              <a:t> Vs policy scrutiny</a:t>
            </a:r>
          </a:p>
          <a:p>
            <a:pPr>
              <a:buNone/>
            </a:pPr>
            <a:r>
              <a:rPr lang="en-US" sz="3200" dirty="0" smtClean="0"/>
              <a:t>4) </a:t>
            </a:r>
            <a:r>
              <a:rPr lang="en-US" sz="3200" dirty="0" err="1" smtClean="0"/>
              <a:t>Subsidiarity</a:t>
            </a:r>
            <a:r>
              <a:rPr lang="en-US" sz="3200" dirty="0" smtClean="0"/>
              <a:t> as substitute for sovereignty?</a:t>
            </a:r>
          </a:p>
          <a:p>
            <a:pPr>
              <a:buNone/>
            </a:pPr>
            <a:r>
              <a:rPr lang="en-US" sz="3200" dirty="0" smtClean="0"/>
              <a:t>5) EWM Vs </a:t>
            </a:r>
            <a:r>
              <a:rPr lang="en-US" sz="3200" dirty="0" err="1" smtClean="0"/>
              <a:t>Barroso</a:t>
            </a:r>
            <a:r>
              <a:rPr lang="en-US" sz="3200" dirty="0" smtClean="0"/>
              <a:t> Initiative</a:t>
            </a:r>
          </a:p>
          <a:p>
            <a:pPr>
              <a:buNone/>
            </a:pPr>
            <a:r>
              <a:rPr lang="en-US" sz="3200" dirty="0" smtClean="0"/>
              <a:t>6) Practice of </a:t>
            </a:r>
            <a:r>
              <a:rPr lang="en-US" sz="3200" dirty="0" err="1" smtClean="0"/>
              <a:t>subsidiarity</a:t>
            </a:r>
            <a:r>
              <a:rPr lang="en-US" sz="3200" dirty="0" smtClean="0"/>
              <a:t> policing</a:t>
            </a:r>
          </a:p>
          <a:p>
            <a:pPr>
              <a:buNone/>
            </a:pPr>
            <a:r>
              <a:rPr lang="en-US" sz="3200" dirty="0" smtClean="0"/>
              <a:t>7) Concluding remarks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NPs’ role in the EU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77734" y="1596843"/>
            <a:ext cx="8654015" cy="3732171"/>
          </a:xfrm>
        </p:spPr>
        <p:txBody>
          <a:bodyPr/>
          <a:lstStyle/>
          <a:p>
            <a:r>
              <a:rPr lang="en-US" dirty="0" smtClean="0"/>
              <a:t>Good functioning of the EU </a:t>
            </a:r>
            <a:r>
              <a:rPr lang="en-US" sz="2000" dirty="0" smtClean="0"/>
              <a:t>[Art. 12 TEU]</a:t>
            </a:r>
          </a:p>
          <a:p>
            <a:r>
              <a:rPr lang="en-US" dirty="0" smtClean="0"/>
              <a:t>Principle of sincere cooper. </a:t>
            </a:r>
            <a:r>
              <a:rPr lang="en-US" sz="2000" dirty="0" smtClean="0"/>
              <a:t>[Art. 4(3) TEU]</a:t>
            </a:r>
          </a:p>
          <a:p>
            <a:r>
              <a:rPr lang="en-US" dirty="0" smtClean="0"/>
              <a:t>Governments accountable to NPs as a matter of EU law </a:t>
            </a:r>
            <a:r>
              <a:rPr lang="en-US" sz="2000" dirty="0" smtClean="0"/>
              <a:t>[Art. 10(2) TEU]</a:t>
            </a:r>
          </a:p>
          <a:p>
            <a:r>
              <a:rPr lang="en-US" dirty="0" smtClean="0"/>
              <a:t>Respect for national identity </a:t>
            </a:r>
            <a:r>
              <a:rPr lang="en-US" sz="2000" dirty="0" smtClean="0"/>
              <a:t>[Art. 4(2) TEU]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Subsidiarity</a:t>
            </a:r>
            <a:r>
              <a:rPr lang="en-US" dirty="0" smtClean="0"/>
              <a:t> as an EU principle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6760" y="1514007"/>
            <a:ext cx="8686800" cy="4227226"/>
          </a:xfrm>
        </p:spPr>
        <p:txBody>
          <a:bodyPr/>
          <a:lstStyle/>
          <a:p>
            <a:r>
              <a:rPr lang="en-US" dirty="0" smtClean="0"/>
              <a:t>Founding EU principles: 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3000" dirty="0" smtClean="0"/>
              <a:t>        Conferral – </a:t>
            </a:r>
            <a:r>
              <a:rPr lang="en-US" sz="3000" dirty="0" err="1" smtClean="0"/>
              <a:t>Subsidiarity</a:t>
            </a:r>
            <a:r>
              <a:rPr lang="en-US" sz="3000" dirty="0" smtClean="0"/>
              <a:t> – Proportionality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dirty="0" smtClean="0"/>
              <a:t>Competence delimitation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3000" dirty="0" smtClean="0"/>
              <a:t>Shared Vs Exclusive and Supporting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Subsidiarity</a:t>
            </a:r>
            <a:r>
              <a:rPr lang="en-US" dirty="0" smtClean="0"/>
              <a:t> Vs policy scrutiny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13176" y="1304503"/>
            <a:ext cx="8616421" cy="4378308"/>
          </a:xfrm>
        </p:spPr>
        <p:txBody>
          <a:bodyPr/>
          <a:lstStyle/>
          <a:p>
            <a:r>
              <a:rPr lang="en-US" dirty="0" smtClean="0"/>
              <a:t>Political </a:t>
            </a:r>
            <a:r>
              <a:rPr lang="en-US" dirty="0" err="1" smtClean="0"/>
              <a:t>opportuneness</a:t>
            </a:r>
            <a:r>
              <a:rPr lang="en-US" dirty="0" smtClean="0"/>
              <a:t> Vs substance</a:t>
            </a:r>
          </a:p>
          <a:p>
            <a:r>
              <a:rPr lang="en-US" dirty="0" smtClean="0"/>
              <a:t>Procedural elements to consider:</a:t>
            </a:r>
          </a:p>
          <a:p>
            <a:pPr>
              <a:buNone/>
            </a:pPr>
            <a:r>
              <a:rPr lang="en-US" sz="3000" i="1" dirty="0" smtClean="0"/>
              <a:t>	- Commission to consult widely</a:t>
            </a:r>
          </a:p>
          <a:p>
            <a:pPr>
              <a:buNone/>
            </a:pPr>
            <a:r>
              <a:rPr lang="en-US" sz="3000" i="1" dirty="0" smtClean="0"/>
              <a:t>	- Justification via detailed statement</a:t>
            </a:r>
            <a:r>
              <a:rPr lang="en-US" sz="3000" dirty="0" smtClean="0"/>
              <a:t> </a:t>
            </a:r>
            <a:r>
              <a:rPr lang="en-US" sz="2000" dirty="0" smtClean="0"/>
              <a:t>(financial impact, quantitative &amp; qualitative indicators)</a:t>
            </a:r>
          </a:p>
          <a:p>
            <a:pPr>
              <a:buNone/>
            </a:pPr>
            <a:r>
              <a:rPr lang="en-US" sz="3000" i="1" dirty="0" smtClean="0"/>
              <a:t>	- Financial and admin burden</a:t>
            </a:r>
            <a:r>
              <a:rPr lang="en-US" sz="3000" dirty="0" smtClean="0"/>
              <a:t> </a:t>
            </a:r>
            <a:r>
              <a:rPr lang="en-US" sz="2000" dirty="0" smtClean="0"/>
              <a:t>(minimal &amp; commensurate)</a:t>
            </a:r>
          </a:p>
          <a:p>
            <a:pPr lvl="0"/>
            <a:r>
              <a:rPr lang="en-US" dirty="0" smtClean="0">
                <a:solidFill>
                  <a:srgbClr val="5C5C5C">
                    <a:lumMod val="50000"/>
                  </a:srgbClr>
                </a:solidFill>
              </a:rPr>
              <a:t>EU inst scrutiny Vs </a:t>
            </a:r>
            <a:r>
              <a:rPr lang="en-US" dirty="0" err="1" smtClean="0">
                <a:solidFill>
                  <a:srgbClr val="5C5C5C">
                    <a:lumMod val="50000"/>
                  </a:srgbClr>
                </a:solidFill>
              </a:rPr>
              <a:t>Govt</a:t>
            </a:r>
            <a:r>
              <a:rPr lang="en-US" dirty="0" smtClean="0">
                <a:solidFill>
                  <a:srgbClr val="5C5C5C">
                    <a:lumMod val="50000"/>
                  </a:srgbClr>
                </a:solidFill>
              </a:rPr>
              <a:t> scrutiny</a:t>
            </a:r>
          </a:p>
          <a:p>
            <a:pPr>
              <a:buFontTx/>
              <a:buChar char="-"/>
            </a:pPr>
            <a:endParaRPr lang="en-US" sz="3000" dirty="0" smtClean="0"/>
          </a:p>
          <a:p>
            <a:pPr>
              <a:buNone/>
            </a:pPr>
            <a:endParaRPr lang="en-US" sz="3000" dirty="0" smtClean="0"/>
          </a:p>
          <a:p>
            <a:pPr>
              <a:buFontTx/>
              <a:buChar char="-"/>
            </a:pP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Subsidiarity</a:t>
            </a:r>
            <a:r>
              <a:rPr lang="en-US" dirty="0" smtClean="0"/>
              <a:t> as sovereignty substitute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265221"/>
            <a:ext cx="8229600" cy="4227226"/>
          </a:xfrm>
        </p:spPr>
        <p:txBody>
          <a:bodyPr/>
          <a:lstStyle/>
          <a:p>
            <a:r>
              <a:rPr lang="en-US" dirty="0" smtClean="0"/>
              <a:t>Legislative function compensated?</a:t>
            </a:r>
          </a:p>
          <a:p>
            <a:r>
              <a:rPr lang="en-US" dirty="0" smtClean="0"/>
              <a:t>Accountability function compensated?</a:t>
            </a:r>
          </a:p>
          <a:p>
            <a:r>
              <a:rPr lang="en-US" dirty="0" smtClean="0"/>
              <a:t>Relations with the EP?</a:t>
            </a:r>
          </a:p>
          <a:p>
            <a:pPr>
              <a:buNone/>
            </a:pPr>
            <a:r>
              <a:rPr lang="en-US" sz="2000" dirty="0" smtClean="0"/>
              <a:t>			</a:t>
            </a:r>
            <a:r>
              <a:rPr lang="en-US" sz="3000" dirty="0" smtClean="0"/>
              <a:t>2014 EP resolutions</a:t>
            </a:r>
          </a:p>
          <a:p>
            <a:pPr lvl="0"/>
            <a:r>
              <a:rPr lang="en-US" dirty="0" smtClean="0">
                <a:solidFill>
                  <a:srgbClr val="5C5C5C">
                    <a:lumMod val="50000"/>
                  </a:srgbClr>
                </a:solidFill>
              </a:rPr>
              <a:t>Relations with the ECJ?</a:t>
            </a:r>
          </a:p>
          <a:p>
            <a:pPr lvl="0">
              <a:buNone/>
            </a:pPr>
            <a:r>
              <a:rPr lang="en-US" sz="3000" dirty="0" smtClean="0">
                <a:solidFill>
                  <a:srgbClr val="5C5C5C">
                    <a:lumMod val="50000"/>
                  </a:srgbClr>
                </a:solidFill>
              </a:rPr>
              <a:t>			Infringement actions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EWM Vs </a:t>
            </a:r>
            <a:r>
              <a:rPr lang="en-US" dirty="0" err="1" smtClean="0"/>
              <a:t>Barroso</a:t>
            </a:r>
            <a:r>
              <a:rPr lang="en-US" dirty="0" smtClean="0"/>
              <a:t> Initiative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8487" y="1486395"/>
            <a:ext cx="8669458" cy="4227226"/>
          </a:xfrm>
        </p:spPr>
        <p:txBody>
          <a:bodyPr/>
          <a:lstStyle/>
          <a:p>
            <a:r>
              <a:rPr lang="en-US" dirty="0" smtClean="0"/>
              <a:t>Scope: narrow </a:t>
            </a:r>
            <a:r>
              <a:rPr lang="en-US" dirty="0" err="1" smtClean="0"/>
              <a:t>vs</a:t>
            </a:r>
            <a:r>
              <a:rPr lang="en-US" dirty="0" smtClean="0"/>
              <a:t> wide</a:t>
            </a:r>
          </a:p>
          <a:p>
            <a:r>
              <a:rPr lang="en-US" dirty="0" smtClean="0"/>
              <a:t>Effects: legal </a:t>
            </a:r>
            <a:r>
              <a:rPr lang="en-US" dirty="0" err="1" smtClean="0"/>
              <a:t>vs</a:t>
            </a:r>
            <a:r>
              <a:rPr lang="en-US" dirty="0" smtClean="0"/>
              <a:t> political</a:t>
            </a:r>
          </a:p>
          <a:p>
            <a:r>
              <a:rPr lang="en-US" dirty="0" smtClean="0"/>
              <a:t>Nature: formal </a:t>
            </a:r>
            <a:r>
              <a:rPr lang="en-US" dirty="0" err="1" smtClean="0"/>
              <a:t>vs</a:t>
            </a:r>
            <a:r>
              <a:rPr lang="en-US" dirty="0" smtClean="0"/>
              <a:t> informal</a:t>
            </a:r>
          </a:p>
          <a:p>
            <a:r>
              <a:rPr lang="en-US" dirty="0" smtClean="0"/>
              <a:t>Reform of </a:t>
            </a:r>
            <a:r>
              <a:rPr lang="en-US" dirty="0" err="1" smtClean="0"/>
              <a:t>Barroso</a:t>
            </a:r>
            <a:r>
              <a:rPr lang="en-US" dirty="0" smtClean="0"/>
              <a:t> Initiative post-crisis</a:t>
            </a:r>
          </a:p>
          <a:p>
            <a:r>
              <a:rPr lang="en-US" dirty="0" err="1" smtClean="0"/>
              <a:t>Juncker</a:t>
            </a:r>
            <a:r>
              <a:rPr lang="en-US" dirty="0" smtClean="0"/>
              <a:t> Initiative?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Practice of </a:t>
            </a:r>
            <a:r>
              <a:rPr lang="en-US" dirty="0" err="1" smtClean="0"/>
              <a:t>subsidiarity</a:t>
            </a:r>
            <a:r>
              <a:rPr lang="en-US" dirty="0" smtClean="0"/>
              <a:t> policing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2 yellow cards – any sign of Commission constraint?</a:t>
            </a:r>
          </a:p>
          <a:p>
            <a:r>
              <a:rPr lang="en-US" dirty="0" smtClean="0"/>
              <a:t>Mixed bag of assessments – smuggling non-</a:t>
            </a:r>
            <a:r>
              <a:rPr lang="en-US" dirty="0" err="1" smtClean="0"/>
              <a:t>subsidiarity</a:t>
            </a:r>
            <a:r>
              <a:rPr lang="en-US" dirty="0" smtClean="0"/>
              <a:t> elements?</a:t>
            </a:r>
          </a:p>
          <a:p>
            <a:r>
              <a:rPr lang="en-US" dirty="0" smtClean="0"/>
              <a:t>Red card a solution?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17921" y="166407"/>
            <a:ext cx="8229600" cy="930040"/>
          </a:xfrm>
        </p:spPr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60804" y="1265221"/>
            <a:ext cx="8603327" cy="4050957"/>
          </a:xfrm>
        </p:spPr>
        <p:txBody>
          <a:bodyPr/>
          <a:lstStyle/>
          <a:p>
            <a:r>
              <a:rPr lang="en-US" sz="3000" dirty="0" err="1" smtClean="0"/>
              <a:t>Europeanisation</a:t>
            </a:r>
            <a:r>
              <a:rPr lang="en-US" sz="3000" dirty="0" smtClean="0"/>
              <a:t> catalyst – activation of NPs</a:t>
            </a:r>
          </a:p>
          <a:p>
            <a:r>
              <a:rPr lang="en-US" sz="3000" dirty="0" smtClean="0"/>
              <a:t>Content-neutrality drawback</a:t>
            </a:r>
          </a:p>
          <a:p>
            <a:r>
              <a:rPr lang="en-US" sz="3000" dirty="0" smtClean="0"/>
              <a:t>Not a satisfactory solution for EU democracy</a:t>
            </a:r>
          </a:p>
          <a:p>
            <a:r>
              <a:rPr lang="en-US" sz="3000" dirty="0" smtClean="0"/>
              <a:t>Parliaments: legislatures to ‘dispatchers’, policy shaping to </a:t>
            </a:r>
            <a:r>
              <a:rPr lang="en-US" sz="3000" dirty="0" err="1" smtClean="0"/>
              <a:t>gatekeeping</a:t>
            </a:r>
            <a:endParaRPr lang="en-US" sz="3000" dirty="0" smtClean="0"/>
          </a:p>
          <a:p>
            <a:r>
              <a:rPr lang="en-US" sz="3000" dirty="0" err="1" smtClean="0"/>
              <a:t>Govt</a:t>
            </a:r>
            <a:r>
              <a:rPr lang="en-US" sz="3000" dirty="0" smtClean="0"/>
              <a:t> accountability should not be neglected</a:t>
            </a:r>
          </a:p>
          <a:p>
            <a:r>
              <a:rPr lang="en-US" sz="3000" dirty="0" smtClean="0"/>
              <a:t>Euro crisis impact?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ancic transnat parl and global gov">
  <a:themeElements>
    <a:clrScheme name="LSE Law">
      <a:dk1>
        <a:srgbClr val="5C5C5C"/>
      </a:dk1>
      <a:lt1>
        <a:srgbClr val="FFFFFF"/>
      </a:lt1>
      <a:dk2>
        <a:srgbClr val="283583"/>
      </a:dk2>
      <a:lt2>
        <a:srgbClr val="FFFFFF"/>
      </a:lt2>
      <a:accent1>
        <a:srgbClr val="FF0000"/>
      </a:accent1>
      <a:accent2>
        <a:srgbClr val="FF0000"/>
      </a:accent2>
      <a:accent3>
        <a:srgbClr val="FF0000"/>
      </a:accent3>
      <a:accent4>
        <a:srgbClr val="FF0000"/>
      </a:accent4>
      <a:accent5>
        <a:srgbClr val="FF0000"/>
      </a:accent5>
      <a:accent6>
        <a:srgbClr val="FF0000"/>
      </a:accent6>
      <a:hlink>
        <a:srgbClr val="0000FF"/>
      </a:hlink>
      <a:folHlink>
        <a:srgbClr val="800080"/>
      </a:folHlink>
    </a:clrScheme>
    <a:fontScheme name="LSE Law fonts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Jancic transnat parl and global gov.potx</Template>
  <TotalTime>556</TotalTime>
  <Words>305</Words>
  <Application>Microsoft Office PowerPoint</Application>
  <PresentationFormat>Demonstracija ekrane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Jancic transnat parl and global gov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Bootcamp</dc:creator>
  <cp:lastModifiedBy>GRIGIENĖ Agnė</cp:lastModifiedBy>
  <cp:revision>70</cp:revision>
  <dcterms:created xsi:type="dcterms:W3CDTF">2014-09-18T15:53:14Z</dcterms:created>
  <dcterms:modified xsi:type="dcterms:W3CDTF">2014-09-19T06:06:03Z</dcterms:modified>
</cp:coreProperties>
</file>