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77" r:id="rId3"/>
    <p:sldId id="284" r:id="rId4"/>
    <p:sldId id="278" r:id="rId5"/>
    <p:sldId id="260" r:id="rId6"/>
    <p:sldId id="279" r:id="rId7"/>
    <p:sldId id="280" r:id="rId8"/>
    <p:sldId id="267" r:id="rId9"/>
    <p:sldId id="271" r:id="rId10"/>
    <p:sldId id="265" r:id="rId11"/>
    <p:sldId id="286" r:id="rId12"/>
    <p:sldId id="285" r:id="rId13"/>
    <p:sldId id="281" r:id="rId14"/>
    <p:sldId id="282" r:id="rId15"/>
    <p:sldId id="283" r:id="rId16"/>
    <p:sldId id="272" r:id="rId17"/>
    <p:sldId id="269" r:id="rId18"/>
    <p:sldId id="273" r:id="rId19"/>
    <p:sldId id="268" r:id="rId20"/>
    <p:sldId id="270" r:id="rId21"/>
    <p:sldId id="274" r:id="rId22"/>
    <p:sldId id="275" r:id="rId23"/>
  </p:sldIdLst>
  <p:sldSz cx="9144000" cy="6858000" type="screen4x3"/>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FF00"/>
    <a:srgbClr val="999999"/>
    <a:srgbClr val="008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sorterViewPr>
    <p:cViewPr>
      <p:scale>
        <a:sx n="89" d="100"/>
        <a:sy n="8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FD5299-C795-1E46-94D3-E0800E64FB73}" type="doc">
      <dgm:prSet loTypeId="urn:microsoft.com/office/officeart/2009/layout/CircleArrowProcess" loCatId="" qsTypeId="urn:microsoft.com/office/officeart/2005/8/quickstyle/simple2" qsCatId="simple" csTypeId="urn:microsoft.com/office/officeart/2005/8/colors/colorful1" csCatId="colorful" phldr="1"/>
      <dgm:spPr/>
    </dgm:pt>
    <dgm:pt modelId="{5DBE4C83-EB71-1F4C-8CD9-EA961AF20546}">
      <dgm:prSet phldrT="[Text]"/>
      <dgm:spPr/>
      <dgm:t>
        <a:bodyPr/>
        <a:lstStyle/>
        <a:p>
          <a:r>
            <a:rPr lang="en-US" dirty="0" smtClean="0"/>
            <a:t>Authorize</a:t>
          </a:r>
          <a:endParaRPr lang="en-US" dirty="0"/>
        </a:p>
      </dgm:t>
    </dgm:pt>
    <dgm:pt modelId="{9AD02440-42C2-9548-B822-1ABC2EE99275}" type="parTrans" cxnId="{F36F6F83-17BF-634A-8917-93326D489DBC}">
      <dgm:prSet/>
      <dgm:spPr/>
      <dgm:t>
        <a:bodyPr/>
        <a:lstStyle/>
        <a:p>
          <a:endParaRPr lang="en-US"/>
        </a:p>
      </dgm:t>
    </dgm:pt>
    <dgm:pt modelId="{10EE59C9-288C-0D4E-BAAC-BFA2032DC392}" type="sibTrans" cxnId="{F36F6F83-17BF-634A-8917-93326D489DBC}">
      <dgm:prSet/>
      <dgm:spPr/>
      <dgm:t>
        <a:bodyPr/>
        <a:lstStyle/>
        <a:p>
          <a:endParaRPr lang="en-US"/>
        </a:p>
      </dgm:t>
    </dgm:pt>
    <dgm:pt modelId="{EC007468-6C20-244E-A985-D3A98B4B840D}">
      <dgm:prSet phldrT="[Text]"/>
      <dgm:spPr/>
      <dgm:t>
        <a:bodyPr/>
        <a:lstStyle/>
        <a:p>
          <a:r>
            <a:rPr lang="en-US" dirty="0" smtClean="0"/>
            <a:t>Measure</a:t>
          </a:r>
          <a:endParaRPr lang="en-US" dirty="0"/>
        </a:p>
      </dgm:t>
    </dgm:pt>
    <dgm:pt modelId="{F20E5893-B64A-F64F-B5BA-F24939B2B14E}" type="parTrans" cxnId="{9B715719-664D-E442-93F3-26D5BC1C9FF8}">
      <dgm:prSet/>
      <dgm:spPr/>
      <dgm:t>
        <a:bodyPr/>
        <a:lstStyle/>
        <a:p>
          <a:endParaRPr lang="en-US"/>
        </a:p>
      </dgm:t>
    </dgm:pt>
    <dgm:pt modelId="{7AD17D0C-C88A-C14F-B1AC-CE87E01D5B16}" type="sibTrans" cxnId="{9B715719-664D-E442-93F3-26D5BC1C9FF8}">
      <dgm:prSet/>
      <dgm:spPr/>
      <dgm:t>
        <a:bodyPr/>
        <a:lstStyle/>
        <a:p>
          <a:endParaRPr lang="en-US"/>
        </a:p>
      </dgm:t>
    </dgm:pt>
    <dgm:pt modelId="{D6ACED1B-BE8C-F946-9AE4-6B2A34E27B51}">
      <dgm:prSet/>
      <dgm:spPr/>
      <dgm:t>
        <a:bodyPr/>
        <a:lstStyle/>
        <a:p>
          <a:r>
            <a:rPr lang="en-US" dirty="0" smtClean="0"/>
            <a:t>Create</a:t>
          </a:r>
          <a:endParaRPr lang="en-US" dirty="0"/>
        </a:p>
      </dgm:t>
    </dgm:pt>
    <dgm:pt modelId="{58953EF8-4375-F740-A7F1-D28CEA3A2372}" type="parTrans" cxnId="{09906AAA-5BC9-AD42-8E36-29B9383FAD7F}">
      <dgm:prSet/>
      <dgm:spPr/>
      <dgm:t>
        <a:bodyPr/>
        <a:lstStyle/>
        <a:p>
          <a:endParaRPr lang="en-US"/>
        </a:p>
      </dgm:t>
    </dgm:pt>
    <dgm:pt modelId="{C4ECDBF7-43CF-EC4F-A2E9-1B47BE83676A}" type="sibTrans" cxnId="{09906AAA-5BC9-AD42-8E36-29B9383FAD7F}">
      <dgm:prSet/>
      <dgm:spPr/>
      <dgm:t>
        <a:bodyPr/>
        <a:lstStyle/>
        <a:p>
          <a:endParaRPr lang="en-US"/>
        </a:p>
      </dgm:t>
    </dgm:pt>
    <dgm:pt modelId="{EFD33B41-5993-0D49-B59A-C89F6A2DBACC}" type="pres">
      <dgm:prSet presAssocID="{9EFD5299-C795-1E46-94D3-E0800E64FB73}" presName="Name0" presStyleCnt="0">
        <dgm:presLayoutVars>
          <dgm:chMax val="7"/>
          <dgm:chPref val="7"/>
          <dgm:dir/>
          <dgm:animLvl val="lvl"/>
        </dgm:presLayoutVars>
      </dgm:prSet>
      <dgm:spPr/>
    </dgm:pt>
    <dgm:pt modelId="{D05AE673-01D9-F943-B57C-33AD577A2A10}" type="pres">
      <dgm:prSet presAssocID="{5DBE4C83-EB71-1F4C-8CD9-EA961AF20546}" presName="Accent1" presStyleCnt="0"/>
      <dgm:spPr/>
    </dgm:pt>
    <dgm:pt modelId="{E7B9DE5F-D27B-8840-B7AC-BDD07A019D77}" type="pres">
      <dgm:prSet presAssocID="{5DBE4C83-EB71-1F4C-8CD9-EA961AF20546}" presName="Accent" presStyleLbl="node1" presStyleIdx="0" presStyleCnt="3"/>
      <dgm:spPr/>
    </dgm:pt>
    <dgm:pt modelId="{A6B52E8C-4DCC-0846-A792-A819AD673833}" type="pres">
      <dgm:prSet presAssocID="{5DBE4C83-EB71-1F4C-8CD9-EA961AF20546}" presName="Parent1" presStyleLbl="revTx" presStyleIdx="0" presStyleCnt="3">
        <dgm:presLayoutVars>
          <dgm:chMax val="1"/>
          <dgm:chPref val="1"/>
          <dgm:bulletEnabled val="1"/>
        </dgm:presLayoutVars>
      </dgm:prSet>
      <dgm:spPr/>
      <dgm:t>
        <a:bodyPr/>
        <a:lstStyle/>
        <a:p>
          <a:endParaRPr lang="en-US"/>
        </a:p>
      </dgm:t>
    </dgm:pt>
    <dgm:pt modelId="{0D193920-B231-7443-A0DE-49CBFD2C1678}" type="pres">
      <dgm:prSet presAssocID="{D6ACED1B-BE8C-F946-9AE4-6B2A34E27B51}" presName="Accent2" presStyleCnt="0"/>
      <dgm:spPr/>
    </dgm:pt>
    <dgm:pt modelId="{398A5BCA-442C-6D43-B296-0CD72730C7BD}" type="pres">
      <dgm:prSet presAssocID="{D6ACED1B-BE8C-F946-9AE4-6B2A34E27B51}" presName="Accent" presStyleLbl="node1" presStyleIdx="1" presStyleCnt="3"/>
      <dgm:spPr/>
    </dgm:pt>
    <dgm:pt modelId="{524E0DD7-D0D3-084A-B5DD-BA388F1667DA}" type="pres">
      <dgm:prSet presAssocID="{D6ACED1B-BE8C-F946-9AE4-6B2A34E27B51}" presName="Parent2" presStyleLbl="revTx" presStyleIdx="1" presStyleCnt="3">
        <dgm:presLayoutVars>
          <dgm:chMax val="1"/>
          <dgm:chPref val="1"/>
          <dgm:bulletEnabled val="1"/>
        </dgm:presLayoutVars>
      </dgm:prSet>
      <dgm:spPr/>
      <dgm:t>
        <a:bodyPr/>
        <a:lstStyle/>
        <a:p>
          <a:endParaRPr lang="en-US"/>
        </a:p>
      </dgm:t>
    </dgm:pt>
    <dgm:pt modelId="{4335BF71-71C9-E746-BCAA-BEF833623A1C}" type="pres">
      <dgm:prSet presAssocID="{EC007468-6C20-244E-A985-D3A98B4B840D}" presName="Accent3" presStyleCnt="0"/>
      <dgm:spPr/>
    </dgm:pt>
    <dgm:pt modelId="{3F2B8C59-FF97-714A-AD9E-06ED749F5CFC}" type="pres">
      <dgm:prSet presAssocID="{EC007468-6C20-244E-A985-D3A98B4B840D}" presName="Accent" presStyleLbl="node1" presStyleIdx="2" presStyleCnt="3"/>
      <dgm:spPr/>
    </dgm:pt>
    <dgm:pt modelId="{D3FA8BB8-C52C-F14E-816B-3C8B7D9E8293}" type="pres">
      <dgm:prSet presAssocID="{EC007468-6C20-244E-A985-D3A98B4B840D}" presName="Parent3" presStyleLbl="revTx" presStyleIdx="2" presStyleCnt="3">
        <dgm:presLayoutVars>
          <dgm:chMax val="1"/>
          <dgm:chPref val="1"/>
          <dgm:bulletEnabled val="1"/>
        </dgm:presLayoutVars>
      </dgm:prSet>
      <dgm:spPr/>
      <dgm:t>
        <a:bodyPr/>
        <a:lstStyle/>
        <a:p>
          <a:endParaRPr lang="en-US"/>
        </a:p>
      </dgm:t>
    </dgm:pt>
  </dgm:ptLst>
  <dgm:cxnLst>
    <dgm:cxn modelId="{9B715719-664D-E442-93F3-26D5BC1C9FF8}" srcId="{9EFD5299-C795-1E46-94D3-E0800E64FB73}" destId="{EC007468-6C20-244E-A985-D3A98B4B840D}" srcOrd="2" destOrd="0" parTransId="{F20E5893-B64A-F64F-B5BA-F24939B2B14E}" sibTransId="{7AD17D0C-C88A-C14F-B1AC-CE87E01D5B16}"/>
    <dgm:cxn modelId="{7077B5BF-72A6-2741-9144-CDB15FDAC66A}" type="presOf" srcId="{5DBE4C83-EB71-1F4C-8CD9-EA961AF20546}" destId="{A6B52E8C-4DCC-0846-A792-A819AD673833}" srcOrd="0" destOrd="0" presId="urn:microsoft.com/office/officeart/2009/layout/CircleArrowProcess"/>
    <dgm:cxn modelId="{DCF73674-9AFA-F540-BB26-20B4A0DD5CEB}" type="presOf" srcId="{D6ACED1B-BE8C-F946-9AE4-6B2A34E27B51}" destId="{524E0DD7-D0D3-084A-B5DD-BA388F1667DA}" srcOrd="0" destOrd="0" presId="urn:microsoft.com/office/officeart/2009/layout/CircleArrowProcess"/>
    <dgm:cxn modelId="{69F6A81B-B006-E448-B740-CDF522029536}" type="presOf" srcId="{9EFD5299-C795-1E46-94D3-E0800E64FB73}" destId="{EFD33B41-5993-0D49-B59A-C89F6A2DBACC}" srcOrd="0" destOrd="0" presId="urn:microsoft.com/office/officeart/2009/layout/CircleArrowProcess"/>
    <dgm:cxn modelId="{F36F6F83-17BF-634A-8917-93326D489DBC}" srcId="{9EFD5299-C795-1E46-94D3-E0800E64FB73}" destId="{5DBE4C83-EB71-1F4C-8CD9-EA961AF20546}" srcOrd="0" destOrd="0" parTransId="{9AD02440-42C2-9548-B822-1ABC2EE99275}" sibTransId="{10EE59C9-288C-0D4E-BAAC-BFA2032DC392}"/>
    <dgm:cxn modelId="{5B7BC8A1-9002-DF4A-80F8-8248AB5284C7}" type="presOf" srcId="{EC007468-6C20-244E-A985-D3A98B4B840D}" destId="{D3FA8BB8-C52C-F14E-816B-3C8B7D9E8293}" srcOrd="0" destOrd="0" presId="urn:microsoft.com/office/officeart/2009/layout/CircleArrowProcess"/>
    <dgm:cxn modelId="{09906AAA-5BC9-AD42-8E36-29B9383FAD7F}" srcId="{9EFD5299-C795-1E46-94D3-E0800E64FB73}" destId="{D6ACED1B-BE8C-F946-9AE4-6B2A34E27B51}" srcOrd="1" destOrd="0" parTransId="{58953EF8-4375-F740-A7F1-D28CEA3A2372}" sibTransId="{C4ECDBF7-43CF-EC4F-A2E9-1B47BE83676A}"/>
    <dgm:cxn modelId="{55F0AFFD-E5B0-9441-8101-AD43EFDAE4E4}" type="presParOf" srcId="{EFD33B41-5993-0D49-B59A-C89F6A2DBACC}" destId="{D05AE673-01D9-F943-B57C-33AD577A2A10}" srcOrd="0" destOrd="0" presId="urn:microsoft.com/office/officeart/2009/layout/CircleArrowProcess"/>
    <dgm:cxn modelId="{9E595B16-CBFB-064E-8908-22E702DA8CA8}" type="presParOf" srcId="{D05AE673-01D9-F943-B57C-33AD577A2A10}" destId="{E7B9DE5F-D27B-8840-B7AC-BDD07A019D77}" srcOrd="0" destOrd="0" presId="urn:microsoft.com/office/officeart/2009/layout/CircleArrowProcess"/>
    <dgm:cxn modelId="{1213EA1B-0D23-D14C-8D34-1A31EBFEBF9E}" type="presParOf" srcId="{EFD33B41-5993-0D49-B59A-C89F6A2DBACC}" destId="{A6B52E8C-4DCC-0846-A792-A819AD673833}" srcOrd="1" destOrd="0" presId="urn:microsoft.com/office/officeart/2009/layout/CircleArrowProcess"/>
    <dgm:cxn modelId="{E1573F4C-17AA-1346-8A0E-6A9C5D097EB6}" type="presParOf" srcId="{EFD33B41-5993-0D49-B59A-C89F6A2DBACC}" destId="{0D193920-B231-7443-A0DE-49CBFD2C1678}" srcOrd="2" destOrd="0" presId="urn:microsoft.com/office/officeart/2009/layout/CircleArrowProcess"/>
    <dgm:cxn modelId="{8AEF5AC1-1AF2-F24A-911C-5B04BF3275D0}" type="presParOf" srcId="{0D193920-B231-7443-A0DE-49CBFD2C1678}" destId="{398A5BCA-442C-6D43-B296-0CD72730C7BD}" srcOrd="0" destOrd="0" presId="urn:microsoft.com/office/officeart/2009/layout/CircleArrowProcess"/>
    <dgm:cxn modelId="{84925D24-CCBE-2E41-853A-E5CE01F86503}" type="presParOf" srcId="{EFD33B41-5993-0D49-B59A-C89F6A2DBACC}" destId="{524E0DD7-D0D3-084A-B5DD-BA388F1667DA}" srcOrd="3" destOrd="0" presId="urn:microsoft.com/office/officeart/2009/layout/CircleArrowProcess"/>
    <dgm:cxn modelId="{4782D07F-9F09-3D4B-8D61-D2C063B8F582}" type="presParOf" srcId="{EFD33B41-5993-0D49-B59A-C89F6A2DBACC}" destId="{4335BF71-71C9-E746-BCAA-BEF833623A1C}" srcOrd="4" destOrd="0" presId="urn:microsoft.com/office/officeart/2009/layout/CircleArrowProcess"/>
    <dgm:cxn modelId="{29B6A4A2-FA0B-ED4A-B27F-C44D94BD44C4}" type="presParOf" srcId="{4335BF71-71C9-E746-BCAA-BEF833623A1C}" destId="{3F2B8C59-FF97-714A-AD9E-06ED749F5CFC}" srcOrd="0" destOrd="0" presId="urn:microsoft.com/office/officeart/2009/layout/CircleArrowProcess"/>
    <dgm:cxn modelId="{B22FDF66-9B89-8146-98C5-B15E5D7BDFB9}" type="presParOf" srcId="{EFD33B41-5993-0D49-B59A-C89F6A2DBACC}" destId="{D3FA8BB8-C52C-F14E-816B-3C8B7D9E8293}"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9DE5F-D27B-8840-B7AC-BDD07A019D77}">
      <dsp:nvSpPr>
        <dsp:cNvPr id="0" name=""/>
        <dsp:cNvSpPr/>
      </dsp:nvSpPr>
      <dsp:spPr>
        <a:xfrm>
          <a:off x="961064" y="221453"/>
          <a:ext cx="1663201" cy="1663454"/>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6B52E8C-4DCC-0846-A792-A819AD673833}">
      <dsp:nvSpPr>
        <dsp:cNvPr id="0" name=""/>
        <dsp:cNvSpPr/>
      </dsp:nvSpPr>
      <dsp:spPr>
        <a:xfrm>
          <a:off x="1328687" y="822011"/>
          <a:ext cx="924209" cy="46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Authorize</a:t>
          </a:r>
          <a:endParaRPr lang="en-US" sz="1800" kern="1200" dirty="0"/>
        </a:p>
      </dsp:txBody>
      <dsp:txXfrm>
        <a:off x="1328687" y="822011"/>
        <a:ext cx="924209" cy="461993"/>
      </dsp:txXfrm>
    </dsp:sp>
    <dsp:sp modelId="{398A5BCA-442C-6D43-B296-0CD72730C7BD}">
      <dsp:nvSpPr>
        <dsp:cNvPr id="0" name=""/>
        <dsp:cNvSpPr/>
      </dsp:nvSpPr>
      <dsp:spPr>
        <a:xfrm>
          <a:off x="499116" y="1177231"/>
          <a:ext cx="1663201" cy="1663454"/>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24E0DD7-D0D3-084A-B5DD-BA388F1667DA}">
      <dsp:nvSpPr>
        <dsp:cNvPr id="0" name=""/>
        <dsp:cNvSpPr/>
      </dsp:nvSpPr>
      <dsp:spPr>
        <a:xfrm>
          <a:off x="868612" y="1783317"/>
          <a:ext cx="924209" cy="46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Create</a:t>
          </a:r>
          <a:endParaRPr lang="en-US" sz="1800" kern="1200" dirty="0"/>
        </a:p>
      </dsp:txBody>
      <dsp:txXfrm>
        <a:off x="868612" y="1783317"/>
        <a:ext cx="924209" cy="461993"/>
      </dsp:txXfrm>
    </dsp:sp>
    <dsp:sp modelId="{3F2B8C59-FF97-714A-AD9E-06ED749F5CFC}">
      <dsp:nvSpPr>
        <dsp:cNvPr id="0" name=""/>
        <dsp:cNvSpPr/>
      </dsp:nvSpPr>
      <dsp:spPr>
        <a:xfrm>
          <a:off x="1079441" y="2247385"/>
          <a:ext cx="1428947" cy="1429520"/>
        </a:xfrm>
        <a:prstGeom prst="blockArc">
          <a:avLst>
            <a:gd name="adj1" fmla="val 13500000"/>
            <a:gd name="adj2" fmla="val 10800000"/>
            <a:gd name="adj3" fmla="val 1274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3FA8BB8-C52C-F14E-816B-3C8B7D9E8293}">
      <dsp:nvSpPr>
        <dsp:cNvPr id="0" name=""/>
        <dsp:cNvSpPr/>
      </dsp:nvSpPr>
      <dsp:spPr>
        <a:xfrm>
          <a:off x="1330873" y="2746006"/>
          <a:ext cx="924209" cy="461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Measure</a:t>
          </a:r>
          <a:endParaRPr lang="en-US" sz="1800" kern="1200" dirty="0"/>
        </a:p>
      </dsp:txBody>
      <dsp:txXfrm>
        <a:off x="1330873" y="2746006"/>
        <a:ext cx="924209" cy="46199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B165E1-9B31-A94C-90AF-D32A75E875E9}" type="datetimeFigureOut">
              <a:rPr lang="en-US" smtClean="0"/>
              <a:t>11/27/2014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128F13-9337-2043-A0C4-4860B56F113E}" type="slidenum">
              <a:rPr lang="en-US" smtClean="0"/>
              <a:t>‹#›</a:t>
            </a:fld>
            <a:endParaRPr lang="en-US"/>
          </a:p>
        </p:txBody>
      </p:sp>
    </p:spTree>
    <p:extLst>
      <p:ext uri="{BB962C8B-B14F-4D97-AF65-F5344CB8AC3E}">
        <p14:creationId xmlns:p14="http://schemas.microsoft.com/office/powerpoint/2010/main" val="28728280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Thanks to technological transformation, we live in an environment which allows for increased (and easier) interaction between institutions, citizens and public and private organizations. This is particularly true for Generation-C (C stands for connection, creation, community), a demographic group where 65% is under 35,which is leading the way towards a "sharing society", characterized by blurred boundaries between collaborative production and consumption, that is likely to end up impacting the way public services are delivered.</a:t>
            </a:r>
          </a:p>
          <a:p>
            <a:endParaRPr lang="en-GB"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2</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BE" dirty="0" smtClean="0"/>
              <a:t>Donald Kettl: Vending Machine Government: Wepay our taxes, we expect services. When we do not get what we expect  our "participation is limited to protest- esentially kicking the vending machine". Collective action has been watered down to collective complain. </a:t>
            </a:r>
            <a:endParaRPr lang="en-GB"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3</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public services need to become more efficient and effective, governments have to consider innovative new ways of developing and organising the public sector for creating public value. Thus, transformation needs to address the way public value is created.</a:t>
            </a:r>
          </a:p>
          <a:p>
            <a:r>
              <a:rPr lang="en-GB" dirty="0" smtClean="0"/>
              <a:t>The future of government is less and less in the hands of governments alone. Technology has empowered ordinary citizens by offering them a way to make their voices heard and challenge government leaders about their ability and willingness to address public concerns and requests </a:t>
            </a:r>
            <a:endParaRPr lang="en-GB" dirty="0"/>
          </a:p>
        </p:txBody>
      </p:sp>
      <p:sp>
        <p:nvSpPr>
          <p:cNvPr id="4" name="Slide Number Placeholder 3"/>
          <p:cNvSpPr>
            <a:spLocks noGrp="1"/>
          </p:cNvSpPr>
          <p:nvPr>
            <p:ph type="sldNum" sz="quarter" idx="10"/>
          </p:nvPr>
        </p:nvSpPr>
        <p:spPr/>
        <p:txBody>
          <a:bodyPr/>
          <a:lstStyle/>
          <a:p>
            <a:fld id="{86128F13-9337-2043-A0C4-4860B56F113E}" type="slidenum">
              <a:rPr lang="en-US" smtClean="0"/>
              <a:t>4</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5</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6</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Engaging with the wider public can help meet the challenge of rising expectations. It will make the services more user-friendly and effective, improve the quality of decision-making, promote greater trust in public institutions and thus enhance public value [13]. </a:t>
            </a:r>
          </a:p>
          <a:p>
            <a:r>
              <a:rPr lang="en-GB" dirty="0" smtClean="0"/>
              <a:t>This approach, driven by opening up and sharing assets - making data, services and decisions open - enables collaboration and increases bottom-up, participative forms of service design, production and delivery. The kind of public sector organisation that is at the heart of this transformation is </a:t>
            </a:r>
            <a:r>
              <a:rPr lang="en-GB" b="1" dirty="0" smtClean="0"/>
              <a:t>open government</a:t>
            </a:r>
            <a:r>
              <a:rPr lang="en-GB" dirty="0" smtClean="0"/>
              <a:t>, based on the principles of collaboration, transparency and participation and functioning within an open governance framework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7</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8</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9</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10</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11</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01B3E8-66AA-2542-BCD3-CCC7E194131A}" type="slidenum">
              <a:rPr lang="en-US" smtClean="0"/>
              <a:t>13</a:t>
            </a:fld>
            <a:endParaRPr lang="en-US"/>
          </a:p>
        </p:txBody>
      </p:sp>
    </p:spTree>
    <p:extLst>
      <p:ext uri="{BB962C8B-B14F-4D97-AF65-F5344CB8AC3E}">
        <p14:creationId xmlns:p14="http://schemas.microsoft.com/office/powerpoint/2010/main" val="1164706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15</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16</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17</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18</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19</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20</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21</a:t>
            </a:fld>
            <a:endParaRPr lang="en-US"/>
          </a:p>
        </p:txBody>
      </p:sp>
    </p:spTree>
    <p:extLst>
      <p:ext uri="{BB962C8B-B14F-4D97-AF65-F5344CB8AC3E}">
        <p14:creationId xmlns:p14="http://schemas.microsoft.com/office/powerpoint/2010/main" val="2577633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6128F13-9337-2043-A0C4-4860B56F113E}" type="slidenum">
              <a:rPr lang="en-US" smtClean="0"/>
              <a:t>22</a:t>
            </a:fld>
            <a:endParaRPr lang="en-US"/>
          </a:p>
        </p:txBody>
      </p:sp>
    </p:spTree>
    <p:extLst>
      <p:ext uri="{BB962C8B-B14F-4D97-AF65-F5344CB8AC3E}">
        <p14:creationId xmlns:p14="http://schemas.microsoft.com/office/powerpoint/2010/main" val="2577633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E21220F3-BAE4-9446-AECD-E6E5EA81B3F6}" type="datetimeFigureOut">
              <a:rPr lang="sv-SE" smtClean="0"/>
              <a:t>2014-11-27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165502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E21220F3-BAE4-9446-AECD-E6E5EA81B3F6}" type="datetimeFigureOut">
              <a:rPr lang="sv-SE" smtClean="0"/>
              <a:t>2014-11-27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1202106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E21220F3-BAE4-9446-AECD-E6E5EA81B3F6}" type="datetimeFigureOut">
              <a:rPr lang="sv-SE" smtClean="0"/>
              <a:t>2014-11-27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3819222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E21220F3-BAE4-9446-AECD-E6E5EA81B3F6}" type="datetimeFigureOut">
              <a:rPr lang="sv-SE" smtClean="0"/>
              <a:t>2014-11-27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758466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E21220F3-BAE4-9446-AECD-E6E5EA81B3F6}" type="datetimeFigureOut">
              <a:rPr lang="sv-SE" smtClean="0"/>
              <a:t>2014-11-27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310889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E21220F3-BAE4-9446-AECD-E6E5EA81B3F6}" type="datetimeFigureOut">
              <a:rPr lang="sv-SE" smtClean="0"/>
              <a:t>2014-11-27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3131114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E21220F3-BAE4-9446-AECD-E6E5EA81B3F6}" type="datetimeFigureOut">
              <a:rPr lang="sv-SE" smtClean="0"/>
              <a:t>2014-11-27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3050825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E21220F3-BAE4-9446-AECD-E6E5EA81B3F6}" type="datetimeFigureOut">
              <a:rPr lang="sv-SE" smtClean="0"/>
              <a:t>2014-11-27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2155544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E21220F3-BAE4-9446-AECD-E6E5EA81B3F6}" type="datetimeFigureOut">
              <a:rPr lang="sv-SE" smtClean="0"/>
              <a:t>2014-11-27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80616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E21220F3-BAE4-9446-AECD-E6E5EA81B3F6}" type="datetimeFigureOut">
              <a:rPr lang="sv-SE" smtClean="0"/>
              <a:t>2014-11-27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2195570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E21220F3-BAE4-9446-AECD-E6E5EA81B3F6}" type="datetimeFigureOut">
              <a:rPr lang="sv-SE" smtClean="0"/>
              <a:t>2014-11-27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60A15A9-6D77-FD41-8264-C397B0B45A3B}" type="slidenum">
              <a:rPr lang="sv-SE" smtClean="0"/>
              <a:t>‹#›</a:t>
            </a:fld>
            <a:endParaRPr lang="sv-SE"/>
          </a:p>
        </p:txBody>
      </p:sp>
    </p:spTree>
    <p:extLst>
      <p:ext uri="{BB962C8B-B14F-4D97-AF65-F5344CB8AC3E}">
        <p14:creationId xmlns:p14="http://schemas.microsoft.com/office/powerpoint/2010/main" val="2807369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220F3-BAE4-9446-AECD-E6E5EA81B3F6}" type="datetimeFigureOut">
              <a:rPr lang="sv-SE" smtClean="0"/>
              <a:t>2014-11-27</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A15A9-6D77-FD41-8264-C397B0B45A3B}" type="slidenum">
              <a:rPr lang="sv-SE" smtClean="0"/>
              <a:t>‹#›</a:t>
            </a:fld>
            <a:endParaRPr lang="sv-SE"/>
          </a:p>
        </p:txBody>
      </p:sp>
    </p:spTree>
    <p:extLst>
      <p:ext uri="{BB962C8B-B14F-4D97-AF65-F5344CB8AC3E}">
        <p14:creationId xmlns:p14="http://schemas.microsoft.com/office/powerpoint/2010/main" val="2958948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oleObject" Target="../embeddings/oleObject1.bin"/><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10" Type="http://schemas.openxmlformats.org/officeDocument/2006/relationships/image" Target="../media/image2.png"/><Relationship Id="rId4" Type="http://schemas.openxmlformats.org/officeDocument/2006/relationships/image" Target="../media/image6.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gif"/><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gi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mailto:vasilis@egovlab.se"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391837" y="2295525"/>
            <a:ext cx="8606913" cy="1470025"/>
          </a:xfrm>
        </p:spPr>
        <p:txBody>
          <a:bodyPr/>
          <a:lstStyle/>
          <a:p>
            <a:r>
              <a:rPr lang="sv-SE" dirty="0" smtClean="0">
                <a:latin typeface="Arial Rounded MT Bold"/>
                <a:cs typeface="Arial Rounded MT Bold"/>
              </a:rPr>
              <a:t>Public services… </a:t>
            </a:r>
            <a:r>
              <a:rPr lang="sv-SE" dirty="0" err="1" smtClean="0">
                <a:latin typeface="Arial Rounded MT Bold"/>
                <a:cs typeface="Arial Rounded MT Bold"/>
              </a:rPr>
              <a:t>Reinvented</a:t>
            </a:r>
            <a:r>
              <a:rPr lang="sv-SE" dirty="0" smtClean="0">
                <a:latin typeface="Arial Rounded MT Bold"/>
                <a:cs typeface="Arial Rounded MT Bold"/>
              </a:rPr>
              <a:t>!</a:t>
            </a:r>
            <a:endParaRPr lang="sv-SE" dirty="0">
              <a:latin typeface="Arial Rounded MT Bold"/>
              <a:cs typeface="Arial Rounded MT Bold"/>
            </a:endParaRPr>
          </a:p>
        </p:txBody>
      </p:sp>
      <p:sp>
        <p:nvSpPr>
          <p:cNvPr id="3" name="Underrubrik 2"/>
          <p:cNvSpPr>
            <a:spLocks noGrp="1"/>
          </p:cNvSpPr>
          <p:nvPr>
            <p:ph type="subTitle" idx="1"/>
          </p:nvPr>
        </p:nvSpPr>
        <p:spPr/>
        <p:txBody>
          <a:bodyPr>
            <a:normAutofit/>
          </a:bodyPr>
          <a:lstStyle/>
          <a:p>
            <a:r>
              <a:rPr lang="en-US" sz="3600" dirty="0" smtClean="0">
                <a:latin typeface="Arial Rounded MT Bold"/>
                <a:cs typeface="Arial Rounded MT Bold"/>
              </a:rPr>
              <a:t>Vasilis Koulolias,</a:t>
            </a:r>
          </a:p>
          <a:p>
            <a:r>
              <a:rPr lang="en-US" sz="3600" dirty="0" smtClean="0">
                <a:latin typeface="Arial Rounded MT Bold"/>
                <a:cs typeface="Arial Rounded MT Bold"/>
              </a:rPr>
              <a:t>Director</a:t>
            </a:r>
            <a:endParaRPr lang="en-US" sz="3600" dirty="0">
              <a:latin typeface="Arial Rounded MT Bold"/>
              <a:cs typeface="Arial Rounded MT Bold"/>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2783397" y="513379"/>
            <a:ext cx="3418445" cy="1768635"/>
          </a:xfrm>
          <a:prstGeom prst="rect">
            <a:avLst/>
          </a:prstGeom>
        </p:spPr>
      </p:pic>
      <p:pic>
        <p:nvPicPr>
          <p:cNvPr id="5" name="Picture 10"/>
          <p:cNvPicPr/>
          <p:nvPr/>
        </p:nvPicPr>
        <p:blipFill>
          <a:blip r:embed="rId4">
            <a:extLst>
              <a:ext uri="{28A0092B-C50C-407E-A947-70E740481C1C}">
                <a14:useLocalDpi xmlns:a14="http://schemas.microsoft.com/office/drawing/2010/main" val="0"/>
              </a:ext>
            </a:extLst>
          </a:blip>
          <a:stretch>
            <a:fillRect/>
          </a:stretch>
        </p:blipFill>
        <p:spPr>
          <a:xfrm>
            <a:off x="7772400" y="5816600"/>
            <a:ext cx="1226350" cy="960909"/>
          </a:xfrm>
          <a:prstGeom prst="rect">
            <a:avLst/>
          </a:prstGeom>
        </p:spPr>
      </p:pic>
      <p:graphicFrame>
        <p:nvGraphicFramePr>
          <p:cNvPr id="6" name="Object 12"/>
          <p:cNvGraphicFramePr>
            <a:graphicFrameLocks noChangeAspect="1"/>
          </p:cNvGraphicFramePr>
          <p:nvPr>
            <p:extLst>
              <p:ext uri="{D42A27DB-BD31-4B8C-83A1-F6EECF244321}">
                <p14:modId xmlns:p14="http://schemas.microsoft.com/office/powerpoint/2010/main" val="1568093823"/>
              </p:ext>
            </p:extLst>
          </p:nvPr>
        </p:nvGraphicFramePr>
        <p:xfrm>
          <a:off x="2090673" y="6206009"/>
          <a:ext cx="5270500" cy="571500"/>
        </p:xfrm>
        <a:graphic>
          <a:graphicData uri="http://schemas.openxmlformats.org/presentationml/2006/ole">
            <mc:AlternateContent xmlns:mc="http://schemas.openxmlformats.org/markup-compatibility/2006">
              <mc:Choice xmlns:v="urn:schemas-microsoft-com:vml" Requires="v">
                <p:oleObj spid="_x0000_s1050" name="Document" r:id="rId6" imgW="5270500" imgH="571500" progId="Word.Document.12">
                  <p:embed/>
                </p:oleObj>
              </mc:Choice>
              <mc:Fallback>
                <p:oleObj name="Document" r:id="rId6" imgW="5270500" imgH="571500" progId="Word.Document.12">
                  <p:embed/>
                  <p:pic>
                    <p:nvPicPr>
                      <p:cNvPr id="0" name=""/>
                      <p:cNvPicPr/>
                      <p:nvPr/>
                    </p:nvPicPr>
                    <p:blipFill>
                      <a:blip r:embed="rId7"/>
                      <a:stretch>
                        <a:fillRect/>
                      </a:stretch>
                    </p:blipFill>
                    <p:spPr>
                      <a:xfrm>
                        <a:off x="2090673" y="6206009"/>
                        <a:ext cx="5270500" cy="571500"/>
                      </a:xfrm>
                      <a:prstGeom prst="rect">
                        <a:avLst/>
                      </a:prstGeom>
                    </p:spPr>
                  </p:pic>
                </p:oleObj>
              </mc:Fallback>
            </mc:AlternateContent>
          </a:graphicData>
        </a:graphic>
      </p:graphicFrame>
      <p:pic>
        <p:nvPicPr>
          <p:cNvPr id="7" name="Picture 6" descr="regeringskansliet-acta.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245" y="5966516"/>
            <a:ext cx="1823920" cy="810993"/>
          </a:xfrm>
          <a:prstGeom prst="rect">
            <a:avLst/>
          </a:prstGeom>
        </p:spPr>
      </p:pic>
    </p:spTree>
    <p:extLst>
      <p:ext uri="{BB962C8B-B14F-4D97-AF65-F5344CB8AC3E}">
        <p14:creationId xmlns:p14="http://schemas.microsoft.com/office/powerpoint/2010/main" val="380735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a:xfrm>
            <a:off x="467544" y="281274"/>
            <a:ext cx="8229600" cy="936625"/>
          </a:xfrm>
        </p:spPr>
        <p:txBody>
          <a:bodyPr>
            <a:normAutofit/>
          </a:bodyPr>
          <a:lstStyle/>
          <a:p>
            <a:pPr algn="ctr"/>
            <a:r>
              <a:rPr lang="fr-BE" sz="4000" dirty="0" smtClean="0">
                <a:solidFill>
                  <a:schemeClr val="tx1">
                    <a:lumMod val="50000"/>
                    <a:lumOff val="50000"/>
                  </a:schemeClr>
                </a:solidFill>
                <a:latin typeface="Arial Rounded MT Bold"/>
                <a:cs typeface="Arial Rounded MT Bold"/>
              </a:rPr>
              <a:t>Context</a:t>
            </a:r>
            <a:endParaRPr lang="en-GB" sz="4000" dirty="0">
              <a:solidFill>
                <a:schemeClr val="tx1">
                  <a:lumMod val="50000"/>
                  <a:lumOff val="50000"/>
                </a:schemeClr>
              </a:solidFill>
              <a:latin typeface="Arial Rounded MT Bold"/>
              <a:cs typeface="Arial Rounded MT Bold"/>
            </a:endParaRPr>
          </a:p>
        </p:txBody>
      </p:sp>
      <p:pic>
        <p:nvPicPr>
          <p:cNvPr id="7"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9918" y="1447130"/>
            <a:ext cx="1728192" cy="1728192"/>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9157" y="1574129"/>
            <a:ext cx="1654289" cy="163991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407" y="4508406"/>
            <a:ext cx="1638338" cy="1624092"/>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6026" y="4508406"/>
            <a:ext cx="1551370" cy="155137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6301" y="4508406"/>
            <a:ext cx="2297964" cy="1703117"/>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6113" y="1574129"/>
            <a:ext cx="1639912" cy="1639912"/>
          </a:xfrm>
          <a:prstGeom prst="rect">
            <a:avLst/>
          </a:prstGeom>
        </p:spPr>
      </p:pic>
      <p:pic>
        <p:nvPicPr>
          <p:cNvPr id="17" name="Pictur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6026" y="1574130"/>
            <a:ext cx="2459867" cy="1639911"/>
          </a:xfrm>
          <a:prstGeom prst="rect">
            <a:avLst/>
          </a:prstGeom>
        </p:spPr>
      </p:pic>
      <p:pic>
        <p:nvPicPr>
          <p:cNvPr id="4" name="Picture 8"/>
          <p:cNvPicPr/>
          <p:nvPr/>
        </p:nvPicPr>
        <p:blipFill>
          <a:blip r:embed="rId10">
            <a:extLst>
              <a:ext uri="{28A0092B-C50C-407E-A947-70E740481C1C}">
                <a14:useLocalDpi xmlns:a14="http://schemas.microsoft.com/office/drawing/2010/main" val="0"/>
              </a:ext>
            </a:extLst>
          </a:blip>
          <a:stretch>
            <a:fillRect/>
          </a:stretch>
        </p:blipFill>
        <p:spPr>
          <a:xfrm>
            <a:off x="167725" y="6079079"/>
            <a:ext cx="1583690" cy="768985"/>
          </a:xfrm>
          <a:prstGeom prst="rect">
            <a:avLst/>
          </a:prstGeom>
        </p:spPr>
      </p:pic>
    </p:spTree>
    <p:extLst>
      <p:ext uri="{BB962C8B-B14F-4D97-AF65-F5344CB8AC3E}">
        <p14:creationId xmlns:p14="http://schemas.microsoft.com/office/powerpoint/2010/main" val="231903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sp>
        <p:nvSpPr>
          <p:cNvPr id="10" name="Title 3"/>
          <p:cNvSpPr>
            <a:spLocks noGrp="1"/>
          </p:cNvSpPr>
          <p:nvPr>
            <p:ph type="title"/>
          </p:nvPr>
        </p:nvSpPr>
        <p:spPr>
          <a:xfrm>
            <a:off x="467544" y="281274"/>
            <a:ext cx="8229600" cy="936625"/>
          </a:xfrm>
        </p:spPr>
        <p:txBody>
          <a:bodyPr>
            <a:normAutofit/>
          </a:bodyPr>
          <a:lstStyle/>
          <a:p>
            <a:pPr algn="ctr"/>
            <a:r>
              <a:rPr lang="fr-BE" sz="4000" dirty="0" smtClean="0">
                <a:solidFill>
                  <a:schemeClr val="tx1">
                    <a:lumMod val="50000"/>
                    <a:lumOff val="50000"/>
                  </a:schemeClr>
                </a:solidFill>
                <a:latin typeface="Arial Rounded MT Bold"/>
                <a:cs typeface="Arial Rounded MT Bold"/>
              </a:rPr>
              <a:t>Government=vending machine?</a:t>
            </a:r>
            <a:endParaRPr lang="en-GB" sz="4000" dirty="0">
              <a:solidFill>
                <a:schemeClr val="tx1">
                  <a:lumMod val="50000"/>
                  <a:lumOff val="50000"/>
                </a:schemeClr>
              </a:solidFill>
              <a:latin typeface="Arial Rounded MT Bold"/>
              <a:cs typeface="Arial Rounded MT Bold"/>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1844824"/>
            <a:ext cx="3744416" cy="2101433"/>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2038" y="4653136"/>
            <a:ext cx="3347864" cy="205547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984" y="1844824"/>
            <a:ext cx="4286250" cy="2101433"/>
          </a:xfrm>
          <a:prstGeom prst="rect">
            <a:avLst/>
          </a:prstGeom>
        </p:spPr>
      </p:pic>
    </p:spTree>
    <p:extLst>
      <p:ext uri="{BB962C8B-B14F-4D97-AF65-F5344CB8AC3E}">
        <p14:creationId xmlns:p14="http://schemas.microsoft.com/office/powerpoint/2010/main" val="196592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sp>
        <p:nvSpPr>
          <p:cNvPr id="10" name="Title 3"/>
          <p:cNvSpPr>
            <a:spLocks noGrp="1"/>
          </p:cNvSpPr>
          <p:nvPr>
            <p:ph type="title"/>
          </p:nvPr>
        </p:nvSpPr>
        <p:spPr>
          <a:xfrm>
            <a:off x="467544" y="281274"/>
            <a:ext cx="8229600" cy="936625"/>
          </a:xfrm>
        </p:spPr>
        <p:txBody>
          <a:bodyPr>
            <a:normAutofit/>
          </a:bodyPr>
          <a:lstStyle/>
          <a:p>
            <a:pPr algn="ctr"/>
            <a:r>
              <a:rPr lang="fr-BE" sz="4000" dirty="0" smtClean="0">
                <a:solidFill>
                  <a:schemeClr val="tx1">
                    <a:lumMod val="50000"/>
                    <a:lumOff val="50000"/>
                  </a:schemeClr>
                </a:solidFill>
                <a:latin typeface="Arial Rounded MT Bold"/>
                <a:cs typeface="Arial Rounded MT Bold"/>
              </a:rPr>
              <a:t>Public Services for Public Value</a:t>
            </a:r>
            <a:endParaRPr lang="en-GB" sz="4000" dirty="0">
              <a:solidFill>
                <a:schemeClr val="tx1">
                  <a:lumMod val="50000"/>
                  <a:lumOff val="50000"/>
                </a:schemeClr>
              </a:solidFill>
              <a:latin typeface="Arial Rounded MT Bold"/>
              <a:cs typeface="Arial Rounded MT Bold"/>
            </a:endParaRPr>
          </a:p>
        </p:txBody>
      </p:sp>
      <p:sp>
        <p:nvSpPr>
          <p:cNvPr id="2" name="Content Placeholder 1"/>
          <p:cNvSpPr>
            <a:spLocks noGrp="1"/>
          </p:cNvSpPr>
          <p:nvPr>
            <p:ph idx="1"/>
          </p:nvPr>
        </p:nvSpPr>
        <p:spPr>
          <a:xfrm>
            <a:off x="167726" y="1474587"/>
            <a:ext cx="8763462" cy="4525963"/>
          </a:xfrm>
        </p:spPr>
        <p:txBody>
          <a:bodyPr>
            <a:normAutofit/>
          </a:bodyPr>
          <a:lstStyle/>
          <a:p>
            <a:pPr algn="just">
              <a:buFont typeface="Wingdings" charset="2"/>
              <a:buChar char="ü"/>
            </a:pPr>
            <a:r>
              <a:rPr lang="fr-BE" sz="2800" dirty="0">
                <a:solidFill>
                  <a:srgbClr val="7F7F7F"/>
                </a:solidFill>
                <a:latin typeface="Andale Mono"/>
                <a:cs typeface="Andale Mono"/>
              </a:rPr>
              <a:t>Public Services: Services offered to the general public and/or in the public interest with the main purpose of developing "public </a:t>
            </a:r>
            <a:r>
              <a:rPr lang="fr-BE" sz="2800" dirty="0" smtClean="0">
                <a:solidFill>
                  <a:srgbClr val="7F7F7F"/>
                </a:solidFill>
                <a:latin typeface="Andale Mono"/>
                <a:cs typeface="Andale Mono"/>
              </a:rPr>
              <a:t>value » </a:t>
            </a:r>
          </a:p>
          <a:p>
            <a:pPr algn="just">
              <a:buFont typeface="Wingdings" charset="2"/>
              <a:buChar char="ü"/>
            </a:pPr>
            <a:r>
              <a:rPr lang="fr-BE" sz="2800" dirty="0" smtClean="0">
                <a:solidFill>
                  <a:srgbClr val="7F7F7F"/>
                </a:solidFill>
                <a:latin typeface="Andale Mono"/>
                <a:cs typeface="Andale Mono"/>
              </a:rPr>
              <a:t>Public </a:t>
            </a:r>
            <a:r>
              <a:rPr lang="fr-BE" sz="2800" dirty="0">
                <a:solidFill>
                  <a:srgbClr val="7F7F7F"/>
                </a:solidFill>
                <a:latin typeface="Andale Mono"/>
                <a:cs typeface="Andale Mono"/>
              </a:rPr>
              <a:t>Value: The total societal value that cannot be monoplized by individuals, but is shared by all actors in society and is the outcome of all resource allocation decision </a:t>
            </a:r>
          </a:p>
          <a:p>
            <a:pPr marL="0" indent="0" algn="just">
              <a:buNone/>
            </a:pPr>
            <a:endParaRPr lang="en-US" dirty="0">
              <a:solidFill>
                <a:srgbClr val="7F7F7F"/>
              </a:solidFill>
              <a:latin typeface="Andale Mono"/>
              <a:cs typeface="Andale Mono"/>
            </a:endParaRPr>
          </a:p>
        </p:txBody>
      </p:sp>
    </p:spTree>
    <p:extLst>
      <p:ext uri="{BB962C8B-B14F-4D97-AF65-F5344CB8AC3E}">
        <p14:creationId xmlns:p14="http://schemas.microsoft.com/office/powerpoint/2010/main" val="301602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1374145762"/>
              </p:ext>
            </p:extLst>
          </p:nvPr>
        </p:nvGraphicFramePr>
        <p:xfrm>
          <a:off x="27510" y="1335365"/>
          <a:ext cx="3123383" cy="38983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Platshållare för innehåll 2"/>
          <p:cNvSpPr txBox="1">
            <a:spLocks/>
          </p:cNvSpPr>
          <p:nvPr/>
        </p:nvSpPr>
        <p:spPr>
          <a:xfrm>
            <a:off x="2732243" y="1926030"/>
            <a:ext cx="6272207" cy="78158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dirty="0">
                <a:solidFill>
                  <a:srgbClr val="595959"/>
                </a:solidFill>
                <a:latin typeface="Andale Mono"/>
                <a:cs typeface="Andale Mono"/>
              </a:rPr>
              <a:t>Authorisation is the process of answering the </a:t>
            </a:r>
            <a:r>
              <a:rPr lang="en-GB" sz="1800" i="1" u="sng" dirty="0">
                <a:solidFill>
                  <a:srgbClr val="595959"/>
                </a:solidFill>
                <a:latin typeface="Andale Mono"/>
                <a:cs typeface="Andale Mono"/>
              </a:rPr>
              <a:t>what</a:t>
            </a:r>
            <a:r>
              <a:rPr lang="en-GB" sz="1800" dirty="0">
                <a:solidFill>
                  <a:srgbClr val="595959"/>
                </a:solidFill>
                <a:latin typeface="Andale Mono"/>
                <a:cs typeface="Andale Mono"/>
              </a:rPr>
              <a:t> question: What purpose does this service </a:t>
            </a:r>
            <a:r>
              <a:rPr lang="en-GB" sz="1800" dirty="0" smtClean="0">
                <a:solidFill>
                  <a:srgbClr val="595959"/>
                </a:solidFill>
                <a:latin typeface="Andale Mono"/>
                <a:cs typeface="Andale Mono"/>
              </a:rPr>
              <a:t>will </a:t>
            </a:r>
            <a:r>
              <a:rPr lang="en-GB" sz="1800" dirty="0">
                <a:solidFill>
                  <a:srgbClr val="595959"/>
                </a:solidFill>
                <a:latin typeface="Andale Mono"/>
                <a:cs typeface="Andale Mono"/>
              </a:rPr>
              <a:t>fulfil?</a:t>
            </a:r>
          </a:p>
        </p:txBody>
      </p:sp>
      <p:sp>
        <p:nvSpPr>
          <p:cNvPr id="6" name="Rectangle 5"/>
          <p:cNvSpPr/>
          <p:nvPr/>
        </p:nvSpPr>
        <p:spPr>
          <a:xfrm>
            <a:off x="2746197" y="2745094"/>
            <a:ext cx="6272207" cy="1200329"/>
          </a:xfrm>
          <a:prstGeom prst="rect">
            <a:avLst/>
          </a:prstGeom>
        </p:spPr>
        <p:txBody>
          <a:bodyPr wrap="square">
            <a:spAutoFit/>
          </a:bodyPr>
          <a:lstStyle/>
          <a:p>
            <a:r>
              <a:rPr lang="en-GB" dirty="0">
                <a:solidFill>
                  <a:schemeClr val="tx1">
                    <a:lumMod val="65000"/>
                    <a:lumOff val="35000"/>
                  </a:schemeClr>
                </a:solidFill>
                <a:latin typeface="Andale Mono"/>
                <a:cs typeface="Andale Mono"/>
              </a:rPr>
              <a:t>Create is about answering the </a:t>
            </a:r>
            <a:r>
              <a:rPr lang="en-GB" i="1" u="sng" dirty="0">
                <a:solidFill>
                  <a:schemeClr val="tx1">
                    <a:lumMod val="65000"/>
                    <a:lumOff val="35000"/>
                  </a:schemeClr>
                </a:solidFill>
                <a:latin typeface="Andale Mono"/>
                <a:cs typeface="Andale Mono"/>
              </a:rPr>
              <a:t>how</a:t>
            </a:r>
            <a:r>
              <a:rPr lang="en-GB" dirty="0">
                <a:solidFill>
                  <a:schemeClr val="tx1">
                    <a:lumMod val="65000"/>
                    <a:lumOff val="35000"/>
                  </a:schemeClr>
                </a:solidFill>
                <a:latin typeface="Andale Mono"/>
                <a:cs typeface="Andale Mono"/>
              </a:rPr>
              <a:t> question: What form of service delivery will meet public expectations and allow for continuous improvement?</a:t>
            </a:r>
          </a:p>
        </p:txBody>
      </p:sp>
      <p:sp>
        <p:nvSpPr>
          <p:cNvPr id="9" name="Rectangle 8"/>
          <p:cNvSpPr/>
          <p:nvPr/>
        </p:nvSpPr>
        <p:spPr>
          <a:xfrm>
            <a:off x="2746196" y="3957181"/>
            <a:ext cx="6272207" cy="923330"/>
          </a:xfrm>
          <a:prstGeom prst="rect">
            <a:avLst/>
          </a:prstGeom>
        </p:spPr>
        <p:txBody>
          <a:bodyPr wrap="square">
            <a:spAutoFit/>
          </a:bodyPr>
          <a:lstStyle/>
          <a:p>
            <a:r>
              <a:rPr lang="en-GB" dirty="0">
                <a:solidFill>
                  <a:srgbClr val="595959"/>
                </a:solidFill>
                <a:latin typeface="Andale Mono"/>
                <a:cs typeface="Andale Mono"/>
              </a:rPr>
              <a:t>Measure is about answering the </a:t>
            </a:r>
            <a:r>
              <a:rPr lang="en-GB" i="1" u="sng" dirty="0">
                <a:solidFill>
                  <a:srgbClr val="595959"/>
                </a:solidFill>
                <a:latin typeface="Andale Mono"/>
                <a:cs typeface="Andale Mono"/>
              </a:rPr>
              <a:t>success</a:t>
            </a:r>
            <a:r>
              <a:rPr lang="en-GB" dirty="0">
                <a:solidFill>
                  <a:srgbClr val="595959"/>
                </a:solidFill>
                <a:latin typeface="Andale Mono"/>
                <a:cs typeface="Andale Mono"/>
              </a:rPr>
              <a:t> question: How do we know if this service has achieved its </a:t>
            </a:r>
            <a:r>
              <a:rPr lang="en-GB" dirty="0" smtClean="0">
                <a:solidFill>
                  <a:srgbClr val="595959"/>
                </a:solidFill>
                <a:latin typeface="Andale Mono"/>
                <a:cs typeface="Andale Mono"/>
              </a:rPr>
              <a:t>objectives.</a:t>
            </a:r>
            <a:endParaRPr lang="en-GB" dirty="0">
              <a:solidFill>
                <a:srgbClr val="595959"/>
              </a:solidFill>
              <a:latin typeface="Andale Mono"/>
              <a:cs typeface="Andale Mono"/>
            </a:endParaRPr>
          </a:p>
        </p:txBody>
      </p:sp>
      <p:sp>
        <p:nvSpPr>
          <p:cNvPr id="10" name="Title 3"/>
          <p:cNvSpPr>
            <a:spLocks noGrp="1"/>
          </p:cNvSpPr>
          <p:nvPr>
            <p:ph type="title"/>
          </p:nvPr>
        </p:nvSpPr>
        <p:spPr>
          <a:xfrm>
            <a:off x="467544" y="281274"/>
            <a:ext cx="8229600" cy="936625"/>
          </a:xfrm>
        </p:spPr>
        <p:txBody>
          <a:bodyPr>
            <a:normAutofit/>
          </a:bodyPr>
          <a:lstStyle/>
          <a:p>
            <a:pPr algn="ctr"/>
            <a:r>
              <a:rPr lang="fr-BE" sz="4000" dirty="0" smtClean="0">
                <a:solidFill>
                  <a:schemeClr val="tx1">
                    <a:lumMod val="50000"/>
                    <a:lumOff val="50000"/>
                  </a:schemeClr>
                </a:solidFill>
                <a:latin typeface="Arial Rounded MT Bold"/>
                <a:cs typeface="Arial Rounded MT Bold"/>
              </a:rPr>
              <a:t>Dynamics of Public Value</a:t>
            </a:r>
            <a:endParaRPr lang="en-GB" sz="4000" dirty="0">
              <a:solidFill>
                <a:schemeClr val="tx1">
                  <a:lumMod val="50000"/>
                  <a:lumOff val="50000"/>
                </a:schemeClr>
              </a:solidFill>
              <a:latin typeface="Arial Rounded MT Bold"/>
              <a:cs typeface="Arial Rounded MT Bold"/>
            </a:endParaRPr>
          </a:p>
        </p:txBody>
      </p:sp>
      <p:sp>
        <p:nvSpPr>
          <p:cNvPr id="11" name="TextBox 10"/>
          <p:cNvSpPr txBox="1"/>
          <p:nvPr/>
        </p:nvSpPr>
        <p:spPr>
          <a:xfrm rot="16200000">
            <a:off x="-1101027" y="3083708"/>
            <a:ext cx="2916591" cy="461665"/>
          </a:xfrm>
          <a:prstGeom prst="rect">
            <a:avLst/>
          </a:prstGeom>
          <a:noFill/>
        </p:spPr>
        <p:txBody>
          <a:bodyPr wrap="square" rtlCol="0">
            <a:spAutoFit/>
          </a:bodyPr>
          <a:lstStyle/>
          <a:p>
            <a:pPr algn="ctr"/>
            <a:r>
              <a:rPr lang="en-US" sz="2400" dirty="0" smtClean="0">
                <a:latin typeface="Arial Rounded MT Bold"/>
                <a:cs typeface="Arial Rounded MT Bold"/>
              </a:rPr>
              <a:t>PUBLIC VALUE</a:t>
            </a:r>
            <a:endParaRPr lang="en-US" sz="2400" dirty="0">
              <a:latin typeface="Arial Rounded MT Bold"/>
              <a:cs typeface="Arial Rounded MT Bold"/>
            </a:endParaRPr>
          </a:p>
        </p:txBody>
      </p:sp>
    </p:spTree>
    <p:extLst>
      <p:ext uri="{BB962C8B-B14F-4D97-AF65-F5344CB8AC3E}">
        <p14:creationId xmlns:p14="http://schemas.microsoft.com/office/powerpoint/2010/main" val="357263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1"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8" grpId="1" build="allAtOnce"/>
      <p:bldP spid="6"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sp>
        <p:nvSpPr>
          <p:cNvPr id="10" name="Title 3"/>
          <p:cNvSpPr>
            <a:spLocks noGrp="1"/>
          </p:cNvSpPr>
          <p:nvPr>
            <p:ph type="title"/>
          </p:nvPr>
        </p:nvSpPr>
        <p:spPr>
          <a:xfrm>
            <a:off x="467544" y="281274"/>
            <a:ext cx="8229600" cy="936625"/>
          </a:xfrm>
        </p:spPr>
        <p:txBody>
          <a:bodyPr>
            <a:normAutofit/>
          </a:bodyPr>
          <a:lstStyle/>
          <a:p>
            <a:pPr algn="ctr"/>
            <a:r>
              <a:rPr lang="fr-BE" sz="4000" dirty="0" smtClean="0">
                <a:solidFill>
                  <a:schemeClr val="tx1">
                    <a:lumMod val="50000"/>
                    <a:lumOff val="50000"/>
                  </a:schemeClr>
                </a:solidFill>
                <a:latin typeface="Arial Rounded MT Bold"/>
                <a:cs typeface="Arial Rounded MT Bold"/>
              </a:rPr>
              <a:t>Citizen centric – digitaly enabled</a:t>
            </a:r>
            <a:endParaRPr lang="en-GB" sz="4000" dirty="0">
              <a:solidFill>
                <a:schemeClr val="tx1">
                  <a:lumMod val="50000"/>
                  <a:lumOff val="50000"/>
                </a:schemeClr>
              </a:solidFill>
              <a:latin typeface="Arial Rounded MT Bold"/>
              <a:cs typeface="Arial Rounded MT Bold"/>
            </a:endParaRPr>
          </a:p>
        </p:txBody>
      </p:sp>
      <p:pic>
        <p:nvPicPr>
          <p:cNvPr id="12"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23529" y="1647203"/>
            <a:ext cx="4176464" cy="4176464"/>
          </a:xfr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3514" y="2281318"/>
            <a:ext cx="3972452" cy="3152378"/>
          </a:xfrm>
          <a:prstGeom prst="rect">
            <a:avLst/>
          </a:prstGeom>
        </p:spPr>
      </p:pic>
    </p:spTree>
    <p:extLst>
      <p:ext uri="{BB962C8B-B14F-4D97-AF65-F5344CB8AC3E}">
        <p14:creationId xmlns:p14="http://schemas.microsoft.com/office/powerpoint/2010/main" val="284561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sp>
        <p:nvSpPr>
          <p:cNvPr id="10" name="Title 3"/>
          <p:cNvSpPr>
            <a:spLocks noGrp="1"/>
          </p:cNvSpPr>
          <p:nvPr>
            <p:ph type="title"/>
          </p:nvPr>
        </p:nvSpPr>
        <p:spPr>
          <a:xfrm>
            <a:off x="467544" y="281274"/>
            <a:ext cx="8229600" cy="936625"/>
          </a:xfrm>
        </p:spPr>
        <p:txBody>
          <a:bodyPr>
            <a:normAutofit fontScale="90000"/>
          </a:bodyPr>
          <a:lstStyle/>
          <a:p>
            <a:pPr algn="ctr"/>
            <a:r>
              <a:rPr lang="fr-BE" sz="4000" dirty="0" smtClean="0">
                <a:solidFill>
                  <a:schemeClr val="tx1">
                    <a:lumMod val="50000"/>
                    <a:lumOff val="50000"/>
                  </a:schemeClr>
                </a:solidFill>
                <a:latin typeface="Arial Rounded MT Bold"/>
                <a:cs typeface="Arial Rounded MT Bold"/>
              </a:rPr>
              <a:t>…approach: Open and Collaborative Government</a:t>
            </a:r>
            <a:endParaRPr lang="en-GB" sz="4000" dirty="0">
              <a:solidFill>
                <a:schemeClr val="tx1">
                  <a:lumMod val="50000"/>
                  <a:lumOff val="50000"/>
                </a:schemeClr>
              </a:solidFill>
              <a:latin typeface="Arial Rounded MT Bold"/>
              <a:cs typeface="Arial Rounded MT Bold"/>
            </a:endParaRPr>
          </a:p>
        </p:txBody>
      </p:sp>
      <p:grpSp>
        <p:nvGrpSpPr>
          <p:cNvPr id="9" name="Group 8"/>
          <p:cNvGrpSpPr/>
          <p:nvPr/>
        </p:nvGrpSpPr>
        <p:grpSpPr>
          <a:xfrm>
            <a:off x="2818906" y="1702724"/>
            <a:ext cx="2790996" cy="2442432"/>
            <a:chOff x="2818906" y="1702724"/>
            <a:chExt cx="2790996" cy="2442432"/>
          </a:xfrm>
        </p:grpSpPr>
        <p:sp>
          <p:nvSpPr>
            <p:cNvPr id="5" name="Oval 4"/>
            <p:cNvSpPr/>
            <p:nvPr/>
          </p:nvSpPr>
          <p:spPr>
            <a:xfrm>
              <a:off x="2818906" y="1702724"/>
              <a:ext cx="2790996" cy="2442432"/>
            </a:xfrm>
            <a:prstGeom prst="ellipse">
              <a:avLst/>
            </a:prstGeom>
            <a:solidFill>
              <a:srgbClr val="FF00FF">
                <a:alpha val="5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528401" y="2222716"/>
              <a:ext cx="1523302" cy="338554"/>
            </a:xfrm>
            <a:prstGeom prst="rect">
              <a:avLst/>
            </a:prstGeom>
            <a:noFill/>
          </p:spPr>
          <p:txBody>
            <a:bodyPr wrap="square" rtlCol="0">
              <a:spAutoFit/>
            </a:bodyPr>
            <a:lstStyle/>
            <a:p>
              <a:r>
                <a:rPr lang="en-US" sz="1600" dirty="0" smtClean="0">
                  <a:latin typeface="Andale Mono"/>
                  <a:cs typeface="Andale Mono"/>
                </a:rPr>
                <a:t>Open Data</a:t>
              </a:r>
              <a:endParaRPr lang="en-US" sz="1600" dirty="0">
                <a:latin typeface="Andale Mono"/>
                <a:cs typeface="Andale Mono"/>
              </a:endParaRPr>
            </a:p>
          </p:txBody>
        </p:sp>
      </p:grpSp>
      <p:grpSp>
        <p:nvGrpSpPr>
          <p:cNvPr id="21" name="Group 20"/>
          <p:cNvGrpSpPr/>
          <p:nvPr/>
        </p:nvGrpSpPr>
        <p:grpSpPr>
          <a:xfrm>
            <a:off x="3751680" y="2804193"/>
            <a:ext cx="3030440" cy="2387726"/>
            <a:chOff x="3751680" y="2804193"/>
            <a:chExt cx="3030440" cy="2387726"/>
          </a:xfrm>
        </p:grpSpPr>
        <p:sp>
          <p:nvSpPr>
            <p:cNvPr id="14" name="Oval 13"/>
            <p:cNvSpPr/>
            <p:nvPr/>
          </p:nvSpPr>
          <p:spPr>
            <a:xfrm>
              <a:off x="3751680" y="2804193"/>
              <a:ext cx="2790996" cy="2387726"/>
            </a:xfrm>
            <a:prstGeom prst="ellipse">
              <a:avLst/>
            </a:prstGeom>
            <a:solidFill>
              <a:srgbClr val="80FF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4806385" y="3991629"/>
              <a:ext cx="1975735" cy="338554"/>
            </a:xfrm>
            <a:prstGeom prst="rect">
              <a:avLst/>
            </a:prstGeom>
            <a:noFill/>
          </p:spPr>
          <p:txBody>
            <a:bodyPr wrap="square" rtlCol="0">
              <a:spAutoFit/>
            </a:bodyPr>
            <a:lstStyle/>
            <a:p>
              <a:r>
                <a:rPr lang="en-US" sz="1600" dirty="0" smtClean="0">
                  <a:latin typeface="Andale Mono"/>
                  <a:cs typeface="Andale Mono"/>
                </a:rPr>
                <a:t>Open Services</a:t>
              </a:r>
              <a:endParaRPr lang="en-US" sz="1600" dirty="0">
                <a:latin typeface="Andale Mono"/>
                <a:cs typeface="Andale Mono"/>
              </a:endParaRPr>
            </a:p>
          </p:txBody>
        </p:sp>
      </p:grpSp>
      <p:grpSp>
        <p:nvGrpSpPr>
          <p:cNvPr id="20" name="Group 19"/>
          <p:cNvGrpSpPr/>
          <p:nvPr/>
        </p:nvGrpSpPr>
        <p:grpSpPr>
          <a:xfrm>
            <a:off x="1807235" y="2804193"/>
            <a:ext cx="2860771" cy="2415641"/>
            <a:chOff x="1807235" y="2804193"/>
            <a:chExt cx="2860771" cy="2415641"/>
          </a:xfrm>
        </p:grpSpPr>
        <p:sp>
          <p:nvSpPr>
            <p:cNvPr id="11" name="Oval 10"/>
            <p:cNvSpPr/>
            <p:nvPr/>
          </p:nvSpPr>
          <p:spPr>
            <a:xfrm>
              <a:off x="1877010" y="2804193"/>
              <a:ext cx="2790996" cy="2415641"/>
            </a:xfrm>
            <a:prstGeom prst="ellipse">
              <a:avLst/>
            </a:prstGeom>
            <a:solidFill>
              <a:srgbClr val="008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807235" y="4063879"/>
              <a:ext cx="1975735" cy="338554"/>
            </a:xfrm>
            <a:prstGeom prst="rect">
              <a:avLst/>
            </a:prstGeom>
            <a:noFill/>
          </p:spPr>
          <p:txBody>
            <a:bodyPr wrap="square" rtlCol="0">
              <a:spAutoFit/>
            </a:bodyPr>
            <a:lstStyle/>
            <a:p>
              <a:pPr algn="r"/>
              <a:r>
                <a:rPr lang="en-US" sz="1600" dirty="0" smtClean="0">
                  <a:latin typeface="Andale Mono"/>
                  <a:cs typeface="Andale Mono"/>
                </a:rPr>
                <a:t>Open Decisions</a:t>
              </a:r>
              <a:endParaRPr lang="en-US" sz="1600" dirty="0">
                <a:latin typeface="Andale Mono"/>
                <a:cs typeface="Andale Mono"/>
              </a:endParaRPr>
            </a:p>
          </p:txBody>
        </p:sp>
      </p:grpSp>
      <p:sp>
        <p:nvSpPr>
          <p:cNvPr id="17" name="TextBox 16"/>
          <p:cNvSpPr txBox="1"/>
          <p:nvPr/>
        </p:nvSpPr>
        <p:spPr>
          <a:xfrm>
            <a:off x="3760932" y="3491657"/>
            <a:ext cx="823344" cy="584776"/>
          </a:xfrm>
          <a:prstGeom prst="rect">
            <a:avLst/>
          </a:prstGeom>
          <a:noFill/>
        </p:spPr>
        <p:txBody>
          <a:bodyPr wrap="square" rtlCol="0">
            <a:spAutoFit/>
          </a:bodyPr>
          <a:lstStyle/>
          <a:p>
            <a:pPr algn="ctr"/>
            <a:r>
              <a:rPr lang="en-US" sz="1600" dirty="0" smtClean="0">
                <a:latin typeface="Andale Mono"/>
                <a:cs typeface="Andale Mono"/>
              </a:rPr>
              <a:t>Open </a:t>
            </a:r>
          </a:p>
          <a:p>
            <a:pPr algn="ctr"/>
            <a:r>
              <a:rPr lang="en-US" sz="1600" dirty="0" err="1" smtClean="0">
                <a:latin typeface="Andale Mono"/>
                <a:cs typeface="Andale Mono"/>
              </a:rPr>
              <a:t>Gov</a:t>
            </a:r>
            <a:endParaRPr lang="en-US" sz="1600" dirty="0">
              <a:latin typeface="Andale Mono"/>
              <a:cs typeface="Andale Mono"/>
            </a:endParaRPr>
          </a:p>
        </p:txBody>
      </p:sp>
      <p:sp>
        <p:nvSpPr>
          <p:cNvPr id="8" name="Line Callout 1 (Accent Bar) 7"/>
          <p:cNvSpPr/>
          <p:nvPr/>
        </p:nvSpPr>
        <p:spPr>
          <a:xfrm>
            <a:off x="6182056" y="2414724"/>
            <a:ext cx="2190931" cy="293092"/>
          </a:xfrm>
          <a:prstGeom prst="accentCallout1">
            <a:avLst>
              <a:gd name="adj1" fmla="val 18750"/>
              <a:gd name="adj2" fmla="val -8333"/>
              <a:gd name="adj3" fmla="val 322024"/>
              <a:gd name="adj4" fmla="val -44703"/>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chemeClr val="tx1"/>
                </a:solidFill>
                <a:latin typeface="Andale Mono"/>
                <a:cs typeface="Andale Mono"/>
              </a:rPr>
              <a:t>Collaboration</a:t>
            </a:r>
            <a:endParaRPr lang="en-US" sz="1600" dirty="0">
              <a:solidFill>
                <a:schemeClr val="tx1"/>
              </a:solidFill>
              <a:latin typeface="Andale Mono"/>
              <a:cs typeface="Andale Mono"/>
            </a:endParaRPr>
          </a:p>
        </p:txBody>
      </p:sp>
      <p:sp>
        <p:nvSpPr>
          <p:cNvPr id="18" name="Line Callout 1 (Accent Bar) 17"/>
          <p:cNvSpPr/>
          <p:nvPr/>
        </p:nvSpPr>
        <p:spPr>
          <a:xfrm>
            <a:off x="167725" y="2456800"/>
            <a:ext cx="2190931" cy="293092"/>
          </a:xfrm>
          <a:prstGeom prst="accentCallout1">
            <a:avLst>
              <a:gd name="adj1" fmla="val 52083"/>
              <a:gd name="adj2" fmla="val 106318"/>
              <a:gd name="adj3" fmla="val 293452"/>
              <a:gd name="adj4" fmla="val 146380"/>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1600" dirty="0" smtClean="0">
                <a:solidFill>
                  <a:schemeClr val="tx1"/>
                </a:solidFill>
                <a:latin typeface="Andale Mono"/>
                <a:cs typeface="Andale Mono"/>
              </a:rPr>
              <a:t>Transparency</a:t>
            </a:r>
            <a:endParaRPr lang="en-US" sz="1600" dirty="0">
              <a:solidFill>
                <a:schemeClr val="tx1"/>
              </a:solidFill>
              <a:latin typeface="Andale Mono"/>
              <a:cs typeface="Andale Mono"/>
            </a:endParaRPr>
          </a:p>
        </p:txBody>
      </p:sp>
      <p:sp>
        <p:nvSpPr>
          <p:cNvPr id="19" name="Line Callout 1 (Accent Bar) 18"/>
          <p:cNvSpPr/>
          <p:nvPr/>
        </p:nvSpPr>
        <p:spPr>
          <a:xfrm>
            <a:off x="4142419" y="5701758"/>
            <a:ext cx="2190931" cy="293092"/>
          </a:xfrm>
          <a:prstGeom prst="accentCallout1">
            <a:avLst>
              <a:gd name="adj1" fmla="val 18750"/>
              <a:gd name="adj2" fmla="val -8333"/>
              <a:gd name="adj3" fmla="val -411309"/>
              <a:gd name="adj4" fmla="val 10074"/>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chemeClr val="tx1"/>
                </a:solidFill>
                <a:latin typeface="Andale Mono"/>
                <a:cs typeface="Andale Mono"/>
              </a:rPr>
              <a:t>Participation</a:t>
            </a:r>
            <a:endParaRPr lang="en-US" sz="1600" dirty="0">
              <a:solidFill>
                <a:schemeClr val="tx1"/>
              </a:solidFill>
              <a:latin typeface="Andale Mono"/>
              <a:cs typeface="Andale Mono"/>
            </a:endParaRPr>
          </a:p>
        </p:txBody>
      </p:sp>
    </p:spTree>
    <p:extLst>
      <p:ext uri="{BB962C8B-B14F-4D97-AF65-F5344CB8AC3E}">
        <p14:creationId xmlns:p14="http://schemas.microsoft.com/office/powerpoint/2010/main" val="9446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2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2654300"/>
            <a:ext cx="8811175" cy="1816100"/>
          </a:xfrm>
        </p:spPr>
        <p:txBody>
          <a:bodyPr>
            <a:normAutofit/>
          </a:bodyPr>
          <a:lstStyle/>
          <a:p>
            <a:pPr marL="0" indent="0" algn="ctr">
              <a:buNone/>
            </a:pPr>
            <a:r>
              <a:rPr lang="en-US" sz="5400" dirty="0" smtClean="0">
                <a:solidFill>
                  <a:schemeClr val="tx1">
                    <a:lumMod val="50000"/>
                    <a:lumOff val="50000"/>
                  </a:schemeClr>
                </a:solidFill>
                <a:latin typeface="Andale Mono"/>
                <a:cs typeface="Andale Mono"/>
              </a:rPr>
              <a:t>… in context!</a:t>
            </a:r>
            <a:endParaRPr lang="en-US" sz="6000" dirty="0">
              <a:solidFill>
                <a:schemeClr val="tx1">
                  <a:lumMod val="50000"/>
                  <a:lumOff val="50000"/>
                </a:schemeClr>
              </a:solidFill>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121182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71135" y="2026898"/>
            <a:ext cx="8938192" cy="3276600"/>
          </a:xfrm>
        </p:spPr>
        <p:txBody>
          <a:bodyPr>
            <a:normAutofit/>
          </a:bodyPr>
          <a:lstStyle/>
          <a:p>
            <a:pPr marL="0" indent="0">
              <a:buNone/>
            </a:pPr>
            <a:r>
              <a:rPr lang="en-US" sz="2200" dirty="0" smtClean="0">
                <a:latin typeface="Andale Mono"/>
                <a:cs typeface="Andale Mono"/>
              </a:rPr>
              <a:t>… a decentralized approach to public administration!</a:t>
            </a:r>
          </a:p>
          <a:p>
            <a:pPr marL="0" indent="0">
              <a:buNone/>
            </a:pPr>
            <a:endParaRPr lang="en-US" sz="2200" dirty="0" smtClean="0">
              <a:latin typeface="Andale Mono"/>
              <a:cs typeface="Andale Mono"/>
            </a:endParaRPr>
          </a:p>
          <a:p>
            <a:r>
              <a:rPr lang="en-US" sz="2200" dirty="0" smtClean="0">
                <a:latin typeface="Andale Mono"/>
                <a:cs typeface="Andale Mono"/>
              </a:rPr>
              <a:t>Main challenge is the coordination of public entities:</a:t>
            </a:r>
          </a:p>
          <a:p>
            <a:endParaRPr lang="en-US" sz="2200" dirty="0" smtClean="0">
              <a:latin typeface="Andale Mono"/>
              <a:cs typeface="Andale Mono"/>
            </a:endParaRPr>
          </a:p>
          <a:p>
            <a:pPr lvl="1">
              <a:buFont typeface="Courier New"/>
              <a:buChar char="o"/>
            </a:pPr>
            <a:r>
              <a:rPr lang="en-US" sz="2200" dirty="0" smtClean="0">
                <a:latin typeface="Andale Mono"/>
                <a:cs typeface="Andale Mono"/>
              </a:rPr>
              <a:t>67 independent agencies that run day to day operations</a:t>
            </a:r>
          </a:p>
          <a:p>
            <a:pPr lvl="1">
              <a:buFont typeface="Courier New"/>
              <a:buChar char="o"/>
            </a:pPr>
            <a:endParaRPr lang="en-US" sz="2200" dirty="0" smtClean="0">
              <a:latin typeface="Andale Mono"/>
              <a:cs typeface="Andale Mono"/>
            </a:endParaRPr>
          </a:p>
          <a:p>
            <a:pPr lvl="1">
              <a:buFont typeface="Courier New"/>
              <a:buChar char="o"/>
            </a:pPr>
            <a:r>
              <a:rPr lang="en-US" sz="2200" dirty="0" smtClean="0">
                <a:latin typeface="Andale Mono"/>
                <a:cs typeface="Andale Mono"/>
              </a:rPr>
              <a:t>290 municipalities + regional government </a:t>
            </a:r>
            <a:endParaRPr lang="en-US" sz="2200" dirty="0">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222457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3">
                                            <p:txEl>
                                              <p:pRg st="2" end="2"/>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p:cTn id="2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
        <p:nvSpPr>
          <p:cNvPr id="6" name="Platshållare för innehåll 2"/>
          <p:cNvSpPr>
            <a:spLocks noGrp="1"/>
          </p:cNvSpPr>
          <p:nvPr>
            <p:ph idx="1"/>
          </p:nvPr>
        </p:nvSpPr>
        <p:spPr>
          <a:xfrm>
            <a:off x="457200" y="1600200"/>
            <a:ext cx="8229600" cy="4525963"/>
          </a:xfrm>
        </p:spPr>
        <p:txBody>
          <a:bodyPr>
            <a:normAutofit/>
          </a:bodyPr>
          <a:lstStyle/>
          <a:p>
            <a:pPr marL="0" indent="0">
              <a:buNone/>
            </a:pPr>
            <a:r>
              <a:rPr lang="en-US" sz="2800" dirty="0" smtClean="0">
                <a:latin typeface="Andale Mono"/>
                <a:cs typeface="Andale Mono"/>
              </a:rPr>
              <a:t>While there is pressure to:</a:t>
            </a:r>
          </a:p>
          <a:p>
            <a:pPr lvl="1"/>
            <a:r>
              <a:rPr lang="en-US" sz="2400" dirty="0" smtClean="0">
                <a:latin typeface="Andale Mono"/>
                <a:cs typeface="Andale Mono"/>
              </a:rPr>
              <a:t>Improve IT management</a:t>
            </a:r>
          </a:p>
          <a:p>
            <a:pPr lvl="1"/>
            <a:r>
              <a:rPr lang="en-US" sz="2400" dirty="0" smtClean="0">
                <a:latin typeface="Andale Mono"/>
                <a:cs typeface="Andale Mono"/>
              </a:rPr>
              <a:t>Increase IT maturity</a:t>
            </a:r>
          </a:p>
          <a:p>
            <a:pPr lvl="1"/>
            <a:r>
              <a:rPr lang="en-US" sz="2400" dirty="0" smtClean="0">
                <a:latin typeface="Andale Mono"/>
                <a:cs typeface="Andale Mono"/>
              </a:rPr>
              <a:t>Increase capacities to run IT projects</a:t>
            </a:r>
          </a:p>
          <a:p>
            <a:pPr lvl="1"/>
            <a:r>
              <a:rPr lang="en-US" sz="2400" dirty="0" smtClean="0">
                <a:latin typeface="Andale Mono"/>
                <a:cs typeface="Andale Mono"/>
              </a:rPr>
              <a:t>Produce strategies for IT provision</a:t>
            </a:r>
          </a:p>
          <a:p>
            <a:pPr lvl="1"/>
            <a:r>
              <a:rPr lang="en-US" sz="2400" dirty="0" smtClean="0">
                <a:latin typeface="Andale Mono"/>
                <a:cs typeface="Andale Mono"/>
              </a:rPr>
              <a:t>Increase their capacities to deal with major change</a:t>
            </a:r>
          </a:p>
          <a:p>
            <a:pPr lvl="1"/>
            <a:r>
              <a:rPr lang="en-US" sz="2400" dirty="0" smtClean="0">
                <a:latin typeface="Andale Mono"/>
                <a:cs typeface="Andale Mono"/>
              </a:rPr>
              <a:t>Improve the capacities to better assess how the agencies use public means</a:t>
            </a:r>
          </a:p>
          <a:p>
            <a:pPr lvl="1"/>
            <a:endParaRPr lang="en-US" sz="2400" dirty="0" smtClean="0">
              <a:latin typeface="Andale Mono"/>
              <a:cs typeface="Andale Mono"/>
            </a:endParaRPr>
          </a:p>
          <a:p>
            <a:pPr lvl="1"/>
            <a:endParaRPr lang="en-US" sz="2400" dirty="0">
              <a:latin typeface="Andale Mono"/>
              <a:cs typeface="Andale Mono"/>
            </a:endParaRPr>
          </a:p>
        </p:txBody>
      </p:sp>
    </p:spTree>
    <p:extLst>
      <p:ext uri="{BB962C8B-B14F-4D97-AF65-F5344CB8AC3E}">
        <p14:creationId xmlns:p14="http://schemas.microsoft.com/office/powerpoint/2010/main" val="139323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p:cTn id="21"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p:cTn id="28"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 calcmode="lin" valueType="num">
                                      <p:cBhvr>
                                        <p:cTn id="35"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 calcmode="lin" valueType="num">
                                      <p:cBhvr>
                                        <p:cTn id="42"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2654300"/>
            <a:ext cx="8811175" cy="1816100"/>
          </a:xfrm>
        </p:spPr>
        <p:txBody>
          <a:bodyPr>
            <a:normAutofit/>
          </a:bodyPr>
          <a:lstStyle/>
          <a:p>
            <a:pPr marL="0" indent="0" algn="ctr">
              <a:buNone/>
            </a:pPr>
            <a:r>
              <a:rPr lang="en-US" sz="5400" dirty="0" smtClean="0">
                <a:solidFill>
                  <a:schemeClr val="tx1">
                    <a:lumMod val="50000"/>
                    <a:lumOff val="50000"/>
                  </a:schemeClr>
                </a:solidFill>
                <a:latin typeface="Andale Mono"/>
                <a:cs typeface="Andale Mono"/>
              </a:rPr>
              <a:t>… private – public – research collaboration!</a:t>
            </a:r>
            <a:endParaRPr lang="en-US" sz="6000" dirty="0">
              <a:solidFill>
                <a:schemeClr val="tx1">
                  <a:lumMod val="50000"/>
                  <a:lumOff val="50000"/>
                </a:schemeClr>
              </a:solidFill>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113241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o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auto">
          <a:xfrm>
            <a:off x="-36513" y="2636838"/>
            <a:ext cx="9251951" cy="865187"/>
          </a:xfrm>
          <a:prstGeom prst="rect">
            <a:avLst/>
          </a:prstGeom>
          <a:solidFill>
            <a:schemeClr val="bg1">
              <a:alpha val="49000"/>
            </a:schemeClr>
          </a:solidFill>
          <a:ln>
            <a:noFill/>
          </a:ln>
          <a:effectLst>
            <a:outerShdw blurRad="40000" dist="23000" dir="5400000" rotWithShape="0">
              <a:schemeClr val="tx1">
                <a:alpha val="35000"/>
              </a:scheme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3200" dirty="0" smtClean="0">
                <a:solidFill>
                  <a:schemeClr val="tx1">
                    <a:lumMod val="75000"/>
                    <a:lumOff val="25000"/>
                  </a:schemeClr>
                </a:solidFill>
                <a:latin typeface="Andale Mono"/>
                <a:cs typeface="Andale Mono"/>
              </a:rPr>
              <a:t>eGovlab </a:t>
            </a:r>
            <a:r>
              <a:rPr lang="en-US" sz="3200" dirty="0">
                <a:solidFill>
                  <a:schemeClr val="tx1">
                    <a:lumMod val="75000"/>
                    <a:lumOff val="25000"/>
                  </a:schemeClr>
                </a:solidFill>
                <a:latin typeface="Andale Mono"/>
                <a:cs typeface="Andale Mono"/>
              </a:rPr>
              <a:t>&amp; </a:t>
            </a:r>
            <a:r>
              <a:rPr lang="en-US" sz="3200" dirty="0" smtClean="0">
                <a:solidFill>
                  <a:schemeClr val="tx1">
                    <a:lumMod val="75000"/>
                    <a:lumOff val="25000"/>
                  </a:schemeClr>
                </a:solidFill>
                <a:latin typeface="Andale Mono"/>
                <a:cs typeface="Andale Mono"/>
              </a:rPr>
              <a:t>triple helix model</a:t>
            </a:r>
            <a:endParaRPr lang="en-US" sz="3200" dirty="0">
              <a:solidFill>
                <a:schemeClr val="tx1">
                  <a:lumMod val="75000"/>
                  <a:lumOff val="25000"/>
                </a:schemeClr>
              </a:solidFill>
              <a:latin typeface="Andale Mono"/>
              <a:cs typeface="Andale Mono"/>
            </a:endParaRPr>
          </a:p>
        </p:txBody>
      </p:sp>
    </p:spTree>
    <p:extLst>
      <p:ext uri="{BB962C8B-B14F-4D97-AF65-F5344CB8AC3E}">
        <p14:creationId xmlns:p14="http://schemas.microsoft.com/office/powerpoint/2010/main" val="211276551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2013373" y="1598248"/>
            <a:ext cx="3120115" cy="2899056"/>
            <a:chOff x="831274" y="1924153"/>
            <a:chExt cx="3120115" cy="2899056"/>
          </a:xfrm>
        </p:grpSpPr>
        <p:sp>
          <p:nvSpPr>
            <p:cNvPr id="6" name="Oval 5"/>
            <p:cNvSpPr/>
            <p:nvPr/>
          </p:nvSpPr>
          <p:spPr>
            <a:xfrm>
              <a:off x="885214" y="1924153"/>
              <a:ext cx="3066175" cy="2899056"/>
            </a:xfrm>
            <a:prstGeom prst="ellipse">
              <a:avLst/>
            </a:prstGeom>
            <a:solidFill>
              <a:srgbClr val="00FF00">
                <a:alpha val="30000"/>
              </a:srgbClr>
            </a:solidFill>
            <a:ln w="3810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831274" y="3181184"/>
              <a:ext cx="2325458" cy="338554"/>
            </a:xfrm>
            <a:prstGeom prst="rect">
              <a:avLst/>
            </a:prstGeom>
            <a:noFill/>
          </p:spPr>
          <p:txBody>
            <a:bodyPr wrap="square" rtlCol="0">
              <a:spAutoFit/>
            </a:bodyPr>
            <a:lstStyle/>
            <a:p>
              <a:r>
                <a:rPr lang="en-US" sz="1600" dirty="0" smtClean="0">
                  <a:latin typeface="Andale Mono"/>
                  <a:cs typeface="Andale Mono"/>
                </a:rPr>
                <a:t>Private Sector</a:t>
              </a:r>
              <a:endParaRPr lang="en-US" sz="1600" dirty="0">
                <a:latin typeface="Andale Mono"/>
                <a:cs typeface="Andale Mono"/>
              </a:endParaRPr>
            </a:p>
          </p:txBody>
        </p:sp>
      </p:grpSp>
      <p:grpSp>
        <p:nvGrpSpPr>
          <p:cNvPr id="21" name="Group 20"/>
          <p:cNvGrpSpPr/>
          <p:nvPr/>
        </p:nvGrpSpPr>
        <p:grpSpPr>
          <a:xfrm>
            <a:off x="3103377" y="3047776"/>
            <a:ext cx="3066175" cy="2899056"/>
            <a:chOff x="1921278" y="3373681"/>
            <a:chExt cx="3066175" cy="2899056"/>
          </a:xfrm>
        </p:grpSpPr>
        <p:sp>
          <p:nvSpPr>
            <p:cNvPr id="10" name="Oval 9"/>
            <p:cNvSpPr/>
            <p:nvPr/>
          </p:nvSpPr>
          <p:spPr>
            <a:xfrm>
              <a:off x="1921278" y="3373681"/>
              <a:ext cx="3066175" cy="2899056"/>
            </a:xfrm>
            <a:prstGeom prst="ellipse">
              <a:avLst/>
            </a:prstGeom>
            <a:solidFill>
              <a:schemeClr val="accent1">
                <a:lumMod val="75000"/>
                <a:alpha val="24000"/>
              </a:schemeClr>
            </a:solidFill>
            <a:ln w="3810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2197100" y="5474095"/>
              <a:ext cx="2505780" cy="338554"/>
            </a:xfrm>
            <a:prstGeom prst="rect">
              <a:avLst/>
            </a:prstGeom>
            <a:noFill/>
          </p:spPr>
          <p:txBody>
            <a:bodyPr wrap="square" rtlCol="0">
              <a:spAutoFit/>
            </a:bodyPr>
            <a:lstStyle/>
            <a:p>
              <a:r>
                <a:rPr lang="en-US" sz="1600" dirty="0" smtClean="0">
                  <a:latin typeface="Andale Mono"/>
                  <a:cs typeface="Andale Mono"/>
                </a:rPr>
                <a:t>Research &amp; Academia</a:t>
              </a:r>
              <a:endParaRPr lang="en-US" sz="1600" dirty="0">
                <a:latin typeface="Andale Mono"/>
                <a:cs typeface="Andale Mono"/>
              </a:endParaRPr>
            </a:p>
          </p:txBody>
        </p:sp>
      </p:grpSp>
      <p:grpSp>
        <p:nvGrpSpPr>
          <p:cNvPr id="20" name="Group 19"/>
          <p:cNvGrpSpPr/>
          <p:nvPr/>
        </p:nvGrpSpPr>
        <p:grpSpPr>
          <a:xfrm>
            <a:off x="4067116" y="1598248"/>
            <a:ext cx="3144605" cy="2899056"/>
            <a:chOff x="2885017" y="1924153"/>
            <a:chExt cx="3144605" cy="2899056"/>
          </a:xfrm>
        </p:grpSpPr>
        <p:sp>
          <p:nvSpPr>
            <p:cNvPr id="9" name="Oval 8"/>
            <p:cNvSpPr/>
            <p:nvPr/>
          </p:nvSpPr>
          <p:spPr>
            <a:xfrm>
              <a:off x="2885017" y="1924153"/>
              <a:ext cx="3066175" cy="2899056"/>
            </a:xfrm>
            <a:prstGeom prst="ellipse">
              <a:avLst/>
            </a:prstGeom>
            <a:solidFill>
              <a:schemeClr val="accent6">
                <a:lumMod val="75000"/>
                <a:alpha val="34000"/>
              </a:schemeClr>
            </a:solidFill>
            <a:ln w="38100" cmpd="sng">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254148" y="3188780"/>
              <a:ext cx="1775474" cy="338554"/>
            </a:xfrm>
            <a:prstGeom prst="rect">
              <a:avLst/>
            </a:prstGeom>
            <a:noFill/>
          </p:spPr>
          <p:txBody>
            <a:bodyPr wrap="square" rtlCol="0">
              <a:spAutoFit/>
            </a:bodyPr>
            <a:lstStyle/>
            <a:p>
              <a:r>
                <a:rPr lang="en-US" sz="1600" dirty="0" smtClean="0">
                  <a:latin typeface="Andale Mono"/>
                  <a:cs typeface="Andale Mono"/>
                </a:rPr>
                <a:t>Public Sector</a:t>
              </a:r>
              <a:endParaRPr lang="en-US" sz="1600" dirty="0">
                <a:latin typeface="Andale Mono"/>
                <a:cs typeface="Andale Mono"/>
              </a:endParaRPr>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6206" y="6222280"/>
            <a:ext cx="1417794" cy="688643"/>
          </a:xfrm>
          <a:prstGeom prst="rect">
            <a:avLst/>
          </a:prstGeom>
        </p:spPr>
      </p:pic>
      <p:sp>
        <p:nvSpPr>
          <p:cNvPr id="15" name="Freeform 14"/>
          <p:cNvSpPr/>
          <p:nvPr/>
        </p:nvSpPr>
        <p:spPr>
          <a:xfrm>
            <a:off x="4624585" y="3126477"/>
            <a:ext cx="1539109" cy="1371764"/>
          </a:xfrm>
          <a:custGeom>
            <a:avLst/>
            <a:gdLst>
              <a:gd name="connsiteX0" fmla="*/ 0 w 1539109"/>
              <a:gd name="connsiteY0" fmla="*/ 1010774 h 1371764"/>
              <a:gd name="connsiteX1" fmla="*/ 180492 w 1539109"/>
              <a:gd name="connsiteY1" fmla="*/ 826997 h 1371764"/>
              <a:gd name="connsiteX2" fmla="*/ 295351 w 1539109"/>
              <a:gd name="connsiteY2" fmla="*/ 672755 h 1371764"/>
              <a:gd name="connsiteX3" fmla="*/ 397083 w 1539109"/>
              <a:gd name="connsiteY3" fmla="*/ 488978 h 1371764"/>
              <a:gd name="connsiteX4" fmla="*/ 462717 w 1539109"/>
              <a:gd name="connsiteY4" fmla="*/ 308483 h 1371764"/>
              <a:gd name="connsiteX5" fmla="*/ 505379 w 1539109"/>
              <a:gd name="connsiteY5" fmla="*/ 114861 h 1371764"/>
              <a:gd name="connsiteX6" fmla="*/ 515224 w 1539109"/>
              <a:gd name="connsiteY6" fmla="*/ 0 h 1371764"/>
              <a:gd name="connsiteX7" fmla="*/ 718688 w 1539109"/>
              <a:gd name="connsiteY7" fmla="*/ 88607 h 1371764"/>
              <a:gd name="connsiteX8" fmla="*/ 925434 w 1539109"/>
              <a:gd name="connsiteY8" fmla="*/ 210031 h 1371764"/>
              <a:gd name="connsiteX9" fmla="*/ 1089518 w 1539109"/>
              <a:gd name="connsiteY9" fmla="*/ 347864 h 1371764"/>
              <a:gd name="connsiteX10" fmla="*/ 1201096 w 1539109"/>
              <a:gd name="connsiteY10" fmla="*/ 462725 h 1371764"/>
              <a:gd name="connsiteX11" fmla="*/ 1319236 w 1539109"/>
              <a:gd name="connsiteY11" fmla="*/ 616966 h 1371764"/>
              <a:gd name="connsiteX12" fmla="*/ 1434095 w 1539109"/>
              <a:gd name="connsiteY12" fmla="*/ 817152 h 1371764"/>
              <a:gd name="connsiteX13" fmla="*/ 1489884 w 1539109"/>
              <a:gd name="connsiteY13" fmla="*/ 981238 h 1371764"/>
              <a:gd name="connsiteX14" fmla="*/ 1529264 w 1539109"/>
              <a:gd name="connsiteY14" fmla="*/ 1148607 h 1371764"/>
              <a:gd name="connsiteX15" fmla="*/ 1539109 w 1539109"/>
              <a:gd name="connsiteY15" fmla="*/ 1260186 h 1371764"/>
              <a:gd name="connsiteX16" fmla="*/ 1401278 w 1539109"/>
              <a:gd name="connsiteY16" fmla="*/ 1319257 h 1371764"/>
              <a:gd name="connsiteX17" fmla="*/ 1194532 w 1539109"/>
              <a:gd name="connsiteY17" fmla="*/ 1355356 h 1371764"/>
              <a:gd name="connsiteX18" fmla="*/ 987786 w 1539109"/>
              <a:gd name="connsiteY18" fmla="*/ 1371764 h 1371764"/>
              <a:gd name="connsiteX19" fmla="*/ 800730 w 1539109"/>
              <a:gd name="connsiteY19" fmla="*/ 1365201 h 1371764"/>
              <a:gd name="connsiteX20" fmla="*/ 597266 w 1539109"/>
              <a:gd name="connsiteY20" fmla="*/ 1329102 h 1371764"/>
              <a:gd name="connsiteX21" fmla="*/ 426618 w 1539109"/>
              <a:gd name="connsiteY21" fmla="*/ 1276594 h 1371764"/>
              <a:gd name="connsiteX22" fmla="*/ 272379 w 1539109"/>
              <a:gd name="connsiteY22" fmla="*/ 1207678 h 1371764"/>
              <a:gd name="connsiteX23" fmla="*/ 150957 w 1539109"/>
              <a:gd name="connsiteY23" fmla="*/ 1142043 h 1371764"/>
              <a:gd name="connsiteX24" fmla="*/ 32816 w 1539109"/>
              <a:gd name="connsiteY24" fmla="*/ 1073127 h 1371764"/>
              <a:gd name="connsiteX25" fmla="*/ 0 w 1539109"/>
              <a:gd name="connsiteY25" fmla="*/ 1010774 h 137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39109" h="1371764">
                <a:moveTo>
                  <a:pt x="0" y="1010774"/>
                </a:moveTo>
                <a:lnTo>
                  <a:pt x="180492" y="826997"/>
                </a:lnTo>
                <a:lnTo>
                  <a:pt x="295351" y="672755"/>
                </a:lnTo>
                <a:lnTo>
                  <a:pt x="397083" y="488978"/>
                </a:lnTo>
                <a:lnTo>
                  <a:pt x="462717" y="308483"/>
                </a:lnTo>
                <a:lnTo>
                  <a:pt x="505379" y="114861"/>
                </a:lnTo>
                <a:lnTo>
                  <a:pt x="515224" y="0"/>
                </a:lnTo>
                <a:lnTo>
                  <a:pt x="718688" y="88607"/>
                </a:lnTo>
                <a:lnTo>
                  <a:pt x="925434" y="210031"/>
                </a:lnTo>
                <a:lnTo>
                  <a:pt x="1089518" y="347864"/>
                </a:lnTo>
                <a:lnTo>
                  <a:pt x="1201096" y="462725"/>
                </a:lnTo>
                <a:lnTo>
                  <a:pt x="1319236" y="616966"/>
                </a:lnTo>
                <a:lnTo>
                  <a:pt x="1434095" y="817152"/>
                </a:lnTo>
                <a:lnTo>
                  <a:pt x="1489884" y="981238"/>
                </a:lnTo>
                <a:lnTo>
                  <a:pt x="1529264" y="1148607"/>
                </a:lnTo>
                <a:lnTo>
                  <a:pt x="1539109" y="1260186"/>
                </a:lnTo>
                <a:lnTo>
                  <a:pt x="1401278" y="1319257"/>
                </a:lnTo>
                <a:lnTo>
                  <a:pt x="1194532" y="1355356"/>
                </a:lnTo>
                <a:lnTo>
                  <a:pt x="987786" y="1371764"/>
                </a:lnTo>
                <a:lnTo>
                  <a:pt x="800730" y="1365201"/>
                </a:lnTo>
                <a:lnTo>
                  <a:pt x="597266" y="1329102"/>
                </a:lnTo>
                <a:lnTo>
                  <a:pt x="426618" y="1276594"/>
                </a:lnTo>
                <a:lnTo>
                  <a:pt x="272379" y="1207678"/>
                </a:lnTo>
                <a:lnTo>
                  <a:pt x="150957" y="1142043"/>
                </a:lnTo>
                <a:lnTo>
                  <a:pt x="32816" y="1073127"/>
                </a:lnTo>
                <a:lnTo>
                  <a:pt x="0" y="1010774"/>
                </a:lnTo>
                <a:close/>
              </a:path>
            </a:pathLst>
          </a:custGeom>
          <a:pattFill prst="wdUpDiag">
            <a:fgClr>
              <a:schemeClr val="accent1">
                <a:lumMod val="75000"/>
              </a:schemeClr>
            </a:fgClr>
            <a:bgClr>
              <a:schemeClr val="accent6">
                <a:lumMod val="60000"/>
                <a:lumOff val="40000"/>
              </a:schemeClr>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5025629" y="3740512"/>
            <a:ext cx="845896" cy="430887"/>
          </a:xfrm>
          <a:prstGeom prst="rect">
            <a:avLst/>
          </a:prstGeom>
          <a:solidFill>
            <a:schemeClr val="tx1"/>
          </a:solidFill>
        </p:spPr>
        <p:txBody>
          <a:bodyPr wrap="square" rtlCol="0">
            <a:spAutoFit/>
          </a:bodyPr>
          <a:lstStyle/>
          <a:p>
            <a:pPr algn="ctr"/>
            <a:r>
              <a:rPr lang="en-US" sz="1050" dirty="0" smtClean="0">
                <a:solidFill>
                  <a:schemeClr val="bg1"/>
                </a:solidFill>
                <a:latin typeface="Andale Mono"/>
                <a:cs typeface="Andale Mono"/>
              </a:rPr>
              <a:t>eGovlab</a:t>
            </a:r>
          </a:p>
          <a:p>
            <a:pPr algn="ctr"/>
            <a:r>
              <a:rPr lang="en-US" sz="1050" dirty="0" smtClean="0">
                <a:solidFill>
                  <a:schemeClr val="bg1"/>
                </a:solidFill>
                <a:latin typeface="Andale Mono"/>
                <a:cs typeface="Andale Mono"/>
              </a:rPr>
              <a:t>2014</a:t>
            </a:r>
            <a:endParaRPr lang="en-US" sz="1050" dirty="0">
              <a:solidFill>
                <a:schemeClr val="bg1"/>
              </a:solidFill>
              <a:latin typeface="Andale Mono"/>
              <a:cs typeface="Andale Mono"/>
            </a:endParaRPr>
          </a:p>
        </p:txBody>
      </p:sp>
      <p:grpSp>
        <p:nvGrpSpPr>
          <p:cNvPr id="27" name="Group 26"/>
          <p:cNvGrpSpPr/>
          <p:nvPr/>
        </p:nvGrpSpPr>
        <p:grpSpPr>
          <a:xfrm>
            <a:off x="4080244" y="3041152"/>
            <a:ext cx="1039877" cy="1099380"/>
            <a:chOff x="2898145" y="3367057"/>
            <a:chExt cx="1039877" cy="1099380"/>
          </a:xfrm>
        </p:grpSpPr>
        <p:sp>
          <p:nvSpPr>
            <p:cNvPr id="16" name="Freeform 15"/>
            <p:cNvSpPr/>
            <p:nvPr/>
          </p:nvSpPr>
          <p:spPr>
            <a:xfrm>
              <a:off x="2898145" y="3367057"/>
              <a:ext cx="1039877" cy="1099380"/>
            </a:xfrm>
            <a:custGeom>
              <a:avLst/>
              <a:gdLst>
                <a:gd name="connsiteX0" fmla="*/ 0 w 1033730"/>
                <a:gd name="connsiteY0" fmla="*/ 101734 h 1099380"/>
                <a:gd name="connsiteX1" fmla="*/ 190337 w 1033730"/>
                <a:gd name="connsiteY1" fmla="*/ 45944 h 1099380"/>
                <a:gd name="connsiteX2" fmla="*/ 380675 w 1033730"/>
                <a:gd name="connsiteY2" fmla="*/ 16409 h 1099380"/>
                <a:gd name="connsiteX3" fmla="*/ 577576 w 1033730"/>
                <a:gd name="connsiteY3" fmla="*/ 0 h 1099380"/>
                <a:gd name="connsiteX4" fmla="*/ 784322 w 1033730"/>
                <a:gd name="connsiteY4" fmla="*/ 19690 h 1099380"/>
                <a:gd name="connsiteX5" fmla="*/ 948406 w 1033730"/>
                <a:gd name="connsiteY5" fmla="*/ 49226 h 1099380"/>
                <a:gd name="connsiteX6" fmla="*/ 1033730 w 1033730"/>
                <a:gd name="connsiteY6" fmla="*/ 75480 h 1099380"/>
                <a:gd name="connsiteX7" fmla="*/ 1033730 w 1033730"/>
                <a:gd name="connsiteY7" fmla="*/ 193622 h 1099380"/>
                <a:gd name="connsiteX8" fmla="*/ 1004195 w 1033730"/>
                <a:gd name="connsiteY8" fmla="*/ 341300 h 1099380"/>
                <a:gd name="connsiteX9" fmla="*/ 951688 w 1033730"/>
                <a:gd name="connsiteY9" fmla="*/ 505387 h 1099380"/>
                <a:gd name="connsiteX10" fmla="*/ 869646 w 1033730"/>
                <a:gd name="connsiteY10" fmla="*/ 666192 h 1099380"/>
                <a:gd name="connsiteX11" fmla="*/ 784322 w 1033730"/>
                <a:gd name="connsiteY11" fmla="*/ 800743 h 1099380"/>
                <a:gd name="connsiteX12" fmla="*/ 682590 w 1033730"/>
                <a:gd name="connsiteY12" fmla="*/ 932012 h 1099380"/>
                <a:gd name="connsiteX13" fmla="*/ 584139 w 1033730"/>
                <a:gd name="connsiteY13" fmla="*/ 1027182 h 1099380"/>
                <a:gd name="connsiteX14" fmla="*/ 521787 w 1033730"/>
                <a:gd name="connsiteY14" fmla="*/ 1099380 h 1099380"/>
                <a:gd name="connsiteX15" fmla="*/ 433182 w 1033730"/>
                <a:gd name="connsiteY15" fmla="*/ 1033746 h 1099380"/>
                <a:gd name="connsiteX16" fmla="*/ 321605 w 1033730"/>
                <a:gd name="connsiteY16" fmla="*/ 925449 h 1099380"/>
                <a:gd name="connsiteX17" fmla="*/ 216591 w 1033730"/>
                <a:gd name="connsiteY17" fmla="*/ 781052 h 1099380"/>
                <a:gd name="connsiteX18" fmla="*/ 144394 w 1033730"/>
                <a:gd name="connsiteY18" fmla="*/ 653065 h 1099380"/>
                <a:gd name="connsiteX19" fmla="*/ 78760 w 1033730"/>
                <a:gd name="connsiteY19" fmla="*/ 515232 h 1099380"/>
                <a:gd name="connsiteX20" fmla="*/ 22971 w 1033730"/>
                <a:gd name="connsiteY20" fmla="*/ 354427 h 1099380"/>
                <a:gd name="connsiteX21" fmla="*/ 3281 w 1033730"/>
                <a:gd name="connsiteY21" fmla="*/ 229721 h 1099380"/>
                <a:gd name="connsiteX22" fmla="*/ 0 w 1033730"/>
                <a:gd name="connsiteY22" fmla="*/ 101734 h 1099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33730" h="1099380">
                  <a:moveTo>
                    <a:pt x="0" y="101734"/>
                  </a:moveTo>
                  <a:lnTo>
                    <a:pt x="190337" y="45944"/>
                  </a:lnTo>
                  <a:lnTo>
                    <a:pt x="380675" y="16409"/>
                  </a:lnTo>
                  <a:lnTo>
                    <a:pt x="577576" y="0"/>
                  </a:lnTo>
                  <a:lnTo>
                    <a:pt x="784322" y="19690"/>
                  </a:lnTo>
                  <a:lnTo>
                    <a:pt x="948406" y="49226"/>
                  </a:lnTo>
                  <a:lnTo>
                    <a:pt x="1033730" y="75480"/>
                  </a:lnTo>
                  <a:lnTo>
                    <a:pt x="1033730" y="193622"/>
                  </a:lnTo>
                  <a:lnTo>
                    <a:pt x="1004195" y="341300"/>
                  </a:lnTo>
                  <a:lnTo>
                    <a:pt x="951688" y="505387"/>
                  </a:lnTo>
                  <a:lnTo>
                    <a:pt x="869646" y="666192"/>
                  </a:lnTo>
                  <a:lnTo>
                    <a:pt x="784322" y="800743"/>
                  </a:lnTo>
                  <a:lnTo>
                    <a:pt x="682590" y="932012"/>
                  </a:lnTo>
                  <a:lnTo>
                    <a:pt x="584139" y="1027182"/>
                  </a:lnTo>
                  <a:lnTo>
                    <a:pt x="521787" y="1099380"/>
                  </a:lnTo>
                  <a:lnTo>
                    <a:pt x="433182" y="1033746"/>
                  </a:lnTo>
                  <a:lnTo>
                    <a:pt x="321605" y="925449"/>
                  </a:lnTo>
                  <a:lnTo>
                    <a:pt x="216591" y="781052"/>
                  </a:lnTo>
                  <a:lnTo>
                    <a:pt x="144394" y="653065"/>
                  </a:lnTo>
                  <a:lnTo>
                    <a:pt x="78760" y="515232"/>
                  </a:lnTo>
                  <a:lnTo>
                    <a:pt x="22971" y="354427"/>
                  </a:lnTo>
                  <a:lnTo>
                    <a:pt x="3281" y="229721"/>
                  </a:lnTo>
                  <a:cubicBezTo>
                    <a:pt x="2187" y="187059"/>
                    <a:pt x="1094" y="144396"/>
                    <a:pt x="0" y="101734"/>
                  </a:cubicBezTo>
                  <a:close/>
                </a:path>
              </a:pathLst>
            </a:custGeom>
            <a:pattFill prst="wdUpDiag">
              <a:fgClr>
                <a:srgbClr val="C80000"/>
              </a:fgClr>
              <a:bgClr>
                <a:schemeClr val="accent2">
                  <a:lumMod val="50000"/>
                </a:schemeClr>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3156732" y="3643406"/>
              <a:ext cx="524558" cy="253916"/>
            </a:xfrm>
            <a:prstGeom prst="rect">
              <a:avLst/>
            </a:prstGeom>
            <a:solidFill>
              <a:schemeClr val="tx1"/>
            </a:solidFill>
          </p:spPr>
          <p:txBody>
            <a:bodyPr wrap="square" rtlCol="0">
              <a:spAutoFit/>
            </a:bodyPr>
            <a:lstStyle/>
            <a:p>
              <a:pPr algn="ctr"/>
              <a:r>
                <a:rPr lang="en-US" sz="1050" dirty="0" smtClean="0">
                  <a:solidFill>
                    <a:schemeClr val="bg1"/>
                  </a:solidFill>
                  <a:latin typeface="Andale Mono"/>
                  <a:cs typeface="Andale Mono"/>
                </a:rPr>
                <a:t>2015</a:t>
              </a:r>
              <a:endParaRPr lang="en-US" sz="1050" dirty="0">
                <a:solidFill>
                  <a:schemeClr val="bg1"/>
                </a:solidFill>
                <a:latin typeface="Andale Mono"/>
                <a:cs typeface="Andale Mono"/>
              </a:endParaRPr>
            </a:p>
          </p:txBody>
        </p:sp>
      </p:grpSp>
      <p:grpSp>
        <p:nvGrpSpPr>
          <p:cNvPr id="59" name="Group 58"/>
          <p:cNvGrpSpPr/>
          <p:nvPr/>
        </p:nvGrpSpPr>
        <p:grpSpPr>
          <a:xfrm>
            <a:off x="7022166" y="4403816"/>
            <a:ext cx="1311890" cy="1103062"/>
            <a:chOff x="5840067" y="4675441"/>
            <a:chExt cx="1311890" cy="1103062"/>
          </a:xfrm>
          <a:effectLst>
            <a:reflection blurRad="6350" stA="52000" endA="300" endPos="35000" dir="5400000" sy="-100000" algn="bl" rotWithShape="0"/>
          </a:effectLst>
        </p:grpSpPr>
        <p:sp>
          <p:nvSpPr>
            <p:cNvPr id="28" name="Oval 27"/>
            <p:cNvSpPr/>
            <p:nvPr/>
          </p:nvSpPr>
          <p:spPr>
            <a:xfrm>
              <a:off x="5857785" y="4680853"/>
              <a:ext cx="1290699" cy="1090651"/>
            </a:xfrm>
            <a:prstGeom prst="ellipse">
              <a:avLst/>
            </a:prstGeom>
            <a:solidFill>
              <a:srgbClr val="7F7F7F"/>
            </a:solidFill>
            <a:ln w="571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 name="Group 45"/>
            <p:cNvGrpSpPr/>
            <p:nvPr/>
          </p:nvGrpSpPr>
          <p:grpSpPr>
            <a:xfrm>
              <a:off x="6183227" y="4675441"/>
              <a:ext cx="743740" cy="961245"/>
              <a:chOff x="7101608" y="3045585"/>
              <a:chExt cx="743740" cy="961245"/>
            </a:xfrm>
          </p:grpSpPr>
          <p:sp>
            <p:nvSpPr>
              <p:cNvPr id="29" name="Hexagon 28"/>
              <p:cNvSpPr/>
              <p:nvPr/>
            </p:nvSpPr>
            <p:spPr>
              <a:xfrm>
                <a:off x="7101608" y="3141087"/>
                <a:ext cx="222250" cy="192497"/>
              </a:xfrm>
              <a:prstGeom prst="hexagon">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Hexagon 29"/>
              <p:cNvSpPr/>
              <p:nvPr/>
            </p:nvSpPr>
            <p:spPr>
              <a:xfrm>
                <a:off x="7105650" y="3333584"/>
                <a:ext cx="222250" cy="192497"/>
              </a:xfrm>
              <a:prstGeom prst="hexagon">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Hexagon 30"/>
              <p:cNvSpPr/>
              <p:nvPr/>
            </p:nvSpPr>
            <p:spPr>
              <a:xfrm>
                <a:off x="7278735" y="3428066"/>
                <a:ext cx="222250" cy="192497"/>
              </a:xfrm>
              <a:prstGeom prst="hexagon">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Hexagon 31"/>
              <p:cNvSpPr/>
              <p:nvPr/>
            </p:nvSpPr>
            <p:spPr>
              <a:xfrm>
                <a:off x="7278066" y="3621836"/>
                <a:ext cx="222250" cy="192497"/>
              </a:xfrm>
              <a:prstGeom prst="hexagon">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Hexagon 32"/>
              <p:cNvSpPr/>
              <p:nvPr/>
            </p:nvSpPr>
            <p:spPr>
              <a:xfrm>
                <a:off x="7278545" y="3235395"/>
                <a:ext cx="222250" cy="192497"/>
              </a:xfrm>
              <a:prstGeom prst="hexagon">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Hexagon 33"/>
              <p:cNvSpPr/>
              <p:nvPr/>
            </p:nvSpPr>
            <p:spPr>
              <a:xfrm>
                <a:off x="7450492" y="3331378"/>
                <a:ext cx="222250" cy="192497"/>
              </a:xfrm>
              <a:prstGeom prst="hexag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Hexagon 34"/>
              <p:cNvSpPr/>
              <p:nvPr/>
            </p:nvSpPr>
            <p:spPr>
              <a:xfrm>
                <a:off x="7105800" y="3524314"/>
                <a:ext cx="222250" cy="192497"/>
              </a:xfrm>
              <a:prstGeom prst="hexag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Hexagon 35"/>
              <p:cNvSpPr/>
              <p:nvPr/>
            </p:nvSpPr>
            <p:spPr>
              <a:xfrm>
                <a:off x="7450492" y="3523197"/>
                <a:ext cx="222250" cy="192497"/>
              </a:xfrm>
              <a:prstGeom prst="hexagon">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Hexagon 36"/>
              <p:cNvSpPr/>
              <p:nvPr/>
            </p:nvSpPr>
            <p:spPr>
              <a:xfrm>
                <a:off x="7623098" y="3430579"/>
                <a:ext cx="222250" cy="192497"/>
              </a:xfrm>
              <a:prstGeom prst="hexagon">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Hexagon 37"/>
              <p:cNvSpPr/>
              <p:nvPr/>
            </p:nvSpPr>
            <p:spPr>
              <a:xfrm>
                <a:off x="7450492" y="3715694"/>
                <a:ext cx="222250" cy="192497"/>
              </a:xfrm>
              <a:prstGeom prst="hexagon">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Hexagon 38"/>
              <p:cNvSpPr/>
              <p:nvPr/>
            </p:nvSpPr>
            <p:spPr>
              <a:xfrm>
                <a:off x="7623098" y="3621836"/>
                <a:ext cx="222250" cy="192497"/>
              </a:xfrm>
              <a:prstGeom prst="hexagon">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Hexagon 39"/>
              <p:cNvSpPr/>
              <p:nvPr/>
            </p:nvSpPr>
            <p:spPr>
              <a:xfrm>
                <a:off x="7623098" y="3238082"/>
                <a:ext cx="222250" cy="192497"/>
              </a:xfrm>
              <a:prstGeom prst="hexagon">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Hexagon 40"/>
              <p:cNvSpPr/>
              <p:nvPr/>
            </p:nvSpPr>
            <p:spPr>
              <a:xfrm>
                <a:off x="7450672" y="3141833"/>
                <a:ext cx="222250" cy="192497"/>
              </a:xfrm>
              <a:prstGeom prst="hexagon">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Hexagon 41"/>
              <p:cNvSpPr/>
              <p:nvPr/>
            </p:nvSpPr>
            <p:spPr>
              <a:xfrm>
                <a:off x="7278735" y="3045585"/>
                <a:ext cx="222250" cy="192497"/>
              </a:xfrm>
              <a:prstGeom prst="hexagon">
                <a:avLst/>
              </a:prstGeom>
              <a:solidFill>
                <a:srgbClr val="0000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Hexagon 42"/>
              <p:cNvSpPr/>
              <p:nvPr/>
            </p:nvSpPr>
            <p:spPr>
              <a:xfrm>
                <a:off x="7623098" y="3814333"/>
                <a:ext cx="222250" cy="192497"/>
              </a:xfrm>
              <a:prstGeom prst="hexagon">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Hexagon 43"/>
              <p:cNvSpPr/>
              <p:nvPr/>
            </p:nvSpPr>
            <p:spPr>
              <a:xfrm>
                <a:off x="7105800" y="3718084"/>
                <a:ext cx="222250" cy="192497"/>
              </a:xfrm>
              <a:prstGeom prst="hexagon">
                <a:avLst/>
              </a:prstGeom>
              <a:solidFill>
                <a:srgbClr val="CC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Hexagon 44"/>
              <p:cNvSpPr/>
              <p:nvPr/>
            </p:nvSpPr>
            <p:spPr>
              <a:xfrm>
                <a:off x="7278066" y="3814333"/>
                <a:ext cx="222250" cy="192497"/>
              </a:xfrm>
              <a:prstGeom prst="hexagon">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Hexagon 46"/>
            <p:cNvSpPr/>
            <p:nvPr/>
          </p:nvSpPr>
          <p:spPr>
            <a:xfrm>
              <a:off x="6012428" y="4880349"/>
              <a:ext cx="222250" cy="192497"/>
            </a:xfrm>
            <a:prstGeom prst="hexagon">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Hexagon 47"/>
            <p:cNvSpPr/>
            <p:nvPr/>
          </p:nvSpPr>
          <p:spPr>
            <a:xfrm>
              <a:off x="6012428" y="5261712"/>
              <a:ext cx="222250" cy="192497"/>
            </a:xfrm>
            <a:prstGeom prst="hexagon">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Hexagon 48"/>
            <p:cNvSpPr/>
            <p:nvPr/>
          </p:nvSpPr>
          <p:spPr>
            <a:xfrm>
              <a:off x="6012428" y="5069215"/>
              <a:ext cx="222250" cy="192497"/>
            </a:xfrm>
            <a:prstGeom prst="hexagon">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Hexagon 49"/>
            <p:cNvSpPr/>
            <p:nvPr/>
          </p:nvSpPr>
          <p:spPr>
            <a:xfrm>
              <a:off x="6876288" y="5357961"/>
              <a:ext cx="222250" cy="192497"/>
            </a:xfrm>
            <a:prstGeom prst="hexagon">
              <a:avLst/>
            </a:prstGeom>
            <a:solidFill>
              <a:srgbClr val="8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Hexagon 50"/>
            <p:cNvSpPr/>
            <p:nvPr/>
          </p:nvSpPr>
          <p:spPr>
            <a:xfrm>
              <a:off x="6876288" y="5169094"/>
              <a:ext cx="222250" cy="192497"/>
            </a:xfrm>
            <a:prstGeom prst="hexagon">
              <a:avLst/>
            </a:prstGeom>
            <a:solidFill>
              <a:srgbClr val="FF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Hexagon 51"/>
            <p:cNvSpPr/>
            <p:nvPr/>
          </p:nvSpPr>
          <p:spPr>
            <a:xfrm>
              <a:off x="6876288" y="4976597"/>
              <a:ext cx="222250" cy="192497"/>
            </a:xfrm>
            <a:prstGeom prst="hexagon">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Hexagon 53"/>
            <p:cNvSpPr/>
            <p:nvPr/>
          </p:nvSpPr>
          <p:spPr>
            <a:xfrm>
              <a:off x="6020225" y="5454209"/>
              <a:ext cx="222250" cy="192497"/>
            </a:xfrm>
            <a:prstGeom prst="hexagon">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Hexagon 54"/>
            <p:cNvSpPr/>
            <p:nvPr/>
          </p:nvSpPr>
          <p:spPr>
            <a:xfrm>
              <a:off x="5840067" y="5166581"/>
              <a:ext cx="222250" cy="192497"/>
            </a:xfrm>
            <a:prstGeom prst="hexagon">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Hexagon 55"/>
            <p:cNvSpPr/>
            <p:nvPr/>
          </p:nvSpPr>
          <p:spPr>
            <a:xfrm>
              <a:off x="6532291" y="5550458"/>
              <a:ext cx="222250" cy="192497"/>
            </a:xfrm>
            <a:prstGeom prst="hexagon">
              <a:avLst/>
            </a:prstGeom>
            <a:solidFill>
              <a:srgbClr val="80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Hexagon 56"/>
            <p:cNvSpPr/>
            <p:nvPr/>
          </p:nvSpPr>
          <p:spPr>
            <a:xfrm>
              <a:off x="6187419" y="5550458"/>
              <a:ext cx="222250" cy="192497"/>
            </a:xfrm>
            <a:prstGeom prst="hexagon">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5861258" y="4687852"/>
              <a:ext cx="1290699" cy="1090651"/>
            </a:xfrm>
            <a:prstGeom prst="ellipse">
              <a:avLst/>
            </a:prstGeom>
            <a:noFill/>
            <a:ln w="571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1" name="Straight Arrow Connector 60"/>
          <p:cNvCxnSpPr/>
          <p:nvPr/>
        </p:nvCxnSpPr>
        <p:spPr>
          <a:xfrm>
            <a:off x="5860670" y="4140532"/>
            <a:ext cx="1261766" cy="612248"/>
          </a:xfrm>
          <a:prstGeom prst="straightConnector1">
            <a:avLst/>
          </a:prstGeom>
          <a:ln w="5715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628608" y="3672477"/>
            <a:ext cx="2127584" cy="646331"/>
          </a:xfrm>
          <a:prstGeom prst="rect">
            <a:avLst/>
          </a:prstGeom>
          <a:noFill/>
        </p:spPr>
        <p:txBody>
          <a:bodyPr wrap="square" rtlCol="0">
            <a:spAutoFit/>
          </a:bodyPr>
          <a:lstStyle/>
          <a:p>
            <a:pPr algn="ctr"/>
            <a:r>
              <a:rPr lang="en-US" sz="1200" dirty="0" smtClean="0">
                <a:latin typeface="Andale Mono"/>
                <a:cs typeface="Andale Mono"/>
              </a:rPr>
              <a:t>67 agencies</a:t>
            </a:r>
          </a:p>
          <a:p>
            <a:pPr algn="ctr"/>
            <a:r>
              <a:rPr lang="en-US" sz="1200" dirty="0" smtClean="0">
                <a:latin typeface="Andale Mono"/>
                <a:cs typeface="Andale Mono"/>
              </a:rPr>
              <a:t>290 municipalities</a:t>
            </a:r>
          </a:p>
          <a:p>
            <a:pPr algn="ctr"/>
            <a:r>
              <a:rPr lang="en-US" sz="1200" dirty="0" smtClean="0">
                <a:latin typeface="Andale Mono"/>
                <a:cs typeface="Andale Mono"/>
              </a:rPr>
              <a:t>21 counties</a:t>
            </a:r>
            <a:endParaRPr lang="en-US" sz="1200" dirty="0">
              <a:latin typeface="Andale Mono"/>
              <a:cs typeface="Andale Mono"/>
            </a:endParaRPr>
          </a:p>
        </p:txBody>
      </p:sp>
      <p:grpSp>
        <p:nvGrpSpPr>
          <p:cNvPr id="65" name="Group 64"/>
          <p:cNvGrpSpPr/>
          <p:nvPr/>
        </p:nvGrpSpPr>
        <p:grpSpPr>
          <a:xfrm>
            <a:off x="1007323" y="4423658"/>
            <a:ext cx="1311890" cy="1103062"/>
            <a:chOff x="5840067" y="4675441"/>
            <a:chExt cx="1311890" cy="1103062"/>
          </a:xfrm>
          <a:effectLst>
            <a:reflection blurRad="6350" stA="52000" endA="300" endPos="35000" dir="5400000" sy="-100000" algn="bl" rotWithShape="0"/>
          </a:effectLst>
        </p:grpSpPr>
        <p:sp>
          <p:nvSpPr>
            <p:cNvPr id="66" name="Oval 65"/>
            <p:cNvSpPr/>
            <p:nvPr/>
          </p:nvSpPr>
          <p:spPr>
            <a:xfrm>
              <a:off x="5857785" y="4680853"/>
              <a:ext cx="1290699" cy="1090651"/>
            </a:xfrm>
            <a:prstGeom prst="ellipse">
              <a:avLst/>
            </a:prstGeom>
            <a:solidFill>
              <a:srgbClr val="7F7F7F"/>
            </a:solidFill>
            <a:ln w="571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7" name="Group 66"/>
            <p:cNvGrpSpPr/>
            <p:nvPr/>
          </p:nvGrpSpPr>
          <p:grpSpPr>
            <a:xfrm>
              <a:off x="6183227" y="4675441"/>
              <a:ext cx="743740" cy="961245"/>
              <a:chOff x="7101608" y="3045585"/>
              <a:chExt cx="743740" cy="961245"/>
            </a:xfrm>
          </p:grpSpPr>
          <p:sp>
            <p:nvSpPr>
              <p:cNvPr id="79" name="Hexagon 78"/>
              <p:cNvSpPr/>
              <p:nvPr/>
            </p:nvSpPr>
            <p:spPr>
              <a:xfrm>
                <a:off x="7101608" y="3141087"/>
                <a:ext cx="222250" cy="192497"/>
              </a:xfrm>
              <a:prstGeom prst="hexagon">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Hexagon 79"/>
              <p:cNvSpPr/>
              <p:nvPr/>
            </p:nvSpPr>
            <p:spPr>
              <a:xfrm>
                <a:off x="7105650" y="3333584"/>
                <a:ext cx="222250" cy="192497"/>
              </a:xfrm>
              <a:prstGeom prst="hexagon">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Hexagon 80"/>
              <p:cNvSpPr/>
              <p:nvPr/>
            </p:nvSpPr>
            <p:spPr>
              <a:xfrm>
                <a:off x="7278735" y="3428066"/>
                <a:ext cx="222250" cy="192497"/>
              </a:xfrm>
              <a:prstGeom prst="hexagon">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Hexagon 81"/>
              <p:cNvSpPr/>
              <p:nvPr/>
            </p:nvSpPr>
            <p:spPr>
              <a:xfrm>
                <a:off x="7278066" y="3621836"/>
                <a:ext cx="222250" cy="192497"/>
              </a:xfrm>
              <a:prstGeom prst="hexagon">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Hexagon 82"/>
              <p:cNvSpPr/>
              <p:nvPr/>
            </p:nvSpPr>
            <p:spPr>
              <a:xfrm>
                <a:off x="7278545" y="3235395"/>
                <a:ext cx="222250" cy="192497"/>
              </a:xfrm>
              <a:prstGeom prst="hexagon">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Hexagon 83"/>
              <p:cNvSpPr/>
              <p:nvPr/>
            </p:nvSpPr>
            <p:spPr>
              <a:xfrm>
                <a:off x="7450492" y="3331378"/>
                <a:ext cx="222250" cy="192497"/>
              </a:xfrm>
              <a:prstGeom prst="hexagon">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Hexagon 84"/>
              <p:cNvSpPr/>
              <p:nvPr/>
            </p:nvSpPr>
            <p:spPr>
              <a:xfrm>
                <a:off x="7105800" y="3524314"/>
                <a:ext cx="222250" cy="192497"/>
              </a:xfrm>
              <a:prstGeom prst="hexag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Hexagon 85"/>
              <p:cNvSpPr/>
              <p:nvPr/>
            </p:nvSpPr>
            <p:spPr>
              <a:xfrm>
                <a:off x="7450492" y="3523197"/>
                <a:ext cx="222250" cy="192497"/>
              </a:xfrm>
              <a:prstGeom prst="hexagon">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Hexagon 86"/>
              <p:cNvSpPr/>
              <p:nvPr/>
            </p:nvSpPr>
            <p:spPr>
              <a:xfrm>
                <a:off x="7623098" y="3430579"/>
                <a:ext cx="222250" cy="192497"/>
              </a:xfrm>
              <a:prstGeom prst="hexagon">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Hexagon 87"/>
              <p:cNvSpPr/>
              <p:nvPr/>
            </p:nvSpPr>
            <p:spPr>
              <a:xfrm>
                <a:off x="7450492" y="3715694"/>
                <a:ext cx="222250" cy="192497"/>
              </a:xfrm>
              <a:prstGeom prst="hexagon">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Hexagon 88"/>
              <p:cNvSpPr/>
              <p:nvPr/>
            </p:nvSpPr>
            <p:spPr>
              <a:xfrm>
                <a:off x="7623098" y="3621836"/>
                <a:ext cx="222250" cy="192497"/>
              </a:xfrm>
              <a:prstGeom prst="hexagon">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Hexagon 89"/>
              <p:cNvSpPr/>
              <p:nvPr/>
            </p:nvSpPr>
            <p:spPr>
              <a:xfrm>
                <a:off x="7623098" y="3238082"/>
                <a:ext cx="222250" cy="192497"/>
              </a:xfrm>
              <a:prstGeom prst="hexagon">
                <a:avLst/>
              </a:prstGeom>
              <a:solidFill>
                <a:srgbClr val="C8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Hexagon 90"/>
              <p:cNvSpPr/>
              <p:nvPr/>
            </p:nvSpPr>
            <p:spPr>
              <a:xfrm>
                <a:off x="7450672" y="3141833"/>
                <a:ext cx="222250" cy="192497"/>
              </a:xfrm>
              <a:prstGeom prst="hexagon">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Hexagon 91"/>
              <p:cNvSpPr/>
              <p:nvPr/>
            </p:nvSpPr>
            <p:spPr>
              <a:xfrm>
                <a:off x="7278735" y="3045585"/>
                <a:ext cx="222250" cy="192497"/>
              </a:xfrm>
              <a:prstGeom prst="hexagon">
                <a:avLst/>
              </a:prstGeom>
              <a:solidFill>
                <a:srgbClr val="0000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Hexagon 92"/>
              <p:cNvSpPr/>
              <p:nvPr/>
            </p:nvSpPr>
            <p:spPr>
              <a:xfrm>
                <a:off x="7623098" y="3814333"/>
                <a:ext cx="222250" cy="192497"/>
              </a:xfrm>
              <a:prstGeom prst="hexagon">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Hexagon 93"/>
              <p:cNvSpPr/>
              <p:nvPr/>
            </p:nvSpPr>
            <p:spPr>
              <a:xfrm>
                <a:off x="7105800" y="3718084"/>
                <a:ext cx="222250" cy="192497"/>
              </a:xfrm>
              <a:prstGeom prst="hexagon">
                <a:avLst/>
              </a:prstGeom>
              <a:solidFill>
                <a:srgbClr val="CC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Hexagon 94"/>
              <p:cNvSpPr/>
              <p:nvPr/>
            </p:nvSpPr>
            <p:spPr>
              <a:xfrm>
                <a:off x="7278066" y="3814333"/>
                <a:ext cx="222250" cy="192497"/>
              </a:xfrm>
              <a:prstGeom prst="hexagon">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8" name="Hexagon 67"/>
            <p:cNvSpPr/>
            <p:nvPr/>
          </p:nvSpPr>
          <p:spPr>
            <a:xfrm>
              <a:off x="6012428" y="4880349"/>
              <a:ext cx="222250" cy="192497"/>
            </a:xfrm>
            <a:prstGeom prst="hexagon">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Hexagon 68"/>
            <p:cNvSpPr/>
            <p:nvPr/>
          </p:nvSpPr>
          <p:spPr>
            <a:xfrm>
              <a:off x="6012428" y="5261712"/>
              <a:ext cx="222250" cy="192497"/>
            </a:xfrm>
            <a:prstGeom prst="hexagon">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Hexagon 69"/>
            <p:cNvSpPr/>
            <p:nvPr/>
          </p:nvSpPr>
          <p:spPr>
            <a:xfrm>
              <a:off x="6012428" y="5069215"/>
              <a:ext cx="222250" cy="192497"/>
            </a:xfrm>
            <a:prstGeom prst="hexagon">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Hexagon 70"/>
            <p:cNvSpPr/>
            <p:nvPr/>
          </p:nvSpPr>
          <p:spPr>
            <a:xfrm>
              <a:off x="6876288" y="5357961"/>
              <a:ext cx="222250" cy="192497"/>
            </a:xfrm>
            <a:prstGeom prst="hexagon">
              <a:avLst/>
            </a:prstGeom>
            <a:solidFill>
              <a:srgbClr val="8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Hexagon 71"/>
            <p:cNvSpPr/>
            <p:nvPr/>
          </p:nvSpPr>
          <p:spPr>
            <a:xfrm>
              <a:off x="6876288" y="5169094"/>
              <a:ext cx="222250" cy="192497"/>
            </a:xfrm>
            <a:prstGeom prst="hexagon">
              <a:avLst/>
            </a:prstGeom>
            <a:solidFill>
              <a:srgbClr val="FF0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Hexagon 72"/>
            <p:cNvSpPr/>
            <p:nvPr/>
          </p:nvSpPr>
          <p:spPr>
            <a:xfrm>
              <a:off x="6876288" y="4976597"/>
              <a:ext cx="222250" cy="192497"/>
            </a:xfrm>
            <a:prstGeom prst="hexagon">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Hexagon 73"/>
            <p:cNvSpPr/>
            <p:nvPr/>
          </p:nvSpPr>
          <p:spPr>
            <a:xfrm>
              <a:off x="6020225" y="5454209"/>
              <a:ext cx="222250" cy="192497"/>
            </a:xfrm>
            <a:prstGeom prst="hexagon">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Hexagon 74"/>
            <p:cNvSpPr/>
            <p:nvPr/>
          </p:nvSpPr>
          <p:spPr>
            <a:xfrm>
              <a:off x="5840067" y="5166581"/>
              <a:ext cx="222250" cy="192497"/>
            </a:xfrm>
            <a:prstGeom prst="hexagon">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Hexagon 75"/>
            <p:cNvSpPr/>
            <p:nvPr/>
          </p:nvSpPr>
          <p:spPr>
            <a:xfrm>
              <a:off x="6532291" y="5550458"/>
              <a:ext cx="222250" cy="192497"/>
            </a:xfrm>
            <a:prstGeom prst="hexagon">
              <a:avLst/>
            </a:prstGeom>
            <a:solidFill>
              <a:srgbClr val="80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Hexagon 76"/>
            <p:cNvSpPr/>
            <p:nvPr/>
          </p:nvSpPr>
          <p:spPr>
            <a:xfrm>
              <a:off x="6187419" y="5550458"/>
              <a:ext cx="222250" cy="192497"/>
            </a:xfrm>
            <a:prstGeom prst="hexagon">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p:nvPr/>
          </p:nvSpPr>
          <p:spPr>
            <a:xfrm>
              <a:off x="5861258" y="4687852"/>
              <a:ext cx="1290699" cy="1090651"/>
            </a:xfrm>
            <a:prstGeom prst="ellipse">
              <a:avLst/>
            </a:prstGeom>
            <a:noFill/>
            <a:ln w="571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8" name="Straight Arrow Connector 97"/>
          <p:cNvCxnSpPr/>
          <p:nvPr/>
        </p:nvCxnSpPr>
        <p:spPr>
          <a:xfrm flipV="1">
            <a:off x="2315740" y="3571418"/>
            <a:ext cx="2049403" cy="1181362"/>
          </a:xfrm>
          <a:prstGeom prst="straightConnector1">
            <a:avLst/>
          </a:prstGeom>
          <a:ln w="5715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96" name="Title 3"/>
          <p:cNvSpPr txBox="1">
            <a:spLocks/>
          </p:cNvSpPr>
          <p:nvPr/>
        </p:nvSpPr>
        <p:spPr>
          <a:xfrm>
            <a:off x="2197100" y="-86782"/>
            <a:ext cx="65532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800" dirty="0" smtClean="0">
                <a:solidFill>
                  <a:schemeClr val="tx1">
                    <a:lumMod val="75000"/>
                    <a:lumOff val="25000"/>
                  </a:schemeClr>
                </a:solidFill>
                <a:latin typeface="Arial Rounded MT Bold"/>
                <a:cs typeface="Arial Rounded MT Bold"/>
              </a:rPr>
              <a:t>20</a:t>
            </a:r>
            <a:r>
              <a:rPr lang="en-US" sz="4800" dirty="0" smtClean="0">
                <a:solidFill>
                  <a:srgbClr val="7F7F7F"/>
                </a:solidFill>
                <a:latin typeface="Arial Rounded MT Bold"/>
                <a:cs typeface="Arial Rounded MT Bold"/>
              </a:rPr>
              <a:t>15</a:t>
            </a:r>
            <a:endParaRPr lang="en-US" sz="4800" dirty="0">
              <a:solidFill>
                <a:srgbClr val="7F7F7F"/>
              </a:solidFill>
              <a:latin typeface="Arial Rounded MT Bold"/>
              <a:cs typeface="Arial Rounded MT Bold"/>
            </a:endParaRPr>
          </a:p>
        </p:txBody>
      </p:sp>
      <p:sp>
        <p:nvSpPr>
          <p:cNvPr id="97" name="Title 3"/>
          <p:cNvSpPr>
            <a:spLocks noGrp="1"/>
          </p:cNvSpPr>
          <p:nvPr>
            <p:ph type="title"/>
          </p:nvPr>
        </p:nvSpPr>
        <p:spPr>
          <a:xfrm>
            <a:off x="622300" y="497418"/>
            <a:ext cx="8229600" cy="1143000"/>
          </a:xfrm>
        </p:spPr>
        <p:txBody>
          <a:bodyPr>
            <a:noAutofit/>
          </a:bodyPr>
          <a:lstStyle/>
          <a:p>
            <a:pPr algn="r"/>
            <a:r>
              <a:rPr lang="en-US" sz="3200" dirty="0" err="1" smtClean="0">
                <a:solidFill>
                  <a:srgbClr val="7F7F7F"/>
                </a:solidFill>
                <a:latin typeface="Arial Rounded MT Bold"/>
                <a:cs typeface="Arial Rounded MT Bold"/>
              </a:rPr>
              <a:t>towards</a:t>
            </a:r>
            <a:r>
              <a:rPr lang="en-US" sz="3200" dirty="0" err="1" smtClean="0">
                <a:solidFill>
                  <a:schemeClr val="tx1">
                    <a:lumMod val="75000"/>
                    <a:lumOff val="25000"/>
                  </a:schemeClr>
                </a:solidFill>
                <a:latin typeface="Arial Rounded MT Bold"/>
                <a:cs typeface="Arial Rounded MT Bold"/>
              </a:rPr>
              <a:t>next</a:t>
            </a:r>
            <a:r>
              <a:rPr lang="en-US" sz="3200" dirty="0" err="1" smtClean="0">
                <a:solidFill>
                  <a:srgbClr val="7F7F7F"/>
                </a:solidFill>
                <a:latin typeface="Arial Rounded MT Bold"/>
                <a:cs typeface="Arial Rounded MT Bold"/>
              </a:rPr>
              <a:t>programme</a:t>
            </a:r>
            <a:r>
              <a:rPr lang="en-US" sz="3200" dirty="0" err="1" smtClean="0">
                <a:solidFill>
                  <a:schemeClr val="tx1">
                    <a:lumMod val="75000"/>
                    <a:lumOff val="25000"/>
                  </a:schemeClr>
                </a:solidFill>
                <a:latin typeface="Arial Rounded MT Bold"/>
                <a:cs typeface="Arial Rounded MT Bold"/>
              </a:rPr>
              <a:t>cycle</a:t>
            </a:r>
            <a:r>
              <a:rPr lang="en-US" sz="3200" dirty="0" smtClean="0">
                <a:solidFill>
                  <a:schemeClr val="tx1">
                    <a:lumMod val="75000"/>
                    <a:lumOff val="25000"/>
                  </a:schemeClr>
                </a:solidFill>
                <a:latin typeface="Arial Rounded MT Bold"/>
                <a:cs typeface="Arial Rounded MT Bold"/>
              </a:rPr>
              <a:t>…</a:t>
            </a:r>
            <a:br>
              <a:rPr lang="en-US" sz="3200" dirty="0" smtClean="0">
                <a:solidFill>
                  <a:schemeClr val="tx1">
                    <a:lumMod val="75000"/>
                    <a:lumOff val="25000"/>
                  </a:schemeClr>
                </a:solidFill>
                <a:latin typeface="Arial Rounded MT Bold"/>
                <a:cs typeface="Arial Rounded MT Bold"/>
              </a:rPr>
            </a:br>
            <a:r>
              <a:rPr lang="en-US" sz="3200" dirty="0" smtClean="0">
                <a:solidFill>
                  <a:schemeClr val="tx1">
                    <a:lumMod val="75000"/>
                    <a:lumOff val="25000"/>
                  </a:schemeClr>
                </a:solidFill>
                <a:latin typeface="Arial Rounded MT Bold"/>
                <a:cs typeface="Arial Rounded MT Bold"/>
              </a:rPr>
              <a:t> </a:t>
            </a:r>
            <a:r>
              <a:rPr lang="en-US" sz="3200" dirty="0" err="1" smtClean="0">
                <a:solidFill>
                  <a:schemeClr val="bg1">
                    <a:lumMod val="50000"/>
                  </a:schemeClr>
                </a:solidFill>
                <a:latin typeface="Arial Rounded MT Bold"/>
                <a:cs typeface="Arial Rounded MT Bold"/>
              </a:rPr>
              <a:t>eGov</a:t>
            </a:r>
            <a:r>
              <a:rPr lang="en-US" sz="3200" dirty="0" err="1" smtClean="0">
                <a:solidFill>
                  <a:schemeClr val="tx1">
                    <a:lumMod val="75000"/>
                    <a:lumOff val="25000"/>
                  </a:schemeClr>
                </a:solidFill>
                <a:latin typeface="Arial Rounded MT Bold"/>
                <a:cs typeface="Arial Rounded MT Bold"/>
              </a:rPr>
              <a:t>do</a:t>
            </a:r>
            <a:r>
              <a:rPr lang="en-US" sz="3200" dirty="0" err="1" smtClean="0">
                <a:solidFill>
                  <a:srgbClr val="7F7F7F"/>
                </a:solidFill>
                <a:latin typeface="Arial Rounded MT Bold"/>
                <a:cs typeface="Arial Rounded MT Bold"/>
              </a:rPr>
              <a:t>lab</a:t>
            </a:r>
            <a:endParaRPr lang="en-US" sz="3200" dirty="0">
              <a:solidFill>
                <a:srgbClr val="7F7F7F"/>
              </a:solidFill>
              <a:latin typeface="Arial Rounded MT Bold"/>
              <a:cs typeface="Arial Rounded MT Bold"/>
            </a:endParaRPr>
          </a:p>
        </p:txBody>
      </p:sp>
    </p:spTree>
    <p:extLst>
      <p:ext uri="{BB962C8B-B14F-4D97-AF65-F5344CB8AC3E}">
        <p14:creationId xmlns:p14="http://schemas.microsoft.com/office/powerpoint/2010/main" val="58611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style.rotation</p:attrName>
                                        </p:attrNameLst>
                                      </p:cBhvr>
                                      <p:tavLst>
                                        <p:tav tm="0">
                                          <p:val>
                                            <p:fltVal val="720"/>
                                          </p:val>
                                        </p:tav>
                                        <p:tav tm="100000">
                                          <p:val>
                                            <p:fltVal val="0"/>
                                          </p:val>
                                        </p:tav>
                                      </p:tavLst>
                                    </p:anim>
                                    <p:anim calcmode="lin" valueType="num">
                                      <p:cBhvr>
                                        <p:cTn id="9" dur="2000" fill="hold"/>
                                        <p:tgtEl>
                                          <p:spTgt spid="20"/>
                                        </p:tgtEl>
                                        <p:attrNameLst>
                                          <p:attrName>ppt_h</p:attrName>
                                        </p:attrNameLst>
                                      </p:cBhvr>
                                      <p:tavLst>
                                        <p:tav tm="0">
                                          <p:val>
                                            <p:fltVal val="0"/>
                                          </p:val>
                                        </p:tav>
                                        <p:tav tm="100000">
                                          <p:val>
                                            <p:strVal val="#ppt_h"/>
                                          </p:val>
                                        </p:tav>
                                      </p:tavLst>
                                    </p:anim>
                                    <p:anim calcmode="lin" valueType="num">
                                      <p:cBhvr>
                                        <p:cTn id="10" dur="2000" fill="hold"/>
                                        <p:tgtEl>
                                          <p:spTgt spid="20"/>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2000"/>
                                        <p:tgtEl>
                                          <p:spTgt spid="23"/>
                                        </p:tgtEl>
                                      </p:cBhvr>
                                    </p:animEffect>
                                    <p:anim calcmode="lin" valueType="num">
                                      <p:cBhvr>
                                        <p:cTn id="14" dur="2000" fill="hold"/>
                                        <p:tgtEl>
                                          <p:spTgt spid="23"/>
                                        </p:tgtEl>
                                        <p:attrNameLst>
                                          <p:attrName>style.rotation</p:attrName>
                                        </p:attrNameLst>
                                      </p:cBhvr>
                                      <p:tavLst>
                                        <p:tav tm="0">
                                          <p:val>
                                            <p:fltVal val="720"/>
                                          </p:val>
                                        </p:tav>
                                        <p:tav tm="100000">
                                          <p:val>
                                            <p:fltVal val="0"/>
                                          </p:val>
                                        </p:tav>
                                      </p:tavLst>
                                    </p:anim>
                                    <p:anim calcmode="lin" valueType="num">
                                      <p:cBhvr>
                                        <p:cTn id="15" dur="2000" fill="hold"/>
                                        <p:tgtEl>
                                          <p:spTgt spid="23"/>
                                        </p:tgtEl>
                                        <p:attrNameLst>
                                          <p:attrName>ppt_h</p:attrName>
                                        </p:attrNameLst>
                                      </p:cBhvr>
                                      <p:tavLst>
                                        <p:tav tm="0">
                                          <p:val>
                                            <p:fltVal val="0"/>
                                          </p:val>
                                        </p:tav>
                                        <p:tav tm="100000">
                                          <p:val>
                                            <p:strVal val="#ppt_h"/>
                                          </p:val>
                                        </p:tav>
                                      </p:tavLst>
                                    </p:anim>
                                    <p:anim calcmode="lin" valueType="num">
                                      <p:cBhvr>
                                        <p:cTn id="16" dur="2000" fill="hold"/>
                                        <p:tgtEl>
                                          <p:spTgt spid="23"/>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anim calcmode="lin" valueType="num">
                                      <p:cBhvr>
                                        <p:cTn id="20" dur="2000" fill="hold"/>
                                        <p:tgtEl>
                                          <p:spTgt spid="21"/>
                                        </p:tgtEl>
                                        <p:attrNameLst>
                                          <p:attrName>style.rotation</p:attrName>
                                        </p:attrNameLst>
                                      </p:cBhvr>
                                      <p:tavLst>
                                        <p:tav tm="0">
                                          <p:val>
                                            <p:fltVal val="720"/>
                                          </p:val>
                                        </p:tav>
                                        <p:tav tm="100000">
                                          <p:val>
                                            <p:fltVal val="0"/>
                                          </p:val>
                                        </p:tav>
                                      </p:tavLst>
                                    </p:anim>
                                    <p:anim calcmode="lin" valueType="num">
                                      <p:cBhvr>
                                        <p:cTn id="21" dur="2000" fill="hold"/>
                                        <p:tgtEl>
                                          <p:spTgt spid="21"/>
                                        </p:tgtEl>
                                        <p:attrNameLst>
                                          <p:attrName>ppt_h</p:attrName>
                                        </p:attrNameLst>
                                      </p:cBhvr>
                                      <p:tavLst>
                                        <p:tav tm="0">
                                          <p:val>
                                            <p:fltVal val="0"/>
                                          </p:val>
                                        </p:tav>
                                        <p:tav tm="100000">
                                          <p:val>
                                            <p:strVal val="#ppt_h"/>
                                          </p:val>
                                        </p:tav>
                                      </p:tavLst>
                                    </p:anim>
                                    <p:anim calcmode="lin" valueType="num">
                                      <p:cBhvr>
                                        <p:cTn id="22" dur="2000" fill="hold"/>
                                        <p:tgtEl>
                                          <p:spTgt spid="21"/>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par>
                          <p:cTn id="27" fill="hold">
                            <p:stCondLst>
                              <p:cond delay="0"/>
                            </p:stCondLst>
                            <p:childTnLst>
                              <p:par>
                                <p:cTn id="28" presetID="55"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0.70"/>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childTnLst>
                                </p:cTn>
                              </p:par>
                            </p:childTnLst>
                          </p:cTn>
                        </p:par>
                        <p:par>
                          <p:cTn id="39" fill="hold">
                            <p:stCondLst>
                              <p:cond delay="500"/>
                            </p:stCondLst>
                            <p:childTnLst>
                              <p:par>
                                <p:cTn id="40" presetID="53" presetClass="entr" presetSubtype="16" fill="hold" nodeType="after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childTnLst>
                          </p:cTn>
                        </p:par>
                        <p:par>
                          <p:cTn id="54" fill="hold">
                            <p:stCondLst>
                              <p:cond delay="0"/>
                            </p:stCondLst>
                            <p:childTnLst>
                              <p:par>
                                <p:cTn id="55" presetID="23" presetClass="entr" presetSubtype="16"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 calcmode="lin" valueType="num">
                                      <p:cBhvr>
                                        <p:cTn id="57" dur="500" fill="hold"/>
                                        <p:tgtEl>
                                          <p:spTgt spid="98"/>
                                        </p:tgtEl>
                                        <p:attrNameLst>
                                          <p:attrName>ppt_w</p:attrName>
                                        </p:attrNameLst>
                                      </p:cBhvr>
                                      <p:tavLst>
                                        <p:tav tm="0">
                                          <p:val>
                                            <p:fltVal val="0"/>
                                          </p:val>
                                        </p:tav>
                                        <p:tav tm="100000">
                                          <p:val>
                                            <p:strVal val="#ppt_w"/>
                                          </p:val>
                                        </p:tav>
                                      </p:tavLst>
                                    </p:anim>
                                    <p:anim calcmode="lin" valueType="num">
                                      <p:cBhvr>
                                        <p:cTn id="58" dur="500" fill="hold"/>
                                        <p:tgtEl>
                                          <p:spTgt spid="98"/>
                                        </p:tgtEl>
                                        <p:attrNameLst>
                                          <p:attrName>ppt_h</p:attrName>
                                        </p:attrNameLst>
                                      </p:cBhvr>
                                      <p:tavLst>
                                        <p:tav tm="0">
                                          <p:val>
                                            <p:fltVal val="0"/>
                                          </p:val>
                                        </p:tav>
                                        <p:tav tm="100000">
                                          <p:val>
                                            <p:strVal val="#ppt_h"/>
                                          </p:val>
                                        </p:tav>
                                      </p:tavLst>
                                    </p:anim>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animBg="1"/>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98410" y="2724993"/>
            <a:ext cx="3239034" cy="3435991"/>
            <a:chOff x="598410" y="2724993"/>
            <a:chExt cx="3239034" cy="3435991"/>
          </a:xfrm>
        </p:grpSpPr>
        <p:grpSp>
          <p:nvGrpSpPr>
            <p:cNvPr id="5" name="Group 4"/>
            <p:cNvGrpSpPr/>
            <p:nvPr/>
          </p:nvGrpSpPr>
          <p:grpSpPr>
            <a:xfrm>
              <a:off x="598410" y="2724993"/>
              <a:ext cx="3239034" cy="3435991"/>
              <a:chOff x="598410" y="2724993"/>
              <a:chExt cx="3239034" cy="3435991"/>
            </a:xfrm>
          </p:grpSpPr>
          <p:grpSp>
            <p:nvGrpSpPr>
              <p:cNvPr id="8" name="Group 7"/>
              <p:cNvGrpSpPr/>
              <p:nvPr/>
            </p:nvGrpSpPr>
            <p:grpSpPr>
              <a:xfrm>
                <a:off x="598410" y="2789339"/>
                <a:ext cx="3239034" cy="3371645"/>
                <a:chOff x="598410" y="2442132"/>
                <a:chExt cx="3239034" cy="3371645"/>
              </a:xfrm>
            </p:grpSpPr>
            <p:sp>
              <p:nvSpPr>
                <p:cNvPr id="10" name="Rectangle 9"/>
                <p:cNvSpPr/>
                <p:nvPr/>
              </p:nvSpPr>
              <p:spPr>
                <a:xfrm>
                  <a:off x="598410" y="2442132"/>
                  <a:ext cx="3093416" cy="3371645"/>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Line 11"/>
                <p:cNvSpPr>
                  <a:spLocks noChangeShapeType="1"/>
                </p:cNvSpPr>
                <p:nvPr/>
              </p:nvSpPr>
              <p:spPr bwMode="auto">
                <a:xfrm>
                  <a:off x="1391808" y="2965450"/>
                  <a:ext cx="0" cy="5556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Rectangle 16"/>
                <p:cNvSpPr>
                  <a:spLocks noChangeArrowheads="1"/>
                </p:cNvSpPr>
                <p:nvPr/>
              </p:nvSpPr>
              <p:spPr bwMode="auto">
                <a:xfrm>
                  <a:off x="598410" y="3521075"/>
                  <a:ext cx="1657024" cy="500592"/>
                </a:xfrm>
                <a:prstGeom prst="rect">
                  <a:avLst/>
                </a:prstGeom>
                <a:solidFill>
                  <a:schemeClr val="tx2">
                    <a:lumMod val="20000"/>
                    <a:lumOff val="80000"/>
                  </a:schemeClr>
                </a:solidFill>
                <a:ln w="9525">
                  <a:noFill/>
                  <a:miter lim="800000"/>
                  <a:headEnd/>
                  <a:tailEnd/>
                </a:ln>
              </p:spPr>
              <p:txBody>
                <a:bodyPr/>
                <a:lstStyle/>
                <a:p>
                  <a:pPr algn="ctr"/>
                  <a:r>
                    <a:rPr lang="en-US" sz="1400" dirty="0">
                      <a:latin typeface="Andale Mono"/>
                      <a:cs typeface="Andale Mono"/>
                    </a:rPr>
                    <a:t>p</a:t>
                  </a:r>
                  <a:r>
                    <a:rPr lang="en-US" sz="1400" dirty="0" smtClean="0">
                      <a:latin typeface="Andale Mono"/>
                      <a:cs typeface="Andale Mono"/>
                    </a:rPr>
                    <a:t>reliminary</a:t>
                  </a:r>
                </a:p>
                <a:p>
                  <a:pPr algn="ctr"/>
                  <a:r>
                    <a:rPr lang="en-US" sz="1400" dirty="0" smtClean="0">
                      <a:latin typeface="Andale Mono"/>
                      <a:cs typeface="Andale Mono"/>
                    </a:rPr>
                    <a:t>analysis</a:t>
                  </a:r>
                  <a:endParaRPr lang="en-US" sz="1400" dirty="0">
                    <a:latin typeface="Andale Mono"/>
                    <a:cs typeface="Andale Mono"/>
                  </a:endParaRPr>
                </a:p>
              </p:txBody>
            </p:sp>
            <p:sp>
              <p:nvSpPr>
                <p:cNvPr id="13" name="Rectangle 17"/>
                <p:cNvSpPr>
                  <a:spLocks noChangeArrowheads="1"/>
                </p:cNvSpPr>
                <p:nvPr/>
              </p:nvSpPr>
              <p:spPr bwMode="auto">
                <a:xfrm>
                  <a:off x="598410" y="4237037"/>
                  <a:ext cx="1657024" cy="396875"/>
                </a:xfrm>
                <a:prstGeom prst="rect">
                  <a:avLst/>
                </a:prstGeom>
                <a:solidFill>
                  <a:srgbClr val="C6D9F1"/>
                </a:solidFill>
                <a:ln w="9525">
                  <a:noFill/>
                  <a:miter lim="800000"/>
                  <a:headEnd/>
                  <a:tailEnd/>
                </a:ln>
              </p:spPr>
              <p:txBody>
                <a:bodyPr/>
                <a:lstStyle/>
                <a:p>
                  <a:pPr algn="ctr"/>
                  <a:r>
                    <a:rPr lang="en-US" sz="1400" dirty="0" smtClean="0">
                      <a:latin typeface="Andale Mono"/>
                      <a:cs typeface="Andale Mono"/>
                    </a:rPr>
                    <a:t>proposal</a:t>
                  </a:r>
                  <a:endParaRPr lang="en-US" sz="1400" dirty="0">
                    <a:latin typeface="Andale Mono"/>
                    <a:cs typeface="Andale Mono"/>
                  </a:endParaRPr>
                </a:p>
              </p:txBody>
            </p:sp>
            <p:sp>
              <p:nvSpPr>
                <p:cNvPr id="14" name="Rectangle 18"/>
                <p:cNvSpPr>
                  <a:spLocks noChangeArrowheads="1"/>
                </p:cNvSpPr>
                <p:nvPr/>
              </p:nvSpPr>
              <p:spPr bwMode="auto">
                <a:xfrm>
                  <a:off x="598410" y="4951412"/>
                  <a:ext cx="1657024" cy="396875"/>
                </a:xfrm>
                <a:prstGeom prst="rect">
                  <a:avLst/>
                </a:prstGeom>
                <a:solidFill>
                  <a:srgbClr val="00FF00"/>
                </a:solidFill>
                <a:ln w="9525">
                  <a:noFill/>
                  <a:miter lim="800000"/>
                  <a:headEnd/>
                  <a:tailEnd/>
                </a:ln>
              </p:spPr>
              <p:txBody>
                <a:bodyPr/>
                <a:lstStyle/>
                <a:p>
                  <a:pPr algn="ctr"/>
                  <a:r>
                    <a:rPr lang="en-US" dirty="0" smtClean="0">
                      <a:solidFill>
                        <a:schemeClr val="bg1"/>
                      </a:solidFill>
                      <a:latin typeface="Andale Mono"/>
                      <a:cs typeface="Andale Mono"/>
                    </a:rPr>
                    <a:t>acceptance</a:t>
                  </a:r>
                  <a:endParaRPr lang="en-US" dirty="0">
                    <a:solidFill>
                      <a:schemeClr val="bg1"/>
                    </a:solidFill>
                    <a:latin typeface="Andale Mono"/>
                    <a:cs typeface="Andale Mono"/>
                  </a:endParaRPr>
                </a:p>
              </p:txBody>
            </p:sp>
            <p:sp>
              <p:nvSpPr>
                <p:cNvPr id="15" name="Text Box 20"/>
                <p:cNvSpPr txBox="1">
                  <a:spLocks noChangeArrowheads="1"/>
                </p:cNvSpPr>
                <p:nvPr/>
              </p:nvSpPr>
              <p:spPr bwMode="auto">
                <a:xfrm>
                  <a:off x="991405" y="2568575"/>
                  <a:ext cx="830262" cy="396875"/>
                </a:xfrm>
                <a:prstGeom prst="rect">
                  <a:avLst/>
                </a:prstGeom>
                <a:solidFill>
                  <a:schemeClr val="bg1">
                    <a:lumMod val="50000"/>
                  </a:schemeClr>
                </a:solidFill>
                <a:ln w="9525">
                  <a:no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b="1" dirty="0">
                      <a:solidFill>
                        <a:srgbClr val="FFFFFF"/>
                      </a:solidFill>
                      <a:latin typeface="Andale Mono"/>
                      <a:cs typeface="Andale Mono"/>
                    </a:rPr>
                    <a:t>RFP</a:t>
                  </a:r>
                  <a:endParaRPr lang="el-GR" sz="1200" dirty="0">
                    <a:latin typeface="Andale Mono"/>
                    <a:cs typeface="Andale Mono"/>
                  </a:endParaRPr>
                </a:p>
              </p:txBody>
            </p:sp>
            <p:sp>
              <p:nvSpPr>
                <p:cNvPr id="16" name="AutoShape 26"/>
                <p:cNvSpPr>
                  <a:spLocks/>
                </p:cNvSpPr>
                <p:nvPr/>
              </p:nvSpPr>
              <p:spPr bwMode="auto">
                <a:xfrm>
                  <a:off x="2255434" y="3679825"/>
                  <a:ext cx="254000" cy="795337"/>
                </a:xfrm>
                <a:prstGeom prst="rightBrace">
                  <a:avLst>
                    <a:gd name="adj1" fmla="val 26094"/>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Text Box 27"/>
                <p:cNvSpPr txBox="1">
                  <a:spLocks noChangeArrowheads="1"/>
                </p:cNvSpPr>
                <p:nvPr/>
              </p:nvSpPr>
              <p:spPr bwMode="auto">
                <a:xfrm>
                  <a:off x="2429783" y="3951972"/>
                  <a:ext cx="1407661"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00" dirty="0" smtClean="0">
                      <a:latin typeface="Andale Mono"/>
                      <a:cs typeface="Andale Mono"/>
                    </a:rPr>
                    <a:t>PROJECT MANAGER</a:t>
                  </a:r>
                  <a:endParaRPr lang="en-US" sz="1000" dirty="0">
                    <a:latin typeface="Andale Mono"/>
                    <a:cs typeface="Andale Mono"/>
                  </a:endParaRPr>
                </a:p>
              </p:txBody>
            </p:sp>
            <p:sp>
              <p:nvSpPr>
                <p:cNvPr id="18" name="AutoShape 31"/>
                <p:cNvSpPr>
                  <a:spLocks/>
                </p:cNvSpPr>
                <p:nvPr/>
              </p:nvSpPr>
              <p:spPr bwMode="auto">
                <a:xfrm>
                  <a:off x="2261229" y="4951412"/>
                  <a:ext cx="254000" cy="396875"/>
                </a:xfrm>
                <a:prstGeom prst="rightBrace">
                  <a:avLst>
                    <a:gd name="adj1" fmla="val 13021"/>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Text Box 63"/>
                <p:cNvSpPr txBox="1">
                  <a:spLocks noChangeArrowheads="1"/>
                </p:cNvSpPr>
                <p:nvPr/>
              </p:nvSpPr>
              <p:spPr bwMode="auto">
                <a:xfrm>
                  <a:off x="2298623" y="4998332"/>
                  <a:ext cx="122915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100" dirty="0" smtClean="0">
                      <a:latin typeface="Andale Mono"/>
                      <a:cs typeface="Andale Mono"/>
                    </a:rPr>
                    <a:t>DIRECTOR</a:t>
                  </a:r>
                  <a:endParaRPr lang="el-GR" sz="1800" dirty="0">
                    <a:latin typeface="Andale Mono"/>
                    <a:cs typeface="Andale Mono"/>
                  </a:endParaRPr>
                </a:p>
              </p:txBody>
            </p:sp>
          </p:grpSp>
          <p:sp>
            <p:nvSpPr>
              <p:cNvPr id="9" name="TextBox 8"/>
              <p:cNvSpPr txBox="1"/>
              <p:nvPr/>
            </p:nvSpPr>
            <p:spPr>
              <a:xfrm>
                <a:off x="2906828" y="2724993"/>
                <a:ext cx="897886" cy="369332"/>
              </a:xfrm>
              <a:prstGeom prst="rect">
                <a:avLst/>
              </a:prstGeom>
              <a:noFill/>
            </p:spPr>
            <p:txBody>
              <a:bodyPr wrap="square" rtlCol="0">
                <a:spAutoFit/>
              </a:bodyPr>
              <a:lstStyle/>
              <a:p>
                <a:r>
                  <a:rPr lang="en-US" dirty="0" smtClean="0">
                    <a:latin typeface="Andale Mono"/>
                    <a:cs typeface="Andale Mono"/>
                  </a:rPr>
                  <a:t>step2</a:t>
                </a:r>
                <a:endParaRPr lang="en-US" dirty="0">
                  <a:latin typeface="Andale Mono"/>
                  <a:cs typeface="Andale Mono"/>
                </a:endParaRPr>
              </a:p>
            </p:txBody>
          </p:sp>
        </p:grpSp>
        <p:sp>
          <p:nvSpPr>
            <p:cNvPr id="6" name="Line 11"/>
            <p:cNvSpPr>
              <a:spLocks noChangeShapeType="1"/>
            </p:cNvSpPr>
            <p:nvPr/>
          </p:nvSpPr>
          <p:spPr bwMode="auto">
            <a:xfrm>
              <a:off x="1391808" y="4368873"/>
              <a:ext cx="0" cy="22948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Line 11"/>
            <p:cNvSpPr>
              <a:spLocks noChangeShapeType="1"/>
            </p:cNvSpPr>
            <p:nvPr/>
          </p:nvSpPr>
          <p:spPr bwMode="auto">
            <a:xfrm>
              <a:off x="1388987" y="4981119"/>
              <a:ext cx="0" cy="27763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cxnSp>
        <p:nvCxnSpPr>
          <p:cNvPr id="20" name="Elbow Connector 19"/>
          <p:cNvCxnSpPr>
            <a:stCxn id="44" idx="2"/>
            <a:endCxn id="48" idx="0"/>
          </p:cNvCxnSpPr>
          <p:nvPr/>
        </p:nvCxnSpPr>
        <p:spPr>
          <a:xfrm flipH="1">
            <a:off x="6223002" y="2395117"/>
            <a:ext cx="2116666" cy="2078106"/>
          </a:xfrm>
          <a:prstGeom prst="bentConnector4">
            <a:avLst>
              <a:gd name="adj1" fmla="val -6800"/>
              <a:gd name="adj2" fmla="val 62116"/>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596821" y="686074"/>
            <a:ext cx="3179672" cy="1696299"/>
            <a:chOff x="596821" y="686074"/>
            <a:chExt cx="3179672" cy="1696299"/>
          </a:xfrm>
        </p:grpSpPr>
        <p:grpSp>
          <p:nvGrpSpPr>
            <p:cNvPr id="22" name="Group 21"/>
            <p:cNvGrpSpPr/>
            <p:nvPr/>
          </p:nvGrpSpPr>
          <p:grpSpPr>
            <a:xfrm>
              <a:off x="596821" y="686074"/>
              <a:ext cx="3095005" cy="1671392"/>
              <a:chOff x="596821" y="686074"/>
              <a:chExt cx="3095005" cy="1671392"/>
            </a:xfrm>
          </p:grpSpPr>
          <p:sp>
            <p:nvSpPr>
              <p:cNvPr id="24" name="Rectangle 9"/>
              <p:cNvSpPr>
                <a:spLocks noChangeArrowheads="1"/>
              </p:cNvSpPr>
              <p:nvPr/>
            </p:nvSpPr>
            <p:spPr bwMode="auto">
              <a:xfrm>
                <a:off x="596821" y="686074"/>
                <a:ext cx="3095005" cy="1671392"/>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5" name="Rectangle 12"/>
              <p:cNvSpPr>
                <a:spLocks noChangeArrowheads="1"/>
              </p:cNvSpPr>
              <p:nvPr/>
            </p:nvSpPr>
            <p:spPr bwMode="auto">
              <a:xfrm>
                <a:off x="693677" y="1982513"/>
                <a:ext cx="1846263" cy="317500"/>
              </a:xfrm>
              <a:prstGeom prst="rect">
                <a:avLst/>
              </a:prstGeom>
              <a:solidFill>
                <a:srgbClr val="FFFF00"/>
              </a:solidFill>
              <a:ln w="9525">
                <a:noFill/>
                <a:miter lim="800000"/>
                <a:headEnd/>
                <a:tailEnd/>
              </a:ln>
            </p:spPr>
            <p:txBody>
              <a:bodyPr/>
              <a:lstStyle/>
              <a:p>
                <a:pPr algn="ctr"/>
                <a:r>
                  <a:rPr lang="en-US" sz="1100" dirty="0" smtClean="0">
                    <a:latin typeface="Andale Mono"/>
                    <a:cs typeface="Andale Mono"/>
                  </a:rPr>
                  <a:t>presentation</a:t>
                </a:r>
                <a:endParaRPr lang="en-US" sz="1100" dirty="0">
                  <a:latin typeface="Andale Mono"/>
                  <a:cs typeface="Andale Mono"/>
                </a:endParaRPr>
              </a:p>
            </p:txBody>
          </p:sp>
          <p:sp>
            <p:nvSpPr>
              <p:cNvPr id="26" name="Line 14"/>
              <p:cNvSpPr>
                <a:spLocks noChangeShapeType="1"/>
              </p:cNvSpPr>
              <p:nvPr/>
            </p:nvSpPr>
            <p:spPr bwMode="auto">
              <a:xfrm>
                <a:off x="1584265" y="1109387"/>
                <a:ext cx="0" cy="23812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 name="Line 15"/>
              <p:cNvSpPr>
                <a:spLocks noChangeShapeType="1"/>
              </p:cNvSpPr>
              <p:nvPr/>
            </p:nvSpPr>
            <p:spPr bwMode="auto">
              <a:xfrm>
                <a:off x="1584265" y="1622924"/>
                <a:ext cx="0" cy="3175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Text Box 21"/>
              <p:cNvSpPr txBox="1">
                <a:spLocks noChangeArrowheads="1"/>
              </p:cNvSpPr>
              <p:nvPr/>
            </p:nvSpPr>
            <p:spPr bwMode="auto">
              <a:xfrm>
                <a:off x="693677" y="686074"/>
                <a:ext cx="1815757" cy="423313"/>
              </a:xfrm>
              <a:prstGeom prst="rect">
                <a:avLst/>
              </a:prstGeom>
              <a:noFill/>
              <a:ln w="9525">
                <a:solidFill>
                  <a:schemeClr val="bg2">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050" dirty="0" smtClean="0">
                    <a:latin typeface="Andale Mono"/>
                    <a:cs typeface="Andale Mono"/>
                  </a:rPr>
                  <a:t>Public/Private/RD/Citizens</a:t>
                </a:r>
                <a:endParaRPr lang="el-GR" sz="1200" dirty="0">
                  <a:latin typeface="Andale Mono"/>
                  <a:cs typeface="Andale Mono"/>
                </a:endParaRPr>
              </a:p>
            </p:txBody>
          </p:sp>
          <p:sp>
            <p:nvSpPr>
              <p:cNvPr id="29" name="Text Box 22"/>
              <p:cNvSpPr txBox="1">
                <a:spLocks noChangeArrowheads="1"/>
              </p:cNvSpPr>
              <p:nvPr/>
            </p:nvSpPr>
            <p:spPr bwMode="auto">
              <a:xfrm>
                <a:off x="596822" y="1350508"/>
                <a:ext cx="1979613"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050" dirty="0" smtClean="0">
                    <a:latin typeface="Andale Mono"/>
                    <a:cs typeface="Andale Mono"/>
                  </a:rPr>
                  <a:t>Concept co-creation</a:t>
                </a:r>
                <a:endParaRPr lang="el-GR" sz="1200" dirty="0">
                  <a:latin typeface="Andale Mono"/>
                  <a:cs typeface="Andale Mono"/>
                </a:endParaRPr>
              </a:p>
            </p:txBody>
          </p:sp>
          <p:sp>
            <p:nvSpPr>
              <p:cNvPr id="30" name="AutoShape 24"/>
              <p:cNvSpPr>
                <a:spLocks/>
              </p:cNvSpPr>
              <p:nvPr/>
            </p:nvSpPr>
            <p:spPr bwMode="auto">
              <a:xfrm>
                <a:off x="2539940" y="869675"/>
                <a:ext cx="254000" cy="1271588"/>
              </a:xfrm>
              <a:prstGeom prst="rightBrace">
                <a:avLst>
                  <a:gd name="adj1" fmla="val 41719"/>
                  <a:gd name="adj2" fmla="val 5000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 name="Text Box 25"/>
              <p:cNvSpPr txBox="1">
                <a:spLocks noChangeArrowheads="1"/>
              </p:cNvSpPr>
              <p:nvPr/>
            </p:nvSpPr>
            <p:spPr bwMode="auto">
              <a:xfrm>
                <a:off x="2737739" y="1369411"/>
                <a:ext cx="954087" cy="24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000" dirty="0" smtClean="0">
                    <a:latin typeface="Andale Mono"/>
                    <a:cs typeface="Andale Mono"/>
                  </a:rPr>
                  <a:t>eGovlab PM</a:t>
                </a:r>
                <a:endParaRPr lang="el-GR" sz="1100" dirty="0">
                  <a:latin typeface="Andale Mono"/>
                  <a:cs typeface="Andale Mono"/>
                </a:endParaRPr>
              </a:p>
            </p:txBody>
          </p:sp>
        </p:grpSp>
        <p:sp>
          <p:nvSpPr>
            <p:cNvPr id="23" name="TextBox 22"/>
            <p:cNvSpPr txBox="1"/>
            <p:nvPr/>
          </p:nvSpPr>
          <p:spPr>
            <a:xfrm>
              <a:off x="2878607" y="2013041"/>
              <a:ext cx="897886" cy="369332"/>
            </a:xfrm>
            <a:prstGeom prst="rect">
              <a:avLst/>
            </a:prstGeom>
            <a:noFill/>
          </p:spPr>
          <p:txBody>
            <a:bodyPr wrap="square" rtlCol="0">
              <a:spAutoFit/>
            </a:bodyPr>
            <a:lstStyle/>
            <a:p>
              <a:r>
                <a:rPr lang="en-US" dirty="0" smtClean="0">
                  <a:latin typeface="Andale Mono"/>
                  <a:cs typeface="Andale Mono"/>
                </a:rPr>
                <a:t>step1</a:t>
              </a:r>
              <a:endParaRPr lang="en-US" dirty="0">
                <a:latin typeface="Andale Mono"/>
                <a:cs typeface="Andale Mono"/>
              </a:endParaRPr>
            </a:p>
          </p:txBody>
        </p:sp>
      </p:grpSp>
      <p:grpSp>
        <p:nvGrpSpPr>
          <p:cNvPr id="32" name="Group 31"/>
          <p:cNvGrpSpPr/>
          <p:nvPr/>
        </p:nvGrpSpPr>
        <p:grpSpPr>
          <a:xfrm>
            <a:off x="4106336" y="657852"/>
            <a:ext cx="4342022" cy="2855816"/>
            <a:chOff x="4106336" y="657852"/>
            <a:chExt cx="4342022" cy="2855816"/>
          </a:xfrm>
        </p:grpSpPr>
        <p:grpSp>
          <p:nvGrpSpPr>
            <p:cNvPr id="33" name="Group 32"/>
            <p:cNvGrpSpPr/>
            <p:nvPr/>
          </p:nvGrpSpPr>
          <p:grpSpPr>
            <a:xfrm>
              <a:off x="4106336" y="686074"/>
              <a:ext cx="4233334" cy="2827594"/>
              <a:chOff x="4473222" y="686074"/>
              <a:chExt cx="4233334" cy="2827594"/>
            </a:xfrm>
          </p:grpSpPr>
          <p:sp>
            <p:nvSpPr>
              <p:cNvPr id="35" name="Rectangle 34"/>
              <p:cNvSpPr/>
              <p:nvPr/>
            </p:nvSpPr>
            <p:spPr>
              <a:xfrm>
                <a:off x="4473222" y="686074"/>
                <a:ext cx="4233334" cy="2827594"/>
              </a:xfrm>
              <a:prstGeom prst="rect">
                <a:avLst/>
              </a:prstGeom>
              <a:solidFill>
                <a:srgbClr val="80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 Box 33"/>
              <p:cNvSpPr txBox="1">
                <a:spLocks noChangeArrowheads="1"/>
              </p:cNvSpPr>
              <p:nvPr/>
            </p:nvSpPr>
            <p:spPr bwMode="auto">
              <a:xfrm>
                <a:off x="4473222" y="770740"/>
                <a:ext cx="2128662" cy="423313"/>
              </a:xfrm>
              <a:prstGeom prst="rect">
                <a:avLst/>
              </a:prstGeom>
              <a:solidFill>
                <a:srgbClr val="0000FF"/>
              </a:solidFill>
              <a:ln w="9525">
                <a:noFill/>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00" dirty="0" smtClean="0">
                    <a:solidFill>
                      <a:srgbClr val="FFFFFF"/>
                    </a:solidFill>
                    <a:latin typeface="Andale Mono"/>
                    <a:cs typeface="Andale Mono"/>
                  </a:rPr>
                  <a:t>Assigned to R&amp;D</a:t>
                </a:r>
                <a:endParaRPr lang="el-GR" sz="1600" dirty="0">
                  <a:latin typeface="Andale Mono"/>
                  <a:cs typeface="Andale Mono"/>
                </a:endParaRPr>
              </a:p>
            </p:txBody>
          </p:sp>
          <p:sp>
            <p:nvSpPr>
              <p:cNvPr id="37" name="Line 19"/>
              <p:cNvSpPr>
                <a:spLocks noChangeShapeType="1"/>
              </p:cNvSpPr>
              <p:nvPr/>
            </p:nvSpPr>
            <p:spPr bwMode="auto">
              <a:xfrm>
                <a:off x="7269516" y="1879182"/>
                <a:ext cx="0" cy="317500"/>
              </a:xfrm>
              <a:prstGeom prst="line">
                <a:avLst/>
              </a:prstGeom>
              <a:noFill/>
              <a:ln w="9525">
                <a:solidFill>
                  <a:schemeClr val="tx2">
                    <a:lumMod val="60000"/>
                    <a:lumOff val="40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8" name="Rectangle 34"/>
              <p:cNvSpPr>
                <a:spLocks noChangeArrowheads="1"/>
              </p:cNvSpPr>
              <p:nvPr/>
            </p:nvSpPr>
            <p:spPr bwMode="auto">
              <a:xfrm>
                <a:off x="6378928" y="1480719"/>
                <a:ext cx="1846263" cy="396875"/>
              </a:xfrm>
              <a:prstGeom prst="rect">
                <a:avLst/>
              </a:prstGeom>
              <a:solidFill>
                <a:schemeClr val="tx2">
                  <a:lumMod val="40000"/>
                  <a:lumOff val="60000"/>
                </a:schemeClr>
              </a:solidFill>
              <a:ln w="9525">
                <a:noFill/>
                <a:miter lim="800000"/>
                <a:headEnd/>
                <a:tailEnd/>
              </a:ln>
            </p:spPr>
            <p:txBody>
              <a:bodyPr anchor="ctr"/>
              <a:lstStyle/>
              <a:p>
                <a:pPr algn="ctr"/>
                <a:r>
                  <a:rPr lang="en-US" sz="1600" dirty="0" smtClean="0">
                    <a:solidFill>
                      <a:srgbClr val="FFFFFF"/>
                    </a:solidFill>
                    <a:latin typeface="Andale Mono"/>
                    <a:cs typeface="Andale Mono"/>
                  </a:rPr>
                  <a:t>Requirements</a:t>
                </a:r>
                <a:endParaRPr lang="en-US" sz="1600" dirty="0">
                  <a:solidFill>
                    <a:srgbClr val="FFFFFF"/>
                  </a:solidFill>
                  <a:latin typeface="Andale Mono"/>
                  <a:cs typeface="Andale Mono"/>
                </a:endParaRPr>
              </a:p>
            </p:txBody>
          </p:sp>
          <p:sp>
            <p:nvSpPr>
              <p:cNvPr id="39" name="Rectangle 35"/>
              <p:cNvSpPr>
                <a:spLocks noChangeArrowheads="1"/>
              </p:cNvSpPr>
              <p:nvPr/>
            </p:nvSpPr>
            <p:spPr bwMode="auto">
              <a:xfrm>
                <a:off x="6378928" y="2196682"/>
                <a:ext cx="1846263" cy="396875"/>
              </a:xfrm>
              <a:prstGeom prst="rect">
                <a:avLst/>
              </a:prstGeom>
              <a:solidFill>
                <a:srgbClr val="8EB4E3"/>
              </a:solidFill>
              <a:ln w="9525">
                <a:noFill/>
                <a:miter lim="800000"/>
                <a:headEnd/>
                <a:tailEnd/>
              </a:ln>
            </p:spPr>
            <p:txBody>
              <a:bodyPr/>
              <a:lstStyle/>
              <a:p>
                <a:pPr algn="ctr"/>
                <a:r>
                  <a:rPr lang="en-US" sz="1600" dirty="0" smtClean="0">
                    <a:solidFill>
                      <a:srgbClr val="FFFFFF"/>
                    </a:solidFill>
                    <a:latin typeface="Andale Mono"/>
                    <a:cs typeface="Andale Mono"/>
                  </a:rPr>
                  <a:t>design</a:t>
                </a:r>
                <a:endParaRPr lang="en-US" sz="1600" dirty="0">
                  <a:solidFill>
                    <a:srgbClr val="FFFFFF"/>
                  </a:solidFill>
                  <a:latin typeface="Andale Mono"/>
                  <a:cs typeface="Andale Mono"/>
                </a:endParaRPr>
              </a:p>
            </p:txBody>
          </p:sp>
          <p:sp>
            <p:nvSpPr>
              <p:cNvPr id="40" name="Rectangle 36"/>
              <p:cNvSpPr>
                <a:spLocks noChangeArrowheads="1"/>
              </p:cNvSpPr>
              <p:nvPr/>
            </p:nvSpPr>
            <p:spPr bwMode="auto">
              <a:xfrm>
                <a:off x="6378928" y="2912644"/>
                <a:ext cx="1846263" cy="396875"/>
              </a:xfrm>
              <a:prstGeom prst="rect">
                <a:avLst/>
              </a:prstGeom>
              <a:solidFill>
                <a:srgbClr val="8EB4E3"/>
              </a:solidFill>
              <a:ln w="9525">
                <a:noFill/>
                <a:miter lim="800000"/>
                <a:headEnd/>
                <a:tailEnd/>
              </a:ln>
            </p:spPr>
            <p:txBody>
              <a:bodyPr/>
              <a:lstStyle/>
              <a:p>
                <a:pPr algn="ctr"/>
                <a:r>
                  <a:rPr lang="en-US" sz="1600" dirty="0" smtClean="0">
                    <a:solidFill>
                      <a:srgbClr val="FFFFFF"/>
                    </a:solidFill>
                    <a:latin typeface="Andale Mono"/>
                    <a:cs typeface="Andale Mono"/>
                  </a:rPr>
                  <a:t>development</a:t>
                </a:r>
                <a:endParaRPr lang="en-US" sz="1600" dirty="0">
                  <a:solidFill>
                    <a:srgbClr val="FFFFFF"/>
                  </a:solidFill>
                  <a:latin typeface="Andale Mono"/>
                  <a:cs typeface="Andale Mono"/>
                </a:endParaRPr>
              </a:p>
            </p:txBody>
          </p:sp>
          <p:sp>
            <p:nvSpPr>
              <p:cNvPr id="41" name="Line 37"/>
              <p:cNvSpPr>
                <a:spLocks noChangeShapeType="1"/>
              </p:cNvSpPr>
              <p:nvPr/>
            </p:nvSpPr>
            <p:spPr bwMode="auto">
              <a:xfrm>
                <a:off x="7269516" y="2593557"/>
                <a:ext cx="0" cy="319087"/>
              </a:xfrm>
              <a:prstGeom prst="line">
                <a:avLst/>
              </a:prstGeom>
              <a:noFill/>
              <a:ln w="9525">
                <a:solidFill>
                  <a:srgbClr val="558ED5"/>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 name="AutoShape 38"/>
              <p:cNvSpPr>
                <a:spLocks/>
              </p:cNvSpPr>
              <p:nvPr/>
            </p:nvSpPr>
            <p:spPr bwMode="auto">
              <a:xfrm>
                <a:off x="5996341" y="1683390"/>
                <a:ext cx="382587" cy="1509712"/>
              </a:xfrm>
              <a:prstGeom prst="leftBrace">
                <a:avLst>
                  <a:gd name="adj1" fmla="val 32884"/>
                  <a:gd name="adj2" fmla="val 50000"/>
                </a:avLst>
              </a:prstGeom>
              <a:noFill/>
              <a:ln w="9525">
                <a:solidFill>
                  <a:srgbClr val="558ED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 name="AutoShape 54"/>
              <p:cNvSpPr>
                <a:spLocks noChangeArrowheads="1"/>
              </p:cNvSpPr>
              <p:nvPr/>
            </p:nvSpPr>
            <p:spPr bwMode="auto">
              <a:xfrm rot="16200000">
                <a:off x="4942683" y="2296570"/>
                <a:ext cx="1592263" cy="317500"/>
              </a:xfrm>
              <a:prstGeom prst="bracketPair">
                <a:avLst>
                  <a:gd name="adj" fmla="val 16667"/>
                </a:avLst>
              </a:prstGeom>
              <a:solidFill>
                <a:schemeClr val="tx1"/>
              </a:solidFill>
              <a:ln w="9525">
                <a:noFill/>
                <a:round/>
                <a:headEnd/>
                <a:tailEnd/>
              </a:ln>
            </p:spPr>
            <p:txBody>
              <a:bodyPr/>
              <a:lstStyle/>
              <a:p>
                <a:r>
                  <a:rPr lang="en-US" sz="1200" dirty="0" smtClean="0">
                    <a:solidFill>
                      <a:srgbClr val="FFFFFF"/>
                    </a:solidFill>
                    <a:latin typeface="Andale Mono"/>
                    <a:cs typeface="Andale Mono"/>
                  </a:rPr>
                  <a:t>PM Coordination</a:t>
                </a:r>
                <a:endParaRPr lang="en-US" sz="1200" dirty="0">
                  <a:solidFill>
                    <a:srgbClr val="FFFFFF"/>
                  </a:solidFill>
                  <a:latin typeface="Andale Mono"/>
                  <a:cs typeface="Andale Mono"/>
                </a:endParaRPr>
              </a:p>
            </p:txBody>
          </p:sp>
          <p:sp>
            <p:nvSpPr>
              <p:cNvPr id="44" name="Rectangle 35"/>
              <p:cNvSpPr>
                <a:spLocks noChangeArrowheads="1"/>
              </p:cNvSpPr>
              <p:nvPr/>
            </p:nvSpPr>
            <p:spPr bwMode="auto">
              <a:xfrm rot="16200000">
                <a:off x="7618499" y="2230194"/>
                <a:ext cx="1846263" cy="329847"/>
              </a:xfrm>
              <a:prstGeom prst="rect">
                <a:avLst/>
              </a:prstGeom>
              <a:solidFill>
                <a:srgbClr val="FF6600"/>
              </a:solidFill>
              <a:ln w="9525">
                <a:noFill/>
                <a:miter lim="800000"/>
                <a:headEnd/>
                <a:tailEnd/>
              </a:ln>
            </p:spPr>
            <p:txBody>
              <a:bodyPr/>
              <a:lstStyle/>
              <a:p>
                <a:pPr algn="ctr"/>
                <a:r>
                  <a:rPr lang="en-US" sz="1200" dirty="0" smtClean="0">
                    <a:solidFill>
                      <a:srgbClr val="FFFFFF"/>
                    </a:solidFill>
                    <a:latin typeface="Andale Mono"/>
                    <a:cs typeface="Andale Mono"/>
                  </a:rPr>
                  <a:t>Sign off phases</a:t>
                </a:r>
                <a:endParaRPr lang="en-US" sz="1200" dirty="0">
                  <a:solidFill>
                    <a:srgbClr val="FFFFFF"/>
                  </a:solidFill>
                  <a:latin typeface="Andale Mono"/>
                  <a:cs typeface="Andale Mono"/>
                </a:endParaRPr>
              </a:p>
            </p:txBody>
          </p:sp>
        </p:grpSp>
        <p:sp>
          <p:nvSpPr>
            <p:cNvPr id="34" name="TextBox 33"/>
            <p:cNvSpPr txBox="1"/>
            <p:nvPr/>
          </p:nvSpPr>
          <p:spPr>
            <a:xfrm>
              <a:off x="7550472" y="657852"/>
              <a:ext cx="897886" cy="369332"/>
            </a:xfrm>
            <a:prstGeom prst="rect">
              <a:avLst/>
            </a:prstGeom>
            <a:noFill/>
          </p:spPr>
          <p:txBody>
            <a:bodyPr wrap="square" rtlCol="0">
              <a:spAutoFit/>
            </a:bodyPr>
            <a:lstStyle/>
            <a:p>
              <a:r>
                <a:rPr lang="en-US" dirty="0" smtClean="0">
                  <a:latin typeface="Andale Mono"/>
                  <a:cs typeface="Andale Mono"/>
                </a:rPr>
                <a:t>step3</a:t>
              </a:r>
              <a:endParaRPr lang="en-US" dirty="0">
                <a:latin typeface="Andale Mono"/>
                <a:cs typeface="Andale Mono"/>
              </a:endParaRPr>
            </a:p>
          </p:txBody>
        </p:sp>
      </p:grpSp>
      <p:grpSp>
        <p:nvGrpSpPr>
          <p:cNvPr id="45" name="Group 44"/>
          <p:cNvGrpSpPr/>
          <p:nvPr/>
        </p:nvGrpSpPr>
        <p:grpSpPr>
          <a:xfrm>
            <a:off x="4106336" y="3767667"/>
            <a:ext cx="4233332" cy="2822222"/>
            <a:chOff x="4106336" y="3767667"/>
            <a:chExt cx="4233332" cy="2822222"/>
          </a:xfrm>
        </p:grpSpPr>
        <p:grpSp>
          <p:nvGrpSpPr>
            <p:cNvPr id="46" name="Group 45"/>
            <p:cNvGrpSpPr/>
            <p:nvPr/>
          </p:nvGrpSpPr>
          <p:grpSpPr>
            <a:xfrm>
              <a:off x="4106336" y="3767667"/>
              <a:ext cx="4233332" cy="2822222"/>
              <a:chOff x="4106336" y="3767667"/>
              <a:chExt cx="4233332" cy="2822222"/>
            </a:xfrm>
          </p:grpSpPr>
          <p:sp>
            <p:nvSpPr>
              <p:cNvPr id="48" name="Heart 47"/>
              <p:cNvSpPr/>
              <p:nvPr/>
            </p:nvSpPr>
            <p:spPr>
              <a:xfrm>
                <a:off x="4106336" y="3767667"/>
                <a:ext cx="4233332" cy="2822222"/>
              </a:xfrm>
              <a:prstGeom prst="hear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7"/>
              <p:cNvSpPr>
                <a:spLocks noChangeArrowheads="1"/>
              </p:cNvSpPr>
              <p:nvPr/>
            </p:nvSpPr>
            <p:spPr bwMode="auto">
              <a:xfrm>
                <a:off x="5065890" y="4587419"/>
                <a:ext cx="2314222" cy="396875"/>
              </a:xfrm>
              <a:prstGeom prst="rect">
                <a:avLst/>
              </a:prstGeom>
              <a:solidFill>
                <a:srgbClr val="C80000">
                  <a:alpha val="98000"/>
                </a:srgbClr>
              </a:solidFill>
              <a:ln w="9525">
                <a:noFill/>
                <a:miter lim="800000"/>
                <a:headEnd/>
                <a:tailEnd/>
              </a:ln>
            </p:spPr>
            <p:txBody>
              <a:bodyPr/>
              <a:lstStyle/>
              <a:p>
                <a:pPr algn="ctr"/>
                <a:r>
                  <a:rPr lang="en-US" sz="1400" dirty="0" smtClean="0">
                    <a:solidFill>
                      <a:srgbClr val="FFFFFF"/>
                    </a:solidFill>
                    <a:latin typeface="Andale Mono"/>
                    <a:cs typeface="Andale Mono"/>
                  </a:rPr>
                  <a:t>Acceptance</a:t>
                </a:r>
                <a:endParaRPr lang="en-US" sz="1400" dirty="0">
                  <a:solidFill>
                    <a:srgbClr val="FFFFFF"/>
                  </a:solidFill>
                  <a:latin typeface="Andale Mono"/>
                  <a:cs typeface="Andale Mono"/>
                </a:endParaRPr>
              </a:p>
            </p:txBody>
          </p:sp>
          <p:sp>
            <p:nvSpPr>
              <p:cNvPr id="50" name="Rectangle 48"/>
              <p:cNvSpPr>
                <a:spLocks noChangeArrowheads="1"/>
              </p:cNvSpPr>
              <p:nvPr/>
            </p:nvSpPr>
            <p:spPr bwMode="auto">
              <a:xfrm>
                <a:off x="5309136" y="5273219"/>
                <a:ext cx="2070976" cy="477838"/>
              </a:xfrm>
              <a:prstGeom prst="rect">
                <a:avLst/>
              </a:prstGeom>
              <a:solidFill>
                <a:srgbClr val="C80000"/>
              </a:solidFill>
              <a:ln w="9525">
                <a:noFill/>
                <a:miter lim="800000"/>
                <a:headEnd/>
                <a:tailEnd/>
              </a:ln>
            </p:spPr>
            <p:txBody>
              <a:bodyPr/>
              <a:lstStyle/>
              <a:p>
                <a:pPr algn="ctr"/>
                <a:r>
                  <a:rPr lang="en-US" dirty="0" smtClean="0">
                    <a:solidFill>
                      <a:srgbClr val="FFFFFF"/>
                    </a:solidFill>
                    <a:latin typeface="Andale Mono"/>
                    <a:cs typeface="Andale Mono"/>
                  </a:rPr>
                  <a:t>Citizen Consultations</a:t>
                </a:r>
                <a:endParaRPr lang="en-US" dirty="0">
                  <a:solidFill>
                    <a:srgbClr val="FFFFFF"/>
                  </a:solidFill>
                  <a:latin typeface="Andale Mono"/>
                  <a:cs typeface="Andale Mono"/>
                </a:endParaRPr>
              </a:p>
            </p:txBody>
          </p:sp>
          <p:sp>
            <p:nvSpPr>
              <p:cNvPr id="51" name="Line 50"/>
              <p:cNvSpPr>
                <a:spLocks noChangeShapeType="1"/>
              </p:cNvSpPr>
              <p:nvPr/>
            </p:nvSpPr>
            <p:spPr bwMode="auto">
              <a:xfrm>
                <a:off x="6222124" y="4968419"/>
                <a:ext cx="0" cy="320675"/>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47" name="TextBox 46"/>
            <p:cNvSpPr txBox="1"/>
            <p:nvPr/>
          </p:nvSpPr>
          <p:spPr>
            <a:xfrm>
              <a:off x="4645169" y="3778389"/>
              <a:ext cx="897886" cy="369332"/>
            </a:xfrm>
            <a:prstGeom prst="rect">
              <a:avLst/>
            </a:prstGeom>
            <a:noFill/>
          </p:spPr>
          <p:txBody>
            <a:bodyPr wrap="square" rtlCol="0">
              <a:spAutoFit/>
            </a:bodyPr>
            <a:lstStyle/>
            <a:p>
              <a:r>
                <a:rPr lang="en-US" dirty="0" smtClean="0">
                  <a:latin typeface="Andale Mono"/>
                  <a:cs typeface="Andale Mono"/>
                </a:rPr>
                <a:t>step4</a:t>
              </a:r>
              <a:endParaRPr lang="en-US" dirty="0">
                <a:latin typeface="Andale Mono"/>
                <a:cs typeface="Andale Mono"/>
              </a:endParaRPr>
            </a:p>
          </p:txBody>
        </p:sp>
      </p:grpSp>
      <p:cxnSp>
        <p:nvCxnSpPr>
          <p:cNvPr id="52" name="Straight Arrow Connector 51"/>
          <p:cNvCxnSpPr>
            <a:stCxn id="24" idx="2"/>
            <a:endCxn id="10" idx="0"/>
          </p:cNvCxnSpPr>
          <p:nvPr/>
        </p:nvCxnSpPr>
        <p:spPr>
          <a:xfrm>
            <a:off x="2144324" y="2357466"/>
            <a:ext cx="794" cy="431873"/>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3" name="Elbow Connector 52"/>
          <p:cNvCxnSpPr>
            <a:stCxn id="14" idx="2"/>
            <a:endCxn id="36" idx="1"/>
          </p:cNvCxnSpPr>
          <p:nvPr/>
        </p:nvCxnSpPr>
        <p:spPr>
          <a:xfrm rot="5400000" flipH="1" flipV="1">
            <a:off x="410080" y="1999239"/>
            <a:ext cx="4713097" cy="2679414"/>
          </a:xfrm>
          <a:prstGeom prst="bentConnector4">
            <a:avLst>
              <a:gd name="adj1" fmla="val -4850"/>
              <a:gd name="adj2" fmla="val 91793"/>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4" name="Cloud 53"/>
          <p:cNvSpPr/>
          <p:nvPr/>
        </p:nvSpPr>
        <p:spPr>
          <a:xfrm rot="20146400">
            <a:off x="1361027" y="2530833"/>
            <a:ext cx="2092661" cy="763622"/>
          </a:xfrm>
          <a:prstGeom prst="cloud">
            <a:avLst/>
          </a:prstGeom>
          <a:solidFill>
            <a:srgbClr val="FFFF00">
              <a:alpha val="28000"/>
            </a:srgb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100" dirty="0" smtClean="0">
                <a:solidFill>
                  <a:schemeClr val="tx1">
                    <a:lumMod val="85000"/>
                    <a:lumOff val="15000"/>
                  </a:schemeClr>
                </a:solidFill>
                <a:latin typeface="Andale Mono"/>
                <a:cs typeface="Andale Mono"/>
              </a:rPr>
              <a:t>Administration</a:t>
            </a:r>
          </a:p>
          <a:p>
            <a:pPr algn="ctr"/>
            <a:r>
              <a:rPr lang="en-US" sz="1100" dirty="0" smtClean="0">
                <a:solidFill>
                  <a:schemeClr val="tx1">
                    <a:lumMod val="85000"/>
                    <a:lumOff val="15000"/>
                  </a:schemeClr>
                </a:solidFill>
                <a:latin typeface="Andale Mono"/>
                <a:cs typeface="Andale Mono"/>
              </a:rPr>
              <a:t>Legal</a:t>
            </a:r>
          </a:p>
          <a:p>
            <a:pPr algn="ctr"/>
            <a:r>
              <a:rPr lang="en-US" sz="1100" dirty="0" smtClean="0">
                <a:solidFill>
                  <a:schemeClr val="tx1">
                    <a:lumMod val="85000"/>
                    <a:lumOff val="15000"/>
                  </a:schemeClr>
                </a:solidFill>
                <a:latin typeface="Andale Mono"/>
                <a:cs typeface="Andale Mono"/>
              </a:rPr>
              <a:t>Financial</a:t>
            </a:r>
            <a:endParaRPr lang="en-US" sz="1100" dirty="0">
              <a:solidFill>
                <a:schemeClr val="tx1">
                  <a:lumMod val="85000"/>
                  <a:lumOff val="15000"/>
                </a:schemeClr>
              </a:solidFill>
              <a:latin typeface="Andale Mono"/>
              <a:cs typeface="Andale Mono"/>
            </a:endParaRPr>
          </a:p>
        </p:txBody>
      </p:sp>
      <p:pic>
        <p:nvPicPr>
          <p:cNvPr id="55" name="Picture 8"/>
          <p:cNvPicPr/>
          <p:nvPr/>
        </p:nvPicPr>
        <p:blipFill>
          <a:blip r:embed="rId2">
            <a:extLst>
              <a:ext uri="{28A0092B-C50C-407E-A947-70E740481C1C}">
                <a14:useLocalDpi xmlns:a14="http://schemas.microsoft.com/office/drawing/2010/main" val="0"/>
              </a:ext>
            </a:extLst>
          </a:blip>
          <a:stretch>
            <a:fillRect/>
          </a:stretch>
        </p:blipFill>
        <p:spPr>
          <a:xfrm>
            <a:off x="7547823" y="6086791"/>
            <a:ext cx="1583690" cy="768985"/>
          </a:xfrm>
          <a:prstGeom prst="rect">
            <a:avLst/>
          </a:prstGeom>
        </p:spPr>
      </p:pic>
      <p:sp>
        <p:nvSpPr>
          <p:cNvPr id="56" name="Title 3"/>
          <p:cNvSpPr>
            <a:spLocks noGrp="1"/>
          </p:cNvSpPr>
          <p:nvPr>
            <p:ph type="title"/>
          </p:nvPr>
        </p:nvSpPr>
        <p:spPr>
          <a:xfrm>
            <a:off x="512279" y="-106981"/>
            <a:ext cx="8229600" cy="771845"/>
          </a:xfrm>
        </p:spPr>
        <p:txBody>
          <a:bodyPr>
            <a:noAutofit/>
          </a:bodyPr>
          <a:lstStyle/>
          <a:p>
            <a:pPr algn="l"/>
            <a:r>
              <a:rPr lang="en-US" sz="2800" dirty="0" smtClean="0">
                <a:solidFill>
                  <a:srgbClr val="7F7F7F"/>
                </a:solidFill>
                <a:latin typeface="Arial Rounded MT Bold"/>
                <a:cs typeface="Arial Rounded MT Bold"/>
              </a:rPr>
              <a:t>Co-production</a:t>
            </a:r>
            <a:r>
              <a:rPr lang="en-US" sz="2800" dirty="0" smtClean="0">
                <a:solidFill>
                  <a:schemeClr val="tx1">
                    <a:lumMod val="75000"/>
                    <a:lumOff val="25000"/>
                  </a:schemeClr>
                </a:solidFill>
                <a:latin typeface="Arial Rounded MT Bold"/>
                <a:cs typeface="Arial Rounded MT Bold"/>
              </a:rPr>
              <a:t>….life-cycle</a:t>
            </a:r>
            <a:endParaRPr lang="en-US" sz="2800" dirty="0">
              <a:latin typeface="Arial Rounded MT Bold"/>
              <a:cs typeface="Arial Rounded MT Bold"/>
            </a:endParaRPr>
          </a:p>
        </p:txBody>
      </p:sp>
    </p:spTree>
    <p:extLst>
      <p:ext uri="{BB962C8B-B14F-4D97-AF65-F5344CB8AC3E}">
        <p14:creationId xmlns:p14="http://schemas.microsoft.com/office/powerpoint/2010/main" val="328677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up)">
                                      <p:cBhvr>
                                        <p:cTn id="14" dur="500"/>
                                        <p:tgtEl>
                                          <p:spTgt spid="5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edge">
                                      <p:cBhvr>
                                        <p:cTn id="25" dur="20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down)">
                                      <p:cBhvr>
                                        <p:cTn id="30" dur="500"/>
                                        <p:tgtEl>
                                          <p:spTgt spid="53"/>
                                        </p:tgtEl>
                                      </p:cBhvr>
                                    </p:animEffect>
                                  </p:childTnLst>
                                </p:cTn>
                              </p:par>
                            </p:childTnLst>
                          </p:cTn>
                        </p:par>
                        <p:par>
                          <p:cTn id="31" fill="hold">
                            <p:stCondLst>
                              <p:cond delay="500"/>
                            </p:stCondLst>
                            <p:childTnLst>
                              <p:par>
                                <p:cTn id="32" presetID="53" presetClass="entr" presetSubtype="16"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500"/>
                            </p:stCondLst>
                            <p:childTnLst>
                              <p:par>
                                <p:cTn id="43" presetID="53" presetClass="entr" presetSubtype="16"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Effect transition="in" filter="fade">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2654300"/>
            <a:ext cx="8811175" cy="1816100"/>
          </a:xfrm>
        </p:spPr>
        <p:txBody>
          <a:bodyPr>
            <a:normAutofit/>
          </a:bodyPr>
          <a:lstStyle/>
          <a:p>
            <a:pPr marL="0" indent="0" algn="ctr">
              <a:buNone/>
            </a:pPr>
            <a:r>
              <a:rPr lang="en-US" sz="5400" dirty="0" smtClean="0">
                <a:solidFill>
                  <a:schemeClr val="tx1">
                    <a:lumMod val="50000"/>
                    <a:lumOff val="50000"/>
                  </a:schemeClr>
                </a:solidFill>
                <a:latin typeface="Andale Mono"/>
                <a:cs typeface="Andale Mono"/>
              </a:rPr>
              <a:t>… the challenge!</a:t>
            </a:r>
            <a:endParaRPr lang="en-US" sz="6000" dirty="0">
              <a:solidFill>
                <a:schemeClr val="tx1">
                  <a:lumMod val="50000"/>
                  <a:lumOff val="50000"/>
                </a:schemeClr>
              </a:solidFill>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270239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8948" y="1968500"/>
            <a:ext cx="8976275" cy="3276600"/>
          </a:xfrm>
        </p:spPr>
        <p:txBody>
          <a:bodyPr>
            <a:normAutofit/>
          </a:bodyPr>
          <a:lstStyle/>
          <a:p>
            <a:pPr marL="0" indent="0">
              <a:buNone/>
            </a:pPr>
            <a:r>
              <a:rPr lang="en-US" sz="2800" dirty="0" smtClean="0">
                <a:latin typeface="Andale Mono"/>
                <a:cs typeface="Andale Mono"/>
              </a:rPr>
              <a:t>…key elements of the digital agenda are:</a:t>
            </a:r>
          </a:p>
          <a:p>
            <a:pPr marL="0" indent="0">
              <a:buNone/>
            </a:pPr>
            <a:endParaRPr lang="en-US" sz="2800" dirty="0" smtClean="0">
              <a:latin typeface="Andale Mono"/>
              <a:cs typeface="Andale Mono"/>
            </a:endParaRPr>
          </a:p>
          <a:p>
            <a:pPr lvl="1"/>
            <a:r>
              <a:rPr lang="en-US" dirty="0">
                <a:latin typeface="Andale Mono"/>
                <a:cs typeface="Andale Mono"/>
              </a:rPr>
              <a:t>t</a:t>
            </a:r>
            <a:r>
              <a:rPr lang="en-US" dirty="0" smtClean="0">
                <a:latin typeface="Andale Mono"/>
                <a:cs typeface="Andale Mono"/>
              </a:rPr>
              <a:t>o Simplify public services </a:t>
            </a:r>
          </a:p>
          <a:p>
            <a:pPr lvl="1"/>
            <a:r>
              <a:rPr lang="en-US" dirty="0">
                <a:latin typeface="Andale Mono"/>
                <a:cs typeface="Andale Mono"/>
              </a:rPr>
              <a:t>t</a:t>
            </a:r>
            <a:r>
              <a:rPr lang="en-US" dirty="0" smtClean="0">
                <a:latin typeface="Andale Mono"/>
                <a:cs typeface="Andale Mono"/>
              </a:rPr>
              <a:t>o Open up public services</a:t>
            </a:r>
          </a:p>
          <a:p>
            <a:pPr lvl="1"/>
            <a:r>
              <a:rPr lang="en-US" dirty="0" smtClean="0">
                <a:latin typeface="Andale Mono"/>
                <a:cs typeface="Andale Mono"/>
              </a:rPr>
              <a:t>to Increase public service efficiency</a:t>
            </a:r>
            <a:endParaRPr lang="en-US" dirty="0">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354539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2197100"/>
            <a:ext cx="8811175" cy="3276600"/>
          </a:xfrm>
        </p:spPr>
        <p:txBody>
          <a:bodyPr>
            <a:normAutofit/>
          </a:bodyPr>
          <a:lstStyle/>
          <a:p>
            <a:r>
              <a:rPr lang="en-US" sz="2800" dirty="0" smtClean="0">
                <a:latin typeface="Andale Mono"/>
                <a:cs typeface="Andale Mono"/>
              </a:rPr>
              <a:t>World class public service built on digital opportunities</a:t>
            </a:r>
          </a:p>
          <a:p>
            <a:r>
              <a:rPr lang="en-US" sz="2800" dirty="0" smtClean="0">
                <a:latin typeface="Andale Mono"/>
                <a:cs typeface="Andale Mono"/>
              </a:rPr>
              <a:t>Easier/simpler every day life for the citizens</a:t>
            </a:r>
          </a:p>
          <a:p>
            <a:r>
              <a:rPr lang="en-US" sz="2800" dirty="0" smtClean="0">
                <a:latin typeface="Andale Mono"/>
                <a:cs typeface="Andale Mono"/>
              </a:rPr>
              <a:t>Open governance that supports innovation and citizen participation</a:t>
            </a:r>
          </a:p>
          <a:p>
            <a:r>
              <a:rPr lang="en-US" sz="2800" dirty="0" smtClean="0">
                <a:latin typeface="Andale Mono"/>
                <a:cs typeface="Andale Mono"/>
              </a:rPr>
              <a:t>Better quality and efficiency in governance</a:t>
            </a:r>
            <a:endParaRPr lang="en-US" sz="2800" dirty="0">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
        <p:nvSpPr>
          <p:cNvPr id="6" name="Rubrik 1"/>
          <p:cNvSpPr>
            <a:spLocks noGrp="1"/>
          </p:cNvSpPr>
          <p:nvPr>
            <p:ph type="title"/>
          </p:nvPr>
        </p:nvSpPr>
        <p:spPr>
          <a:xfrm>
            <a:off x="167725" y="1285353"/>
            <a:ext cx="8229600" cy="969962"/>
          </a:xfrm>
        </p:spPr>
        <p:txBody>
          <a:bodyPr>
            <a:normAutofit/>
          </a:bodyPr>
          <a:lstStyle/>
          <a:p>
            <a:pPr algn="l"/>
            <a:r>
              <a:rPr lang="en-US" sz="3600" smtClean="0"/>
              <a:t>Goals of the Government</a:t>
            </a:r>
            <a:endParaRPr lang="en-US" sz="3600"/>
          </a:p>
        </p:txBody>
      </p:sp>
    </p:spTree>
    <p:extLst>
      <p:ext uri="{BB962C8B-B14F-4D97-AF65-F5344CB8AC3E}">
        <p14:creationId xmlns:p14="http://schemas.microsoft.com/office/powerpoint/2010/main" val="3042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1"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1"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1"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2654300"/>
            <a:ext cx="8811175" cy="1816100"/>
          </a:xfrm>
        </p:spPr>
        <p:txBody>
          <a:bodyPr>
            <a:normAutofit/>
          </a:bodyPr>
          <a:lstStyle/>
          <a:p>
            <a:pPr marL="0" indent="0" algn="ctr">
              <a:buNone/>
            </a:pPr>
            <a:r>
              <a:rPr lang="en-US" sz="5400" dirty="0" smtClean="0">
                <a:solidFill>
                  <a:schemeClr val="tx1">
                    <a:lumMod val="50000"/>
                    <a:lumOff val="50000"/>
                  </a:schemeClr>
                </a:solidFill>
                <a:latin typeface="Andale Mono"/>
                <a:cs typeface="Andale Mono"/>
              </a:rPr>
              <a:t>… based on life events!</a:t>
            </a:r>
            <a:endParaRPr lang="en-US" sz="6000" dirty="0">
              <a:solidFill>
                <a:schemeClr val="tx1">
                  <a:lumMod val="50000"/>
                  <a:lumOff val="50000"/>
                </a:schemeClr>
              </a:solidFill>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291992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7725" y="1295400"/>
            <a:ext cx="8811175" cy="4330700"/>
          </a:xfrm>
        </p:spPr>
        <p:txBody>
          <a:bodyPr>
            <a:normAutofit/>
          </a:bodyPr>
          <a:lstStyle/>
          <a:p>
            <a:pPr marL="0" indent="0">
              <a:buNone/>
            </a:pPr>
            <a:r>
              <a:rPr lang="en-US" sz="3600" dirty="0" smtClean="0">
                <a:latin typeface="Andale Mono"/>
                <a:cs typeface="Andale Mono"/>
              </a:rPr>
              <a:t>Such as:</a:t>
            </a:r>
          </a:p>
          <a:p>
            <a:pPr lvl="1"/>
            <a:r>
              <a:rPr lang="en-US" dirty="0" smtClean="0">
                <a:latin typeface="Andale Mono"/>
                <a:cs typeface="Andale Mono"/>
              </a:rPr>
              <a:t>Moving to a new home or building one…</a:t>
            </a:r>
          </a:p>
          <a:p>
            <a:pPr lvl="1"/>
            <a:r>
              <a:rPr lang="en-US" dirty="0" smtClean="0">
                <a:latin typeface="Andale Mono"/>
                <a:cs typeface="Andale Mono"/>
              </a:rPr>
              <a:t>Getting a drivers license or buying a car…</a:t>
            </a:r>
          </a:p>
          <a:p>
            <a:pPr lvl="1"/>
            <a:r>
              <a:rPr lang="en-US" dirty="0" smtClean="0">
                <a:latin typeface="Andale Mono"/>
                <a:cs typeface="Andale Mono"/>
              </a:rPr>
              <a:t>Going to school…</a:t>
            </a:r>
          </a:p>
          <a:p>
            <a:pPr lvl="1"/>
            <a:r>
              <a:rPr lang="en-US" dirty="0" smtClean="0">
                <a:latin typeface="Andale Mono"/>
                <a:cs typeface="Andale Mono"/>
              </a:rPr>
              <a:t>Starting a company…</a:t>
            </a:r>
          </a:p>
          <a:p>
            <a:pPr lvl="1"/>
            <a:r>
              <a:rPr lang="en-US" dirty="0" smtClean="0">
                <a:latin typeface="Andale Mono"/>
                <a:cs typeface="Andale Mono"/>
              </a:rPr>
              <a:t>Running  a company…</a:t>
            </a:r>
          </a:p>
          <a:p>
            <a:pPr lvl="1"/>
            <a:r>
              <a:rPr lang="en-US" dirty="0" smtClean="0">
                <a:latin typeface="Andale Mono"/>
                <a:cs typeface="Andale Mono"/>
              </a:rPr>
              <a:t>Losing and finding a job…</a:t>
            </a:r>
          </a:p>
          <a:p>
            <a:pPr lvl="1"/>
            <a:r>
              <a:rPr lang="en-US" dirty="0" smtClean="0">
                <a:latin typeface="Andale Mono"/>
                <a:cs typeface="Andale Mono"/>
              </a:rPr>
              <a:t>Engaging in legal procedures…</a:t>
            </a:r>
          </a:p>
          <a:p>
            <a:pPr marL="0" indent="0">
              <a:buNone/>
            </a:pPr>
            <a:endParaRPr lang="en-US" sz="3600" dirty="0">
              <a:latin typeface="Andale Mono"/>
              <a:cs typeface="Andale Mono"/>
            </a:endParaRPr>
          </a:p>
        </p:txBody>
      </p:sp>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Tree>
    <p:extLst>
      <p:ext uri="{BB962C8B-B14F-4D97-AF65-F5344CB8AC3E}">
        <p14:creationId xmlns:p14="http://schemas.microsoft.com/office/powerpoint/2010/main" val="197827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
        <p:nvSpPr>
          <p:cNvPr id="6" name="Platshållare för innehåll 2"/>
          <p:cNvSpPr>
            <a:spLocks noGrp="1"/>
          </p:cNvSpPr>
          <p:nvPr>
            <p:ph idx="1"/>
          </p:nvPr>
        </p:nvSpPr>
        <p:spPr>
          <a:xfrm>
            <a:off x="457200" y="2667000"/>
            <a:ext cx="8229600" cy="3459163"/>
          </a:xfrm>
        </p:spPr>
        <p:txBody>
          <a:bodyPr>
            <a:normAutofit/>
          </a:bodyPr>
          <a:lstStyle/>
          <a:p>
            <a:r>
              <a:rPr lang="en-US" sz="2400" dirty="0" smtClean="0">
                <a:latin typeface="Andale Mono"/>
                <a:cs typeface="Andale Mono"/>
              </a:rPr>
              <a:t>Smarter e-services and apps</a:t>
            </a:r>
          </a:p>
          <a:p>
            <a:r>
              <a:rPr lang="en-US" sz="2400" dirty="0" smtClean="0">
                <a:latin typeface="Andale Mono"/>
                <a:cs typeface="Andale Mono"/>
              </a:rPr>
              <a:t>Enabling a triple helix model</a:t>
            </a:r>
          </a:p>
          <a:p>
            <a:r>
              <a:rPr lang="en-US" sz="2400" dirty="0" smtClean="0">
                <a:latin typeface="Andale Mono"/>
                <a:cs typeface="Andale Mono"/>
              </a:rPr>
              <a:t>More support to governmental agencies</a:t>
            </a:r>
          </a:p>
          <a:p>
            <a:r>
              <a:rPr lang="en-US" sz="2400" dirty="0" smtClean="0">
                <a:latin typeface="Andale Mono"/>
                <a:cs typeface="Andale Mono"/>
              </a:rPr>
              <a:t>Better control and follow up</a:t>
            </a:r>
          </a:p>
          <a:p>
            <a:r>
              <a:rPr lang="en-US" sz="2400" dirty="0" smtClean="0">
                <a:latin typeface="Andale Mono"/>
                <a:cs typeface="Andale Mono"/>
              </a:rPr>
              <a:t>Cooperation with the municipalities </a:t>
            </a:r>
            <a:endParaRPr lang="en-US" sz="2400" dirty="0">
              <a:latin typeface="Andale Mono"/>
              <a:cs typeface="Andale Mono"/>
            </a:endParaRPr>
          </a:p>
        </p:txBody>
      </p:sp>
      <p:sp>
        <p:nvSpPr>
          <p:cNvPr id="8" name="Rubrik 1"/>
          <p:cNvSpPr>
            <a:spLocks noGrp="1"/>
          </p:cNvSpPr>
          <p:nvPr>
            <p:ph type="title"/>
          </p:nvPr>
        </p:nvSpPr>
        <p:spPr>
          <a:xfrm>
            <a:off x="342900" y="1549400"/>
            <a:ext cx="8788400" cy="1143000"/>
          </a:xfrm>
        </p:spPr>
        <p:txBody>
          <a:bodyPr>
            <a:noAutofit/>
          </a:bodyPr>
          <a:lstStyle/>
          <a:p>
            <a:pPr algn="l"/>
            <a:r>
              <a:rPr lang="en-US" sz="3200" dirty="0" smtClean="0"/>
              <a:t>This requires a joint effort towards digital services</a:t>
            </a:r>
            <a:endParaRPr lang="en-US" sz="3200" dirty="0"/>
          </a:p>
        </p:txBody>
      </p:sp>
    </p:spTree>
    <p:extLst>
      <p:ext uri="{BB962C8B-B14F-4D97-AF65-F5344CB8AC3E}">
        <p14:creationId xmlns:p14="http://schemas.microsoft.com/office/powerpoint/2010/main" val="62428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 calcmode="lin" valueType="num">
                                      <p:cBhvr>
                                        <p:cTn id="35"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
        <p:nvSpPr>
          <p:cNvPr id="2" name="Turinio vietos rezervavimo ženklas 1"/>
          <p:cNvSpPr>
            <a:spLocks noGrp="1"/>
          </p:cNvSpPr>
          <p:nvPr>
            <p:ph idx="1"/>
          </p:nvPr>
        </p:nvSpPr>
        <p:spPr/>
        <p:txBody>
          <a:bodyPr/>
          <a:lstStyle/>
          <a:p>
            <a:endParaRPr lang="lt-LT"/>
          </a:p>
        </p:txBody>
      </p:sp>
    </p:spTree>
    <p:extLst>
      <p:ext uri="{BB962C8B-B14F-4D97-AF65-F5344CB8AC3E}">
        <p14:creationId xmlns:p14="http://schemas.microsoft.com/office/powerpoint/2010/main" val="39271107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p:nvPr/>
        </p:nvPicPr>
        <p:blipFill>
          <a:blip r:embed="rId3">
            <a:extLst>
              <a:ext uri="{28A0092B-C50C-407E-A947-70E740481C1C}">
                <a14:useLocalDpi xmlns:a14="http://schemas.microsoft.com/office/drawing/2010/main" val="0"/>
              </a:ext>
            </a:extLst>
          </a:blip>
          <a:stretch>
            <a:fillRect/>
          </a:stretch>
        </p:blipFill>
        <p:spPr>
          <a:xfrm>
            <a:off x="167725" y="6008524"/>
            <a:ext cx="1583690" cy="768985"/>
          </a:xfrm>
          <a:prstGeom prst="rect">
            <a:avLst/>
          </a:prstGeom>
        </p:spPr>
      </p:pic>
      <p:pic>
        <p:nvPicPr>
          <p:cNvPr id="7" name="Picture 6" descr="regeringskansliet-act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77" y="165100"/>
            <a:ext cx="2519445" cy="1120253"/>
          </a:xfrm>
          <a:prstGeom prst="rect">
            <a:avLst/>
          </a:prstGeom>
        </p:spPr>
      </p:pic>
      <p:sp>
        <p:nvSpPr>
          <p:cNvPr id="2" name="Content Placeholder 1"/>
          <p:cNvSpPr>
            <a:spLocks noGrp="1"/>
          </p:cNvSpPr>
          <p:nvPr>
            <p:ph idx="1"/>
          </p:nvPr>
        </p:nvSpPr>
        <p:spPr>
          <a:xfrm>
            <a:off x="457200" y="2109998"/>
            <a:ext cx="8229600" cy="3084910"/>
          </a:xfrm>
        </p:spPr>
        <p:txBody>
          <a:bodyPr/>
          <a:lstStyle/>
          <a:p>
            <a:pPr marL="0" indent="0">
              <a:buNone/>
            </a:pPr>
            <a:r>
              <a:rPr lang="en-US" dirty="0" smtClean="0"/>
              <a:t>Thank you for your attention!</a:t>
            </a:r>
          </a:p>
          <a:p>
            <a:pPr marL="0" indent="0">
              <a:buNone/>
            </a:pPr>
            <a:r>
              <a:rPr lang="en-US" sz="2400" i="1" dirty="0" smtClean="0"/>
              <a:t>Vasilis Koulolias,</a:t>
            </a:r>
          </a:p>
          <a:p>
            <a:pPr marL="0" indent="0">
              <a:buNone/>
            </a:pPr>
            <a:r>
              <a:rPr lang="en-US" sz="2400" i="1" dirty="0" smtClean="0"/>
              <a:t>Director </a:t>
            </a:r>
          </a:p>
          <a:p>
            <a:pPr marL="0" indent="0">
              <a:buNone/>
            </a:pPr>
            <a:r>
              <a:rPr lang="en-US" dirty="0" smtClean="0"/>
              <a:t>eGovlab</a:t>
            </a:r>
          </a:p>
          <a:p>
            <a:pPr marL="0" indent="0">
              <a:buNone/>
            </a:pPr>
            <a:r>
              <a:rPr lang="en-US" sz="2400" i="1" dirty="0" smtClean="0">
                <a:hlinkClick r:id="rId5"/>
              </a:rPr>
              <a:t>vasilis@egovlab.se</a:t>
            </a:r>
            <a:r>
              <a:rPr lang="en-US" sz="2400" i="1" dirty="0" smtClean="0"/>
              <a:t> </a:t>
            </a:r>
          </a:p>
          <a:p>
            <a:pPr marL="0" indent="0">
              <a:buNone/>
            </a:pPr>
            <a:endParaRPr lang="en-US" dirty="0"/>
          </a:p>
        </p:txBody>
      </p:sp>
    </p:spTree>
    <p:extLst>
      <p:ext uri="{BB962C8B-B14F-4D97-AF65-F5344CB8AC3E}">
        <p14:creationId xmlns:p14="http://schemas.microsoft.com/office/powerpoint/2010/main" val="14627604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584</TotalTime>
  <Words>791</Words>
  <Application>Microsoft Office PowerPoint</Application>
  <PresentationFormat>Demonstracija ekrane (4:3)</PresentationFormat>
  <Paragraphs>138</Paragraphs>
  <Slides>22</Slides>
  <Notes>19</Notes>
  <HiddenSlides>0</HiddenSlides>
  <MMClips>0</MMClips>
  <ScaleCrop>false</ScaleCrop>
  <HeadingPairs>
    <vt:vector size="6" baseType="variant">
      <vt:variant>
        <vt:lpstr>Tema</vt:lpstr>
      </vt:variant>
      <vt:variant>
        <vt:i4>1</vt:i4>
      </vt:variant>
      <vt:variant>
        <vt:lpstr>Įdėtosios OLE paslaugos</vt:lpstr>
      </vt:variant>
      <vt:variant>
        <vt:i4>1</vt:i4>
      </vt:variant>
      <vt:variant>
        <vt:lpstr>Skaidrių pavadinimai</vt:lpstr>
      </vt:variant>
      <vt:variant>
        <vt:i4>22</vt:i4>
      </vt:variant>
    </vt:vector>
  </HeadingPairs>
  <TitlesOfParts>
    <vt:vector size="24" baseType="lpstr">
      <vt:lpstr>Office-tema</vt:lpstr>
      <vt:lpstr>Document</vt:lpstr>
      <vt:lpstr>Public services… Reinvented!</vt:lpstr>
      <vt:lpstr>Context</vt:lpstr>
      <vt:lpstr>Government=vending machine?</vt:lpstr>
      <vt:lpstr>Public Services for Public Value</vt:lpstr>
      <vt:lpstr>Dynamics of Public Value</vt:lpstr>
      <vt:lpstr>Citizen centric – digitaly enabled</vt:lpstr>
      <vt:lpstr>…approach: Open and Collaborative Government</vt:lpstr>
      <vt:lpstr>PowerPoint pristatymas</vt:lpstr>
      <vt:lpstr>PowerPoint pristatymas</vt:lpstr>
      <vt:lpstr>PowerPoint pristatymas</vt:lpstr>
      <vt:lpstr>PowerPoint pristatymas</vt:lpstr>
      <vt:lpstr>PowerPoint pristatymas</vt:lpstr>
      <vt:lpstr>towardsnextprogrammecycle…  eGovdolab</vt:lpstr>
      <vt:lpstr>Co-production….life-cycle</vt:lpstr>
      <vt:lpstr>PowerPoint pristatymas</vt:lpstr>
      <vt:lpstr>PowerPoint pristatymas</vt:lpstr>
      <vt:lpstr>Goals of the Government</vt:lpstr>
      <vt:lpstr>PowerPoint pristatymas</vt:lpstr>
      <vt:lpstr>PowerPoint pristatymas</vt:lpstr>
      <vt:lpstr>This requires a joint effort towards digital services</vt:lpstr>
      <vt:lpstr>PowerPoint pristatymas</vt:lpstr>
      <vt:lpstr>PowerPoint pristatymas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Gudrun</dc:creator>
  <cp:lastModifiedBy>GIRIŪNIENĖ Lina</cp:lastModifiedBy>
  <cp:revision>29</cp:revision>
  <dcterms:created xsi:type="dcterms:W3CDTF">2014-04-02T10:55:37Z</dcterms:created>
  <dcterms:modified xsi:type="dcterms:W3CDTF">2014-11-27T14:11:44Z</dcterms:modified>
</cp:coreProperties>
</file>