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2"/>
  </p:notesMasterIdLst>
  <p:sldIdLst>
    <p:sldId id="266" r:id="rId2"/>
    <p:sldId id="275" r:id="rId3"/>
    <p:sldId id="274" r:id="rId4"/>
    <p:sldId id="278" r:id="rId5"/>
    <p:sldId id="279" r:id="rId6"/>
    <p:sldId id="281" r:id="rId7"/>
    <p:sldId id="267" r:id="rId8"/>
    <p:sldId id="268" r:id="rId9"/>
    <p:sldId id="257" r:id="rId10"/>
    <p:sldId id="258" r:id="rId11"/>
    <p:sldId id="270" r:id="rId12"/>
    <p:sldId id="260" r:id="rId13"/>
    <p:sldId id="261" r:id="rId14"/>
    <p:sldId id="262" r:id="rId15"/>
    <p:sldId id="280" r:id="rId16"/>
    <p:sldId id="263" r:id="rId17"/>
    <p:sldId id="272" r:id="rId18"/>
    <p:sldId id="273" r:id="rId19"/>
    <p:sldId id="264" r:id="rId20"/>
    <p:sldId id="269" r:id="rId21"/>
    <p:sldId id="292" r:id="rId22"/>
    <p:sldId id="287" r:id="rId23"/>
    <p:sldId id="290" r:id="rId24"/>
    <p:sldId id="285" r:id="rId25"/>
    <p:sldId id="291" r:id="rId26"/>
    <p:sldId id="284" r:id="rId27"/>
    <p:sldId id="288" r:id="rId28"/>
    <p:sldId id="289" r:id="rId29"/>
    <p:sldId id="293" r:id="rId30"/>
    <p:sldId id="283" r:id="rId3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Lapas1!$B$1</c:f>
              <c:strCache>
                <c:ptCount val="1"/>
                <c:pt idx="0">
                  <c:v>Pardavimas</c:v>
                </c:pt>
              </c:strCache>
            </c:strRef>
          </c:tx>
          <c:explosion val="25"/>
          <c:dLbls>
            <c:showLegendKey val="0"/>
            <c:showVal val="1"/>
            <c:showCatName val="0"/>
            <c:showSerName val="0"/>
            <c:showPercent val="0"/>
            <c:showBubbleSize val="0"/>
            <c:showLeaderLines val="1"/>
          </c:dLbls>
          <c:cat>
            <c:strRef>
              <c:f>Lapas1!$A$2:$A$6</c:f>
              <c:strCache>
                <c:ptCount val="5"/>
                <c:pt idx="0">
                  <c:v>pedagogai</c:v>
                </c:pt>
                <c:pt idx="1">
                  <c:v>soc.pedagogai</c:v>
                </c:pt>
                <c:pt idx="2">
                  <c:v>soc.darbuotojai</c:v>
                </c:pt>
                <c:pt idx="3">
                  <c:v>psichologai</c:v>
                </c:pt>
                <c:pt idx="4">
                  <c:v>kita</c:v>
                </c:pt>
              </c:strCache>
            </c:strRef>
          </c:cat>
          <c:val>
            <c:numRef>
              <c:f>Lapas1!$B$2:$B$6</c:f>
              <c:numCache>
                <c:formatCode>0.0%</c:formatCode>
                <c:ptCount val="5"/>
                <c:pt idx="0">
                  <c:v>0.222</c:v>
                </c:pt>
                <c:pt idx="1">
                  <c:v>0.311</c:v>
                </c:pt>
                <c:pt idx="2">
                  <c:v>0.26700000000000002</c:v>
                </c:pt>
                <c:pt idx="3">
                  <c:v>6.7000000000000004E-2</c:v>
                </c:pt>
                <c:pt idx="4">
                  <c:v>0.13300000000000001</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lt-L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8793517070822301"/>
          <c:y val="3.9827005522978423E-2"/>
          <c:w val="0.47004093041152611"/>
          <c:h val="0.83721075710067705"/>
        </c:manualLayout>
      </c:layout>
      <c:barChart>
        <c:barDir val="bar"/>
        <c:grouping val="clustered"/>
        <c:varyColors val="0"/>
        <c:ser>
          <c:idx val="0"/>
          <c:order val="0"/>
          <c:tx>
            <c:strRef>
              <c:f>Lapas1!$B$1</c:f>
              <c:strCache>
                <c:ptCount val="1"/>
                <c:pt idx="0">
                  <c:v>Stulpelis1</c:v>
                </c:pt>
              </c:strCache>
            </c:strRef>
          </c:tx>
          <c:invertIfNegative val="0"/>
          <c:dLbls>
            <c:showLegendKey val="0"/>
            <c:showVal val="1"/>
            <c:showCatName val="0"/>
            <c:showSerName val="0"/>
            <c:showPercent val="0"/>
            <c:showBubbleSize val="0"/>
            <c:showLeaderLines val="0"/>
          </c:dLbls>
          <c:cat>
            <c:strRef>
              <c:f>Lapas1!$A$2:$A$8</c:f>
              <c:strCache>
                <c:ptCount val="7"/>
                <c:pt idx="0">
                  <c:v>Pilnutinai dirba pagal programą "Linas"</c:v>
                </c:pt>
                <c:pt idx="1">
                  <c:v>Naudoja dalį programos</c:v>
                </c:pt>
                <c:pt idx="2">
                  <c:v>Naudoja tik programos idėją</c:v>
                </c:pt>
                <c:pt idx="3">
                  <c:v>Naudoja kasdieniniame darbe</c:v>
                </c:pt>
                <c:pt idx="4">
                  <c:v>Planuoja dirbti pagal programą ateityje</c:v>
                </c:pt>
                <c:pt idx="5">
                  <c:v>Žinios vertingos asmeniškai</c:v>
                </c:pt>
                <c:pt idx="6">
                  <c:v>Kita</c:v>
                </c:pt>
              </c:strCache>
            </c:strRef>
          </c:cat>
          <c:val>
            <c:numRef>
              <c:f>Lapas1!$B$2:$B$8</c:f>
              <c:numCache>
                <c:formatCode>0.0%</c:formatCode>
                <c:ptCount val="7"/>
                <c:pt idx="0">
                  <c:v>0.29499999999999998</c:v>
                </c:pt>
                <c:pt idx="1">
                  <c:v>0.45500000000000002</c:v>
                </c:pt>
                <c:pt idx="2">
                  <c:v>0.159</c:v>
                </c:pt>
                <c:pt idx="3">
                  <c:v>0.61399999999999999</c:v>
                </c:pt>
                <c:pt idx="4">
                  <c:v>0.318</c:v>
                </c:pt>
                <c:pt idx="5">
                  <c:v>0.52300000000000002</c:v>
                </c:pt>
                <c:pt idx="6">
                  <c:v>6.8000000000000005E-2</c:v>
                </c:pt>
              </c:numCache>
            </c:numRef>
          </c:val>
        </c:ser>
        <c:dLbls>
          <c:showLegendKey val="0"/>
          <c:showVal val="0"/>
          <c:showCatName val="0"/>
          <c:showSerName val="0"/>
          <c:showPercent val="0"/>
          <c:showBubbleSize val="0"/>
        </c:dLbls>
        <c:gapWidth val="150"/>
        <c:axId val="44947968"/>
        <c:axId val="31918912"/>
      </c:barChart>
      <c:catAx>
        <c:axId val="44947968"/>
        <c:scaling>
          <c:orientation val="minMax"/>
        </c:scaling>
        <c:delete val="0"/>
        <c:axPos val="l"/>
        <c:majorTickMark val="out"/>
        <c:minorTickMark val="none"/>
        <c:tickLblPos val="nextTo"/>
        <c:crossAx val="31918912"/>
        <c:crosses val="autoZero"/>
        <c:auto val="1"/>
        <c:lblAlgn val="ctr"/>
        <c:lblOffset val="100"/>
        <c:noMultiLvlLbl val="0"/>
      </c:catAx>
      <c:valAx>
        <c:axId val="31918912"/>
        <c:scaling>
          <c:orientation val="minMax"/>
        </c:scaling>
        <c:delete val="0"/>
        <c:axPos val="b"/>
        <c:majorGridlines/>
        <c:numFmt formatCode="0.0%" sourceLinked="1"/>
        <c:majorTickMark val="out"/>
        <c:minorTickMark val="none"/>
        <c:tickLblPos val="nextTo"/>
        <c:crossAx val="44947968"/>
        <c:crossesAt val="1"/>
        <c:crossBetween val="between"/>
      </c:valAx>
    </c:plotArea>
    <c:plotVisOnly val="1"/>
    <c:dispBlanksAs val="gap"/>
    <c:showDLblsOverMax val="0"/>
  </c:chart>
  <c:txPr>
    <a:bodyPr/>
    <a:lstStyle/>
    <a:p>
      <a:pPr>
        <a:defRPr sz="1800"/>
      </a:pPr>
      <a:endParaRPr lang="lt-L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1 seka</c:v>
                </c:pt>
              </c:strCache>
            </c:strRef>
          </c:tx>
          <c:invertIfNegative val="0"/>
          <c:dLbls>
            <c:showLegendKey val="0"/>
            <c:showVal val="1"/>
            <c:showCatName val="0"/>
            <c:showSerName val="0"/>
            <c:showPercent val="0"/>
            <c:showBubbleSize val="0"/>
            <c:showLeaderLines val="0"/>
          </c:dLbls>
          <c:cat>
            <c:strRef>
              <c:f>Lapas1!$A$2:$A$5</c:f>
              <c:strCache>
                <c:ptCount val="4"/>
                <c:pt idx="0">
                  <c:v>Tiesioginiame darbe</c:v>
                </c:pt>
                <c:pt idx="1">
                  <c:v>Antraeilėse pareigose</c:v>
                </c:pt>
                <c:pt idx="2">
                  <c:v>Dirbdami savanoriais</c:v>
                </c:pt>
                <c:pt idx="3">
                  <c:v>Kita</c:v>
                </c:pt>
              </c:strCache>
            </c:strRef>
          </c:cat>
          <c:val>
            <c:numRef>
              <c:f>Lapas1!$B$2:$B$5</c:f>
              <c:numCache>
                <c:formatCode>0.0%</c:formatCode>
                <c:ptCount val="4"/>
                <c:pt idx="0">
                  <c:v>0.58499999999999996</c:v>
                </c:pt>
                <c:pt idx="1">
                  <c:v>0.122</c:v>
                </c:pt>
                <c:pt idx="2">
                  <c:v>0.34100000000000003</c:v>
                </c:pt>
                <c:pt idx="3">
                  <c:v>9.8000000000000004E-2</c:v>
                </c:pt>
              </c:numCache>
            </c:numRef>
          </c:val>
        </c:ser>
        <c:dLbls>
          <c:showLegendKey val="0"/>
          <c:showVal val="0"/>
          <c:showCatName val="0"/>
          <c:showSerName val="0"/>
          <c:showPercent val="0"/>
          <c:showBubbleSize val="0"/>
        </c:dLbls>
        <c:gapWidth val="150"/>
        <c:axId val="44948992"/>
        <c:axId val="31922368"/>
      </c:barChart>
      <c:catAx>
        <c:axId val="44948992"/>
        <c:scaling>
          <c:orientation val="minMax"/>
        </c:scaling>
        <c:delete val="0"/>
        <c:axPos val="b"/>
        <c:majorTickMark val="out"/>
        <c:minorTickMark val="none"/>
        <c:tickLblPos val="nextTo"/>
        <c:crossAx val="31922368"/>
        <c:crosses val="autoZero"/>
        <c:auto val="1"/>
        <c:lblAlgn val="ctr"/>
        <c:lblOffset val="100"/>
        <c:noMultiLvlLbl val="0"/>
      </c:catAx>
      <c:valAx>
        <c:axId val="31922368"/>
        <c:scaling>
          <c:orientation val="minMax"/>
        </c:scaling>
        <c:delete val="0"/>
        <c:axPos val="l"/>
        <c:majorGridlines/>
        <c:numFmt formatCode="0.0%" sourceLinked="1"/>
        <c:majorTickMark val="out"/>
        <c:minorTickMark val="none"/>
        <c:tickLblPos val="nextTo"/>
        <c:crossAx val="44948992"/>
        <c:crosses val="autoZero"/>
        <c:crossBetween val="between"/>
      </c:valAx>
    </c:plotArea>
    <c:plotVisOnly val="1"/>
    <c:dispBlanksAs val="gap"/>
    <c:showDLblsOverMax val="0"/>
  </c:chart>
  <c:txPr>
    <a:bodyPr/>
    <a:lstStyle/>
    <a:p>
      <a:pPr>
        <a:defRPr sz="1800"/>
      </a:pPr>
      <a:endParaRPr lang="lt-LT"/>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184A1-572D-4478-9F2D-823F01562CCB}" type="datetimeFigureOut">
              <a:rPr lang="lt-LT" smtClean="0"/>
              <a:t>2013.12.01</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ACB21B-FFD1-464C-90DA-F0377CC5BF0D}" type="slidenum">
              <a:rPr lang="lt-LT" smtClean="0"/>
              <a:t>‹#›</a:t>
            </a:fld>
            <a:endParaRPr lang="lt-LT"/>
          </a:p>
        </p:txBody>
      </p:sp>
    </p:spTree>
    <p:extLst>
      <p:ext uri="{BB962C8B-B14F-4D97-AF65-F5344CB8AC3E}">
        <p14:creationId xmlns:p14="http://schemas.microsoft.com/office/powerpoint/2010/main" val="3560607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A0232C0-AE19-478B-8D38-4105ADD3F6C7}" type="slidenum">
              <a:rPr lang="lt-LT" smtClean="0">
                <a:latin typeface="Arial" charset="0"/>
              </a:rPr>
              <a:pPr/>
              <a:t>9</a:t>
            </a:fld>
            <a:endParaRPr lang="lt-LT" smtClean="0">
              <a:latin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36952DD-45A2-4661-846A-4AAFA9E4D234}" type="slidenum">
              <a:rPr lang="lt-LT" smtClean="0">
                <a:latin typeface="Arial" charset="0"/>
              </a:rPr>
              <a:pPr/>
              <a:t>10</a:t>
            </a:fld>
            <a:endParaRPr lang="lt-LT" smtClean="0">
              <a:latin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D9CC79F-DA6C-4BA7-8A98-34E148CCE710}" type="slidenum">
              <a:rPr lang="lt-LT" smtClean="0">
                <a:latin typeface="Arial" charset="0"/>
              </a:rPr>
              <a:pPr/>
              <a:t>12</a:t>
            </a:fld>
            <a:endParaRPr lang="lt-LT" smtClean="0">
              <a:latin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3610564-44A1-453E-AEBE-660D0A4A6033}" type="slidenum">
              <a:rPr lang="lt-LT" smtClean="0">
                <a:latin typeface="Arial" charset="0"/>
              </a:rPr>
              <a:pPr/>
              <a:t>13</a:t>
            </a:fld>
            <a:endParaRPr lang="lt-LT" smtClean="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9FC3559-52C0-4CF2-9C52-5676F14DAB1F}" type="slidenum">
              <a:rPr lang="lt-LT" smtClean="0">
                <a:latin typeface="Arial" charset="0"/>
              </a:rPr>
              <a:pPr/>
              <a:t>14</a:t>
            </a:fld>
            <a:endParaRPr lang="lt-LT" smtClean="0">
              <a:latin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53C2BE1-28E9-4489-A562-8A371CBD9D6A}" type="slidenum">
              <a:rPr lang="lt-LT" smtClean="0">
                <a:latin typeface="Arial" charset="0"/>
              </a:rPr>
              <a:pPr/>
              <a:t>16</a:t>
            </a:fld>
            <a:endParaRPr lang="lt-LT"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9B098C7-7465-4490-B473-892DB02BEAEA}" type="slidenum">
              <a:rPr lang="lt-LT" smtClean="0">
                <a:latin typeface="Arial" charset="0"/>
              </a:rPr>
              <a:pPr/>
              <a:t>19</a:t>
            </a:fld>
            <a:endParaRPr lang="lt-LT" smtClean="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lt-LT" smtClean="0"/>
              <a:t>Spustelėję redag. ruoš. pavad. stilių</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7" name="Date Placeholder 6"/>
          <p:cNvSpPr>
            <a:spLocks noGrp="1"/>
          </p:cNvSpPr>
          <p:nvPr>
            <p:ph type="dt" sz="half" idx="10"/>
          </p:nvPr>
        </p:nvSpPr>
        <p:spPr/>
        <p:txBody>
          <a:bodyPr/>
          <a:lstStyle/>
          <a:p>
            <a:fld id="{B5932B32-2401-4F14-AE41-AF500AD91936}" type="datetimeFigureOut">
              <a:rPr lang="lt-LT" smtClean="0"/>
              <a:t>2013.12.01</a:t>
            </a:fld>
            <a:endParaRPr lang="lt-LT"/>
          </a:p>
        </p:txBody>
      </p:sp>
      <p:sp>
        <p:nvSpPr>
          <p:cNvPr id="8" name="Slide Number Placeholder 7"/>
          <p:cNvSpPr>
            <a:spLocks noGrp="1"/>
          </p:cNvSpPr>
          <p:nvPr>
            <p:ph type="sldNum" sz="quarter" idx="11"/>
          </p:nvPr>
        </p:nvSpPr>
        <p:spPr/>
        <p:txBody>
          <a:bodyPr/>
          <a:lstStyle/>
          <a:p>
            <a:fld id="{3F192A2E-4670-4751-AB7C-671F394CFBA4}" type="slidenum">
              <a:rPr lang="lt-LT" smtClean="0"/>
              <a:t>‹#›</a:t>
            </a:fld>
            <a:endParaRPr lang="lt-LT"/>
          </a:p>
        </p:txBody>
      </p:sp>
      <p:sp>
        <p:nvSpPr>
          <p:cNvPr id="9" name="Footer Placeholder 8"/>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10"/>
          </p:nvPr>
        </p:nvSpPr>
        <p:spPr/>
        <p:txBody>
          <a:bodyPr/>
          <a:lstStyle/>
          <a:p>
            <a:fld id="{B5932B32-2401-4F14-AE41-AF500AD91936}" type="datetimeFigureOut">
              <a:rPr lang="lt-LT" smtClean="0"/>
              <a:t>2013.12.01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5932B32-2401-4F14-AE41-AF500AD91936}" type="datetimeFigureOut">
              <a:rPr lang="lt-LT" smtClean="0"/>
              <a:t>2013.12.01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192A2E-4670-4751-AB7C-671F394CFBA4}" type="slidenum">
              <a:rPr lang="lt-LT" smtClean="0"/>
              <a:t>‹#›</a:t>
            </a:fld>
            <a:endParaRPr lang="lt-LT"/>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5" name="Date Placeholder 4"/>
          <p:cNvSpPr>
            <a:spLocks noGrp="1"/>
          </p:cNvSpPr>
          <p:nvPr>
            <p:ph type="dt" sz="half" idx="10"/>
          </p:nvPr>
        </p:nvSpPr>
        <p:spPr/>
        <p:txBody>
          <a:bodyPr/>
          <a:lstStyle/>
          <a:p>
            <a:fld id="{B5932B32-2401-4F14-AE41-AF500AD91936}" type="datetimeFigureOut">
              <a:rPr lang="lt-LT" smtClean="0"/>
              <a:t>2013.12.01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F192A2E-4670-4751-AB7C-671F394CFBA4}" type="slidenum">
              <a:rPr lang="lt-LT" smtClean="0"/>
              <a:t>‹#›</a:t>
            </a:fld>
            <a:endParaRPr lang="lt-LT"/>
          </a:p>
        </p:txBody>
      </p:sp>
      <p:sp>
        <p:nvSpPr>
          <p:cNvPr id="9" name="Content Placeholder 8"/>
          <p:cNvSpPr>
            <a:spLocks noGrp="1"/>
          </p:cNvSpPr>
          <p:nvPr>
            <p:ph sz="quarter" idx="13"/>
          </p:nvPr>
        </p:nvSpPr>
        <p:spPr>
          <a:xfrm>
            <a:off x="365760" y="1600200"/>
            <a:ext cx="4041648" cy="452628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B5932B32-2401-4F14-AE41-AF500AD91936}" type="datetimeFigureOut">
              <a:rPr lang="lt-LT" smtClean="0"/>
              <a:t>2013.12.01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F192A2E-4670-4751-AB7C-671F394CFBA4}" type="slidenum">
              <a:rPr lang="lt-LT" smtClean="0"/>
              <a:t>‹#›</a:t>
            </a:fld>
            <a:endParaRPr lang="lt-LT"/>
          </a:p>
        </p:txBody>
      </p:sp>
      <p:sp>
        <p:nvSpPr>
          <p:cNvPr id="11" name="Content Placeholder 10"/>
          <p:cNvSpPr>
            <a:spLocks noGrp="1"/>
          </p:cNvSpPr>
          <p:nvPr>
            <p:ph sz="quarter" idx="13"/>
          </p:nvPr>
        </p:nvSpPr>
        <p:spPr>
          <a:xfrm>
            <a:off x="457200" y="2212848"/>
            <a:ext cx="4041648" cy="391363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B5932B32-2401-4F14-AE41-AF500AD91936}" type="datetimeFigureOut">
              <a:rPr lang="lt-LT" smtClean="0"/>
              <a:t>2013.12.01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932B32-2401-4F14-AE41-AF500AD91936}" type="datetimeFigureOut">
              <a:rPr lang="lt-LT" smtClean="0"/>
              <a:t>2013.12.01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lt-LT" smtClean="0"/>
              <a:t>Spustelėję redag. ruoš. pavad. stilių</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5932B32-2401-4F14-AE41-AF500AD91936}" type="datetimeFigureOut">
              <a:rPr lang="lt-LT" smtClean="0"/>
              <a:t>2013.12.01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lt-LT" smtClean="0"/>
              <a:t>Spustelėję redag. ruoš. pavad. stilių</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5932B32-2401-4F14-AE41-AF500AD91936}" type="datetimeFigureOut">
              <a:rPr lang="lt-LT" smtClean="0"/>
              <a:t>2013.12.01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B5932B32-2401-4F14-AE41-AF500AD91936}" type="datetimeFigureOut">
              <a:rPr lang="lt-LT" smtClean="0"/>
              <a:t>2013.12.01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B5932B32-2401-4F14-AE41-AF500AD91936}" type="datetimeFigureOut">
              <a:rPr lang="lt-LT" smtClean="0"/>
              <a:t>2013.12.01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F192A2E-4670-4751-AB7C-671F394CFBA4}"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5932B32-2401-4F14-AE41-AF500AD91936}" type="datetimeFigureOut">
              <a:rPr lang="lt-LT" smtClean="0"/>
              <a:t>2013.12.01</a:t>
            </a:fld>
            <a:endParaRPr lang="lt-LT"/>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lt-LT"/>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3F192A2E-4670-4751-AB7C-671F394CFBA4}" type="slidenum">
              <a:rPr lang="lt-LT" smtClean="0"/>
              <a:t>‹#›</a:t>
            </a:fld>
            <a:endParaRPr lang="lt-LT"/>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a:bodyPr>
          <a:lstStyle/>
          <a:p>
            <a:r>
              <a:rPr lang="lt-LT" sz="6000" b="1" dirty="0" smtClean="0">
                <a:effectLst/>
                <a:latin typeface="Times New Roman"/>
                <a:ea typeface="Calibri"/>
              </a:rPr>
              <a:t>PROGRAMOS „LINAS“ ĮGYVENDINIMAS  LIETUVOJE</a:t>
            </a:r>
            <a:endParaRPr lang="lt-LT" sz="6000" dirty="0"/>
          </a:p>
        </p:txBody>
      </p:sp>
      <p:sp>
        <p:nvSpPr>
          <p:cNvPr id="3" name="Antrinis pavadinimas 2"/>
          <p:cNvSpPr>
            <a:spLocks noGrp="1"/>
          </p:cNvSpPr>
          <p:nvPr>
            <p:ph type="subTitle" idx="1"/>
          </p:nvPr>
        </p:nvSpPr>
        <p:spPr/>
        <p:txBody>
          <a:bodyPr>
            <a:normAutofit fontScale="85000" lnSpcReduction="20000"/>
          </a:bodyPr>
          <a:lstStyle/>
          <a:p>
            <a:r>
              <a:rPr lang="lt-LT" dirty="0" smtClean="0">
                <a:latin typeface="Times New Roman" pitchFamily="18" charset="0"/>
                <a:cs typeface="Times New Roman" pitchFamily="18" charset="0"/>
              </a:rPr>
              <a:t>Kazlų Rūdos pradinės mokyklos mokytoja metodininkė, prevencinės programos ,,Linas“ lektorė </a:t>
            </a:r>
          </a:p>
          <a:p>
            <a:r>
              <a:rPr lang="lt-LT" dirty="0" smtClean="0">
                <a:latin typeface="Times New Roman" pitchFamily="18" charset="0"/>
                <a:cs typeface="Times New Roman" pitchFamily="18" charset="0"/>
              </a:rPr>
              <a:t>Dalė Kriščiūnienė</a:t>
            </a:r>
          </a:p>
          <a:p>
            <a:r>
              <a:rPr lang="lt-LT" dirty="0" smtClean="0">
                <a:latin typeface="Times New Roman" pitchFamily="18" charset="0"/>
                <a:cs typeface="Times New Roman" pitchFamily="18" charset="0"/>
              </a:rPr>
              <a:t>2013m.</a:t>
            </a:r>
          </a:p>
          <a:p>
            <a:endParaRPr lang="lt-LT" dirty="0"/>
          </a:p>
        </p:txBody>
      </p:sp>
    </p:spTree>
    <p:extLst>
      <p:ext uri="{BB962C8B-B14F-4D97-AF65-F5344CB8AC3E}">
        <p14:creationId xmlns:p14="http://schemas.microsoft.com/office/powerpoint/2010/main" val="4007548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atin typeface="Times New Roman" pitchFamily="18" charset="0"/>
                <a:cs typeface="Times New Roman" pitchFamily="18" charset="0"/>
              </a:rPr>
              <a:t>Prevencinė programa ,,Linas“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dirty="0" smtClean="0">
                <a:latin typeface="Times New Roman"/>
                <a:ea typeface="Calibri"/>
              </a:rPr>
              <a:t>	</a:t>
            </a:r>
            <a:r>
              <a:rPr lang="lt-LT" sz="3200" dirty="0" smtClean="0">
                <a:latin typeface="Times New Roman"/>
                <a:ea typeface="Calibri"/>
              </a:rPr>
              <a:t>Darbas </a:t>
            </a:r>
            <a:r>
              <a:rPr lang="lt-LT" sz="3200" dirty="0">
                <a:latin typeface="Times New Roman"/>
                <a:ea typeface="Calibri"/>
              </a:rPr>
              <a:t>su socialinės rizikos grupės šeimų vaikais reikalauja daug drąsos, ryžto, kantrybės, </a:t>
            </a:r>
            <a:r>
              <a:rPr lang="lt-LT" sz="3200" dirty="0" err="1">
                <a:latin typeface="Times New Roman"/>
                <a:ea typeface="Calibri"/>
              </a:rPr>
              <a:t>empatijos</a:t>
            </a:r>
            <a:r>
              <a:rPr lang="lt-LT" sz="3200" dirty="0">
                <a:latin typeface="Times New Roman"/>
                <a:ea typeface="Calibri"/>
              </a:rPr>
              <a:t>. </a:t>
            </a:r>
            <a:endParaRPr lang="lt-LT" sz="3200" dirty="0" smtClean="0">
              <a:latin typeface="Times New Roman"/>
              <a:ea typeface="Calibri"/>
            </a:endParaRPr>
          </a:p>
          <a:p>
            <a:pPr marL="0" indent="0">
              <a:buNone/>
            </a:pPr>
            <a:r>
              <a:rPr lang="lt-LT" sz="3200" dirty="0" smtClean="0">
                <a:latin typeface="Times New Roman"/>
                <a:ea typeface="Calibri"/>
              </a:rPr>
              <a:t>	1998 </a:t>
            </a:r>
            <a:r>
              <a:rPr lang="lt-LT" sz="3200" dirty="0">
                <a:latin typeface="Times New Roman"/>
                <a:ea typeface="Calibri"/>
              </a:rPr>
              <a:t>metais Lietuvos blaivybės fondo pirmininkas Gediminas Jakubčionis  </a:t>
            </a:r>
            <a:r>
              <a:rPr lang="lt-LT" sz="3200" dirty="0" smtClean="0">
                <a:latin typeface="Times New Roman"/>
                <a:ea typeface="Calibri"/>
              </a:rPr>
              <a:t>pasikvietė </a:t>
            </a:r>
            <a:r>
              <a:rPr lang="lt-LT" sz="3200" dirty="0">
                <a:latin typeface="Times New Roman"/>
                <a:ea typeface="Calibri"/>
              </a:rPr>
              <a:t>į Lietuvą Švedijos mokslo darbuotoją </a:t>
            </a:r>
            <a:r>
              <a:rPr lang="lt-LT" sz="3200" dirty="0" err="1" smtClean="0">
                <a:latin typeface="Times New Roman"/>
                <a:ea typeface="Calibri"/>
              </a:rPr>
              <a:t>Noomi</a:t>
            </a:r>
            <a:r>
              <a:rPr lang="lt-LT" sz="3200" dirty="0" smtClean="0">
                <a:latin typeface="Times New Roman"/>
                <a:ea typeface="Calibri"/>
              </a:rPr>
              <a:t> </a:t>
            </a:r>
            <a:r>
              <a:rPr lang="lt-LT" sz="3200" dirty="0" err="1">
                <a:latin typeface="Times New Roman"/>
                <a:ea typeface="Calibri"/>
              </a:rPr>
              <a:t>Tioneng</a:t>
            </a:r>
            <a:r>
              <a:rPr lang="lt-LT" sz="3200" dirty="0">
                <a:latin typeface="Times New Roman"/>
                <a:ea typeface="Calibri"/>
              </a:rPr>
              <a:t>, kuri yra programos  „Linas“ </a:t>
            </a:r>
            <a:r>
              <a:rPr lang="lt-LT" sz="3200" dirty="0" smtClean="0">
                <a:latin typeface="Times New Roman"/>
                <a:ea typeface="Calibri"/>
              </a:rPr>
              <a:t>kūrėja.</a:t>
            </a:r>
          </a:p>
          <a:p>
            <a:pPr marL="0" indent="0">
              <a:buNone/>
            </a:pPr>
            <a:r>
              <a:rPr lang="lt-LT" sz="3200" dirty="0" smtClean="0">
                <a:latin typeface="Times New Roman"/>
                <a:ea typeface="Calibri"/>
              </a:rPr>
              <a:t>Ji apmokė 20 lektorių galinčių rengti seminarus socialiniams pedagogams, mokytojams, klasių auklėtojams.   </a:t>
            </a:r>
            <a:endParaRPr lang="lt-LT" sz="3200" dirty="0"/>
          </a:p>
        </p:txBody>
      </p:sp>
    </p:spTree>
    <p:extLst>
      <p:ext uri="{BB962C8B-B14F-4D97-AF65-F5344CB8AC3E}">
        <p14:creationId xmlns:p14="http://schemas.microsoft.com/office/powerpoint/2010/main" val="2028404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99592" y="620688"/>
            <a:ext cx="7467600" cy="1143000"/>
          </a:xfrm>
        </p:spPr>
        <p:txBody>
          <a:bodyPr>
            <a:noAutofit/>
          </a:bodyPr>
          <a:lstStyle/>
          <a:p>
            <a:r>
              <a:rPr lang="lt-LT" sz="2800" b="1" dirty="0">
                <a:latin typeface="Times New Roman" pitchFamily="18" charset="0"/>
                <a:cs typeface="Times New Roman" pitchFamily="18" charset="0"/>
              </a:rPr>
              <a:t>P</a:t>
            </a:r>
            <a:r>
              <a:rPr lang="lt-LT" sz="2800" b="1" dirty="0" smtClean="0">
                <a:latin typeface="Times New Roman" pitchFamily="18" charset="0"/>
                <a:cs typeface="Times New Roman" pitchFamily="18" charset="0"/>
              </a:rPr>
              <a:t>rofesorė </a:t>
            </a:r>
            <a:r>
              <a:rPr lang="lt-LT" sz="2800" b="1" dirty="0" err="1" smtClean="0">
                <a:latin typeface="Times New Roman" pitchFamily="18" charset="0"/>
                <a:cs typeface="Times New Roman" pitchFamily="18" charset="0"/>
              </a:rPr>
              <a:t>Noomi</a:t>
            </a:r>
            <a:r>
              <a:rPr lang="lt-LT" sz="2800" b="1" dirty="0" smtClean="0">
                <a:latin typeface="Times New Roman" pitchFamily="18" charset="0"/>
                <a:cs typeface="Times New Roman" pitchFamily="18" charset="0"/>
              </a:rPr>
              <a:t> </a:t>
            </a:r>
            <a:r>
              <a:rPr lang="lt-LT" sz="2800" b="1" dirty="0" err="1">
                <a:latin typeface="Times New Roman" pitchFamily="18" charset="0"/>
                <a:cs typeface="Times New Roman" pitchFamily="18" charset="0"/>
              </a:rPr>
              <a:t>Tioneng</a:t>
            </a:r>
            <a:r>
              <a:rPr lang="lt-LT" sz="2800" b="1" dirty="0">
                <a:latin typeface="Times New Roman" pitchFamily="18" charset="0"/>
                <a:cs typeface="Times New Roman" pitchFamily="18" charset="0"/>
              </a:rPr>
              <a:t>  </a:t>
            </a:r>
            <a:r>
              <a:rPr lang="lt-LT" sz="2800" b="1" dirty="0" smtClean="0">
                <a:latin typeface="Times New Roman" pitchFamily="18" charset="0"/>
                <a:cs typeface="Times New Roman" pitchFamily="18" charset="0"/>
              </a:rPr>
              <a:t> </a:t>
            </a:r>
            <a:r>
              <a:rPr lang="lt-LT" sz="2800" b="1" dirty="0">
                <a:latin typeface="Times New Roman" pitchFamily="18" charset="0"/>
                <a:cs typeface="Times New Roman" pitchFamily="18" charset="0"/>
              </a:rPr>
              <a:t>Lietuvoje </a:t>
            </a:r>
            <a:r>
              <a:rPr lang="lt-LT" sz="2800" b="1" dirty="0" smtClean="0">
                <a:latin typeface="Times New Roman" pitchFamily="18" charset="0"/>
                <a:cs typeface="Times New Roman" pitchFamily="18" charset="0"/>
              </a:rPr>
              <a:t>su būsimais lektoriais </a:t>
            </a:r>
            <a:endParaRPr lang="lt-LT" sz="2800" b="1" dirty="0">
              <a:latin typeface="Times New Roman" pitchFamily="18" charset="0"/>
              <a:cs typeface="Times New Roman" pitchFamily="18" charset="0"/>
            </a:endParaRPr>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1363694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atin typeface="Times New Roman" pitchFamily="18" charset="0"/>
                <a:cs typeface="Times New Roman" pitchFamily="18" charset="0"/>
              </a:rPr>
              <a:t>Programa ,,Linas“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a:bodyPr>
          <a:lstStyle/>
          <a:p>
            <a:pPr algn="just" hangingPunct="0">
              <a:spcAft>
                <a:spcPts val="0"/>
              </a:spcAft>
              <a:tabLst>
                <a:tab pos="5943600" algn="l"/>
              </a:tabLst>
            </a:pPr>
            <a:r>
              <a:rPr lang="lt-LT" dirty="0" smtClean="0">
                <a:effectLst/>
                <a:latin typeface="Times New Roman" pitchFamily="18" charset="0"/>
                <a:ea typeface="Times New Roman"/>
                <a:cs typeface="Times New Roman" pitchFamily="18" charset="0"/>
              </a:rPr>
              <a:t> </a:t>
            </a:r>
            <a:r>
              <a:rPr lang="lt-LT" dirty="0">
                <a:latin typeface="Times New Roman" pitchFamily="18" charset="0"/>
                <a:ea typeface="Times New Roman"/>
                <a:cs typeface="Times New Roman" pitchFamily="18" charset="0"/>
              </a:rPr>
              <a:t>T</a:t>
            </a:r>
            <a:r>
              <a:rPr lang="lt-LT" dirty="0" smtClean="0">
                <a:effectLst/>
                <a:latin typeface="Times New Roman" pitchFamily="18" charset="0"/>
                <a:ea typeface="Times New Roman"/>
                <a:cs typeface="Times New Roman" pitchFamily="18" charset="0"/>
              </a:rPr>
              <a:t>ai pedagoginė medžiaga, skirta naudoti susitinkant su vaikais, kurių šeimoms būdinga vienokios ar kitokios formos priklausomybių problematika. </a:t>
            </a:r>
            <a:endParaRPr lang="lt-LT" sz="2000" dirty="0" smtClean="0">
              <a:effectLst/>
              <a:latin typeface="Times New Roman" pitchFamily="18" charset="0"/>
              <a:ea typeface="Times New Roman"/>
              <a:cs typeface="Times New Roman" pitchFamily="18" charset="0"/>
            </a:endParaRPr>
          </a:p>
          <a:p>
            <a:r>
              <a:rPr lang="lt-LT" dirty="0" smtClean="0">
                <a:effectLst/>
                <a:latin typeface="Times New Roman" pitchFamily="18" charset="0"/>
                <a:ea typeface="Times New Roman"/>
                <a:cs typeface="Times New Roman" pitchFamily="18" charset="0"/>
              </a:rPr>
              <a:t>Pagrindinis  dėmesys skiriamas priklausomybei nuo alkoholio ir kokią įtaką tai daro šeimai apskritai ir vaikui konkrečiai. Tačiau visiškai įmanoma taikyti pamatinį modelį grupėms vaikų, kurių tėvai yra priklausomi nuo narkotikų arba tablečių, serga psichinėmis ligomis, vaikams, kurių tėvai yra kalėjime ir vaikams, tapusiems smurto liudininkais...</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2160346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200" b="1" dirty="0" smtClean="0">
                <a:solidFill>
                  <a:schemeClr val="bg1">
                    <a:lumMod val="50000"/>
                  </a:schemeClr>
                </a:solidFill>
                <a:latin typeface="Times New Roman" pitchFamily="18" charset="0"/>
                <a:ea typeface="Times New Roman"/>
                <a:cs typeface="Times New Roman" pitchFamily="18" charset="0"/>
              </a:rPr>
              <a:t>Prevencinė programa ”Linas </a:t>
            </a:r>
            <a:r>
              <a:rPr lang="lt-LT" sz="3200" b="1" dirty="0">
                <a:solidFill>
                  <a:schemeClr val="bg1">
                    <a:lumMod val="50000"/>
                  </a:schemeClr>
                </a:solidFill>
                <a:latin typeface="Times New Roman" pitchFamily="18" charset="0"/>
                <a:ea typeface="Times New Roman"/>
                <a:cs typeface="Times New Roman" pitchFamily="18" charset="0"/>
              </a:rPr>
              <a:t>– pagalba vaikams”</a:t>
            </a:r>
            <a:endParaRPr lang="lt-LT" sz="3200" dirty="0">
              <a:solidFill>
                <a:schemeClr val="bg1">
                  <a:lumMod val="50000"/>
                </a:schemeClr>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95536" y="1556792"/>
            <a:ext cx="8229600" cy="4525963"/>
          </a:xfrm>
        </p:spPr>
        <p:txBody>
          <a:bodyPr>
            <a:normAutofit/>
          </a:bodyPr>
          <a:lstStyle/>
          <a:p>
            <a:r>
              <a:rPr lang="lt-LT" dirty="0" smtClean="0">
                <a:effectLst/>
                <a:latin typeface="Times New Roman" pitchFamily="18" charset="0"/>
                <a:ea typeface="Times New Roman"/>
                <a:cs typeface="Times New Roman" pitchFamily="18" charset="0"/>
              </a:rPr>
              <a:t>yra pedagoginis modelis, tačiau tinkamai taikomas, gali turėti ir terapinių pasekmių. Darbas vaikų grupėse remiasi bendryste, žaidimais, pratimais ir pasidalinimu žiniomis. Tai, kas įvyksta, kuomet individas susitinka su grupe, kai teorija susikryžiuoja su praktika, gali tapti geru žaizdru, kuriame įmanoma įgyvendinti ”Lino…” tikslus. Tai vieta, kur vaikai smagiai leidžia laiką, bręsta ir apdoroja savo patirtis.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2467975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atin typeface="Times New Roman" pitchFamily="18" charset="0"/>
                <a:cs typeface="Times New Roman" pitchFamily="18" charset="0"/>
              </a:rPr>
              <a:t>Susitikimų temos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hangingPunct="0"/>
            <a:r>
              <a:rPr lang="lt-LT" dirty="0">
                <a:latin typeface="Times New Roman" pitchFamily="18" charset="0"/>
                <a:cs typeface="Times New Roman" pitchFamily="18" charset="0"/>
              </a:rPr>
              <a:t>Kiekviena tema turi darbo </a:t>
            </a:r>
            <a:r>
              <a:rPr lang="lt-LT" dirty="0" smtClean="0">
                <a:latin typeface="Times New Roman" pitchFamily="18" charset="0"/>
                <a:cs typeface="Times New Roman" pitchFamily="18" charset="0"/>
              </a:rPr>
              <a:t>kryptį.</a:t>
            </a:r>
          </a:p>
          <a:p>
            <a:pPr hangingPunct="0"/>
            <a:r>
              <a:rPr lang="lt-LT" dirty="0" smtClean="0">
                <a:latin typeface="Times New Roman" pitchFamily="18" charset="0"/>
                <a:cs typeface="Times New Roman" pitchFamily="18" charset="0"/>
              </a:rPr>
              <a:t>Kiekvienas </a:t>
            </a:r>
            <a:r>
              <a:rPr lang="lt-LT" dirty="0">
                <a:latin typeface="Times New Roman" pitchFamily="18" charset="0"/>
                <a:cs typeface="Times New Roman" pitchFamily="18" charset="0"/>
              </a:rPr>
              <a:t>susitikimas turi siekiamą tikslą. Kiekvienam susitikimui siūlomi temų akcentai: </a:t>
            </a:r>
            <a:endParaRPr lang="lt-LT" dirty="0" smtClean="0">
              <a:latin typeface="Times New Roman" pitchFamily="18" charset="0"/>
              <a:cs typeface="Times New Roman" pitchFamily="18" charset="0"/>
            </a:endParaRPr>
          </a:p>
          <a:p>
            <a:pPr marL="0" indent="0" hangingPunct="0">
              <a:buNone/>
            </a:pPr>
            <a:r>
              <a:rPr lang="lt-LT" dirty="0" smtClean="0">
                <a:latin typeface="Times New Roman" pitchFamily="18" charset="0"/>
                <a:cs typeface="Times New Roman" pitchFamily="18" charset="0"/>
              </a:rPr>
              <a:t>1)medžiaga </a:t>
            </a:r>
            <a:r>
              <a:rPr lang="lt-LT" dirty="0">
                <a:latin typeface="Times New Roman" pitchFamily="18" charset="0"/>
                <a:cs typeface="Times New Roman" pitchFamily="18" charset="0"/>
              </a:rPr>
              <a:t>atskiroms susitikimo </a:t>
            </a:r>
            <a:r>
              <a:rPr lang="lt-LT" dirty="0" smtClean="0">
                <a:latin typeface="Times New Roman" pitchFamily="18" charset="0"/>
                <a:cs typeface="Times New Roman" pitchFamily="18" charset="0"/>
              </a:rPr>
              <a:t>dalims. 2)pažinimo valandai. </a:t>
            </a:r>
            <a:endParaRPr lang="lt-LT" dirty="0">
              <a:latin typeface="Times New Roman" pitchFamily="18" charset="0"/>
              <a:cs typeface="Times New Roman" pitchFamily="18" charset="0"/>
            </a:endParaRPr>
          </a:p>
          <a:p>
            <a:pPr marL="0" indent="0" hangingPunct="0">
              <a:buNone/>
            </a:pPr>
            <a:r>
              <a:rPr lang="lt-LT" dirty="0" smtClean="0">
                <a:latin typeface="Times New Roman" pitchFamily="18" charset="0"/>
                <a:cs typeface="Times New Roman" pitchFamily="18" charset="0"/>
              </a:rPr>
              <a:t>3) </a:t>
            </a:r>
            <a:r>
              <a:rPr lang="lt-LT" dirty="0">
                <a:latin typeface="Times New Roman" pitchFamily="18" charset="0"/>
                <a:cs typeface="Times New Roman" pitchFamily="18" charset="0"/>
              </a:rPr>
              <a:t>žaidimų bei pratimų </a:t>
            </a:r>
            <a:r>
              <a:rPr lang="lt-LT" dirty="0" smtClean="0">
                <a:latin typeface="Times New Roman" pitchFamily="18" charset="0"/>
                <a:cs typeface="Times New Roman" pitchFamily="18" charset="0"/>
              </a:rPr>
              <a:t>valandai.</a:t>
            </a:r>
            <a:endParaRPr lang="lt-LT" dirty="0">
              <a:latin typeface="Times New Roman" pitchFamily="18" charset="0"/>
              <a:cs typeface="Times New Roman" pitchFamily="18" charset="0"/>
            </a:endParaRPr>
          </a:p>
          <a:p>
            <a:pPr marL="0" indent="0" hangingPunct="0">
              <a:buNone/>
            </a:pPr>
            <a:r>
              <a:rPr lang="lt-LT" dirty="0">
                <a:latin typeface="Times New Roman" pitchFamily="18" charset="0"/>
                <a:cs typeface="Times New Roman" pitchFamily="18" charset="0"/>
              </a:rPr>
              <a:t> </a:t>
            </a:r>
          </a:p>
        </p:txBody>
      </p:sp>
    </p:spTree>
    <p:extLst>
      <p:ext uri="{BB962C8B-B14F-4D97-AF65-F5344CB8AC3E}">
        <p14:creationId xmlns:p14="http://schemas.microsoft.com/office/powerpoint/2010/main" val="1592881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atin typeface="Times New Roman" pitchFamily="18" charset="0"/>
                <a:cs typeface="Times New Roman" pitchFamily="18" charset="0"/>
              </a:rPr>
              <a:t>Linas švedų berniukas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lt-LT" dirty="0" smtClean="0">
                <a:latin typeface="Times New Roman" pitchFamily="18" charset="0"/>
                <a:cs typeface="Times New Roman" pitchFamily="18" charset="0"/>
              </a:rPr>
              <a:t>Vaikas - kupinas jausmų, kuris ieško ir randa, netenka ir tikisi. Jam dažnai nesiseka, ir supykęs jis pradeda iš visų jėgų trepsėti, švaistyti daiktus ir šūkauti visokiausius žodžius.</a:t>
            </a:r>
          </a:p>
          <a:p>
            <a:r>
              <a:rPr lang="lt-LT" dirty="0" smtClean="0">
                <a:latin typeface="Times New Roman" pitchFamily="18" charset="0"/>
                <a:cs typeface="Times New Roman" pitchFamily="18" charset="0"/>
              </a:rPr>
              <a:t>Kartais aktyviam agresyvumui nelieka jėgų, ir tuomet Linas tampa bejėgis, jis pradeda neaiškiai ir nesuprantamai veblenti. Jo niekas nedomina.</a:t>
            </a:r>
          </a:p>
          <a:p>
            <a:r>
              <a:rPr lang="lt-LT" dirty="0" smtClean="0">
                <a:latin typeface="Times New Roman" pitchFamily="18" charset="0"/>
                <a:cs typeface="Times New Roman" pitchFamily="18" charset="0"/>
              </a:rPr>
              <a:t>Tai netenkančio vilties vaiko įvaizdis, tai vaikai ieškantys artumo.</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64148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normAutofit/>
          </a:bodyPr>
          <a:lstStyle/>
          <a:p>
            <a:r>
              <a:rPr lang="lt-LT" sz="3600" b="1" dirty="0">
                <a:latin typeface="Times New Roman" pitchFamily="18" charset="0"/>
                <a:cs typeface="Times New Roman" pitchFamily="18" charset="0"/>
              </a:rPr>
              <a:t>Džiaugsmas - jausmų išreiškimas</a:t>
            </a:r>
          </a:p>
        </p:txBody>
      </p:sp>
      <p:pic>
        <p:nvPicPr>
          <p:cNvPr id="22534" name="Picture 6" descr="100_155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95736" y="1484784"/>
            <a:ext cx="3744416" cy="48245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72047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846138"/>
            <a:ext cx="8229600" cy="1143000"/>
          </a:xfrm>
        </p:spPr>
        <p:txBody>
          <a:bodyPr>
            <a:normAutofit fontScale="90000"/>
          </a:bodyPr>
          <a:lstStyle/>
          <a:p>
            <a:pPr algn="ctr" eaLnBrk="1" hangingPunct="1">
              <a:defRPr/>
            </a:pPr>
            <a:r>
              <a:rPr lang="en-US" sz="4000" b="1" dirty="0" smtClean="0">
                <a:latin typeface="Times New Roman" pitchFamily="18" charset="0"/>
                <a:cs typeface="Times New Roman" pitchFamily="18" charset="0"/>
              </a:rPr>
              <a:t>”</a:t>
            </a:r>
            <a:r>
              <a:rPr lang="en-US" sz="3600" b="1" dirty="0" err="1" smtClean="0">
                <a:latin typeface="Times New Roman" pitchFamily="18" charset="0"/>
                <a:cs typeface="Times New Roman" pitchFamily="18" charset="0"/>
              </a:rPr>
              <a:t>Lino</a:t>
            </a:r>
            <a:r>
              <a:rPr lang="en-US" sz="3600" b="1" dirty="0" smtClean="0">
                <a:latin typeface="Times New Roman" pitchFamily="18" charset="0"/>
                <a:cs typeface="Times New Roman" pitchFamily="18" charset="0"/>
              </a:rPr>
              <a:t> – </a:t>
            </a:r>
            <a:r>
              <a:rPr lang="en-US" sz="3600" b="1" dirty="0" err="1" smtClean="0">
                <a:latin typeface="Times New Roman" pitchFamily="18" charset="0"/>
                <a:cs typeface="Times New Roman" pitchFamily="18" charset="0"/>
              </a:rPr>
              <a:t>pagalbos</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vaikams</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tikslas</a:t>
            </a:r>
            <a:r>
              <a:rPr lang="lt-LT" sz="3600" b="1" dirty="0" smtClean="0">
                <a:latin typeface="Times New Roman" pitchFamily="18" charset="0"/>
                <a:cs typeface="Times New Roman" pitchFamily="18" charset="0"/>
              </a:rPr>
              <a:t>:</a:t>
            </a:r>
            <a:r>
              <a:rPr lang="en-US" sz="4000" b="1" dirty="0" smtClean="0">
                <a:latin typeface="Times New Roman" pitchFamily="18" charset="0"/>
                <a:cs typeface="Times New Roman" pitchFamily="18" charset="0"/>
              </a:rPr>
              <a:t/>
            </a:r>
            <a:br>
              <a:rPr lang="en-US" sz="4000" b="1" dirty="0" smtClean="0">
                <a:latin typeface="Times New Roman" pitchFamily="18" charset="0"/>
                <a:cs typeface="Times New Roman" pitchFamily="18" charset="0"/>
              </a:rPr>
            </a:br>
            <a:endParaRPr lang="en-US" sz="4000" b="1" dirty="0" smtClean="0">
              <a:latin typeface="Times New Roman" pitchFamily="18" charset="0"/>
              <a:cs typeface="Times New Roman" pitchFamily="18" charset="0"/>
            </a:endParaRPr>
          </a:p>
        </p:txBody>
      </p:sp>
      <p:sp>
        <p:nvSpPr>
          <p:cNvPr id="4099" name="Rectangle 3"/>
          <p:cNvSpPr>
            <a:spLocks noGrp="1" noChangeArrowheads="1"/>
          </p:cNvSpPr>
          <p:nvPr>
            <p:ph idx="1"/>
          </p:nvPr>
        </p:nvSpPr>
        <p:spPr>
          <a:xfrm>
            <a:off x="395288" y="1557338"/>
            <a:ext cx="8229600" cy="4525962"/>
          </a:xfrm>
        </p:spPr>
        <p:txBody>
          <a:bodyPr/>
          <a:lstStyle/>
          <a:p>
            <a:pPr eaLnBrk="1" hangingPunct="1">
              <a:buFontTx/>
              <a:buNone/>
              <a:defRPr/>
            </a:pPr>
            <a:r>
              <a:rPr lang="en-US" dirty="0" smtClean="0"/>
              <a:t> </a:t>
            </a:r>
          </a:p>
          <a:p>
            <a:pPr eaLnBrk="1" hangingPunct="1">
              <a:buFontTx/>
              <a:buNone/>
              <a:defRPr/>
            </a:pPr>
            <a:r>
              <a:rPr lang="en-US" sz="2800" dirty="0" smtClean="0">
                <a:latin typeface="Times New Roman" pitchFamily="18" charset="0"/>
                <a:cs typeface="Times New Roman" pitchFamily="18" charset="0"/>
              </a:rPr>
              <a:t>         • </a:t>
            </a:r>
            <a:r>
              <a:rPr lang="lt-LT" sz="2800" dirty="0">
                <a:latin typeface="Times New Roman" pitchFamily="18" charset="0"/>
                <a:cs typeface="Times New Roman" pitchFamily="18" charset="0"/>
              </a:rPr>
              <a:t>S</a:t>
            </a:r>
            <a:r>
              <a:rPr lang="en-US" sz="2800" dirty="0" err="1" smtClean="0">
                <a:latin typeface="Times New Roman" pitchFamily="18" charset="0"/>
                <a:cs typeface="Times New Roman" pitchFamily="18" charset="0"/>
              </a:rPr>
              <a:t>umažinti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vidinį</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chaoso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išgyvenimą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pasidalinti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jo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skausmu</a:t>
            </a:r>
            <a:r>
              <a:rPr lang="lt-LT"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p>
          <a:p>
            <a:pPr lvl="1" eaLnBrk="1" hangingPunct="1">
              <a:buFont typeface="Tahoma" pitchFamily="34" charset="0"/>
              <a:buNone/>
              <a:defRPr/>
            </a:pPr>
            <a:r>
              <a:rPr lang="en-US" sz="2800" dirty="0" smtClean="0">
                <a:latin typeface="Times New Roman" pitchFamily="18" charset="0"/>
                <a:cs typeface="Times New Roman" pitchFamily="18" charset="0"/>
              </a:rPr>
              <a:t>   • </a:t>
            </a:r>
            <a:r>
              <a:rPr lang="lt-LT" sz="2800" dirty="0" err="1">
                <a:latin typeface="Times New Roman" pitchFamily="18" charset="0"/>
                <a:cs typeface="Times New Roman" pitchFamily="18" charset="0"/>
              </a:rPr>
              <a:t>P</a:t>
            </a:r>
            <a:r>
              <a:rPr lang="en-US" sz="2800" dirty="0" err="1" smtClean="0">
                <a:latin typeface="Times New Roman" pitchFamily="18" charset="0"/>
                <a:cs typeface="Times New Roman" pitchFamily="18" charset="0"/>
              </a:rPr>
              <a:t>adaryti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kad</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gyvenimas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vaikui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būtų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labiau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suprantamas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nuspėjamas</a:t>
            </a:r>
            <a:r>
              <a:rPr lang="lt-LT"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p>
          <a:p>
            <a:pPr lvl="1" eaLnBrk="1" hangingPunct="1">
              <a:buFont typeface="Tahoma" pitchFamily="34" charset="0"/>
              <a:buNone/>
              <a:defRPr/>
            </a:pPr>
            <a:r>
              <a:rPr lang="en-US" sz="2800" dirty="0" smtClean="0">
                <a:latin typeface="Times New Roman" pitchFamily="18" charset="0"/>
                <a:cs typeface="Times New Roman" pitchFamily="18" charset="0"/>
              </a:rPr>
              <a:t>   • </a:t>
            </a:r>
            <a:r>
              <a:rPr lang="lt-LT" sz="2800" dirty="0" err="1">
                <a:latin typeface="Times New Roman" pitchFamily="18" charset="0"/>
                <a:cs typeface="Times New Roman" pitchFamily="18" charset="0"/>
              </a:rPr>
              <a:t>P</a:t>
            </a:r>
            <a:r>
              <a:rPr lang="en-US" sz="2800" dirty="0" err="1" smtClean="0">
                <a:latin typeface="Times New Roman" pitchFamily="18" charset="0"/>
                <a:cs typeface="Times New Roman" pitchFamily="18" charset="0"/>
              </a:rPr>
              <a:t>adėti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vaikui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bendrauti</a:t>
            </a:r>
            <a:r>
              <a:rPr lang="lt-LT"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lvl="1" eaLnBrk="1" hangingPunct="1">
              <a:buFont typeface="Tahoma" pitchFamily="34" charset="0"/>
              <a:buNone/>
              <a:defRPr/>
            </a:pPr>
            <a:r>
              <a:rPr lang="en-US" sz="2800" dirty="0" smtClean="0">
                <a:latin typeface="Times New Roman" pitchFamily="18" charset="0"/>
                <a:cs typeface="Times New Roman" pitchFamily="18" charset="0"/>
              </a:rPr>
              <a:t>   • </a:t>
            </a:r>
            <a:r>
              <a:rPr lang="lt-LT" sz="2800" dirty="0" err="1">
                <a:latin typeface="Times New Roman" pitchFamily="18" charset="0"/>
                <a:cs typeface="Times New Roman" pitchFamily="18" charset="0"/>
              </a:rPr>
              <a:t>S</a:t>
            </a:r>
            <a:r>
              <a:rPr lang="en-US" sz="2800" dirty="0" err="1" smtClean="0">
                <a:latin typeface="Times New Roman" pitchFamily="18" charset="0"/>
                <a:cs typeface="Times New Roman" pitchFamily="18" charset="0"/>
              </a:rPr>
              <a:t>umažinti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išgyvenamus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atsakomybės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kaltės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dėl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tėvų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priklausomybių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jausmus</a:t>
            </a:r>
            <a:r>
              <a:rPr lang="lt-LT"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p>
          <a:p>
            <a:pPr lvl="1" eaLnBrk="1" hangingPunct="1">
              <a:buFont typeface="Tahoma" pitchFamily="34" charset="0"/>
              <a:buNone/>
              <a:defRPr/>
            </a:pPr>
            <a:r>
              <a:rPr lang="en-US" sz="2800" dirty="0" smtClean="0">
                <a:latin typeface="Times New Roman" pitchFamily="18" charset="0"/>
                <a:cs typeface="Times New Roman" pitchFamily="18" charset="0"/>
              </a:rPr>
              <a:t>   • </a:t>
            </a:r>
            <a:r>
              <a:rPr lang="lt-LT" sz="2800" dirty="0" err="1">
                <a:latin typeface="Times New Roman" pitchFamily="18" charset="0"/>
                <a:cs typeface="Times New Roman" pitchFamily="18" charset="0"/>
              </a:rPr>
              <a:t>P</a:t>
            </a:r>
            <a:r>
              <a:rPr lang="en-US" sz="2800" dirty="0" err="1" smtClean="0">
                <a:latin typeface="Times New Roman" pitchFamily="18" charset="0"/>
                <a:cs typeface="Times New Roman" pitchFamily="18" charset="0"/>
              </a:rPr>
              <a:t>adėti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vaikui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liūdėti</a:t>
            </a:r>
            <a:r>
              <a:rPr lang="lt-LT"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p>
          <a:p>
            <a:pPr eaLnBrk="1" hangingPunct="1">
              <a:defRPr/>
            </a:pPr>
            <a:endParaRPr lang="en-US" sz="2800" dirty="0" smtClean="0">
              <a:latin typeface="Times New Roman" pitchFamily="18" charset="0"/>
              <a:cs typeface="Times New Roman" pitchFamily="18" charset="0"/>
            </a:endParaRPr>
          </a:p>
          <a:p>
            <a:pPr eaLnBrk="1" hangingPunct="1">
              <a:defRPr/>
            </a:pPr>
            <a:endParaRPr lang="en-US" sz="2400" dirty="0" smtClean="0"/>
          </a:p>
        </p:txBody>
      </p:sp>
    </p:spTree>
    <p:extLst>
      <p:ext uri="{BB962C8B-B14F-4D97-AF65-F5344CB8AC3E}">
        <p14:creationId xmlns:p14="http://schemas.microsoft.com/office/powerpoint/2010/main" val="4189663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206500"/>
            <a:ext cx="8229600" cy="1143000"/>
          </a:xfrm>
        </p:spPr>
        <p:txBody>
          <a:bodyPr>
            <a:normAutofit fontScale="90000"/>
          </a:bodyPr>
          <a:lstStyle/>
          <a:p>
            <a:pPr algn="ctr" eaLnBrk="1" hangingPunct="1">
              <a:defRPr/>
            </a:pPr>
            <a:r>
              <a:rPr lang="en-US" sz="3200" b="1" dirty="0" err="1" smtClean="0">
                <a:latin typeface="Times New Roman" pitchFamily="18" charset="0"/>
                <a:cs typeface="Times New Roman" pitchFamily="18" charset="0"/>
              </a:rPr>
              <a:t>Bendri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darbo</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su</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vaikų</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grupe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siekiai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yra</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lt-LT" sz="3200" b="1" dirty="0" smtClean="0">
                <a:latin typeface="Times New Roman" pitchFamily="18" charset="0"/>
                <a:cs typeface="Times New Roman" pitchFamily="18" charset="0"/>
              </a:rPr>
              <a:t>dar</a:t>
            </a:r>
            <a:r>
              <a:rPr lang="en-US" sz="3200" b="1" dirty="0" smtClean="0">
                <a:latin typeface="Times New Roman" pitchFamily="18" charset="0"/>
                <a:cs typeface="Times New Roman" pitchFamily="18" charset="0"/>
              </a:rPr>
              <a:t>b</a:t>
            </a:r>
            <a:r>
              <a:rPr lang="lt-LT" sz="3200" b="1" dirty="0" err="1" smtClean="0">
                <a:latin typeface="Times New Roman" pitchFamily="18" charset="0"/>
                <a:cs typeface="Times New Roman" pitchFamily="18" charset="0"/>
              </a:rPr>
              <a:t>as</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su</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vaikais</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grupėje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kad</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jie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turėtų</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galimybę</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smtClean="0">
              <a:latin typeface="Times New Roman" pitchFamily="18" charset="0"/>
              <a:cs typeface="Times New Roman" pitchFamily="18" charset="0"/>
            </a:endParaRPr>
          </a:p>
        </p:txBody>
      </p:sp>
      <p:sp>
        <p:nvSpPr>
          <p:cNvPr id="19459" name="Rectangle 3"/>
          <p:cNvSpPr>
            <a:spLocks noGrp="1" noChangeArrowheads="1"/>
          </p:cNvSpPr>
          <p:nvPr>
            <p:ph idx="1"/>
          </p:nvPr>
        </p:nvSpPr>
        <p:spPr>
          <a:xfrm>
            <a:off x="457200" y="2651125"/>
            <a:ext cx="8229600" cy="2586038"/>
          </a:xfrm>
        </p:spPr>
        <p:txBody>
          <a:bodyPr>
            <a:normAutofit/>
          </a:bodyPr>
          <a:lstStyle/>
          <a:p>
            <a:pPr marL="990600" lvl="1" indent="-533400" eaLnBrk="1" hangingPunct="1">
              <a:lnSpc>
                <a:spcPct val="80000"/>
              </a:lnSpc>
              <a:buFont typeface="Tahoma" pitchFamily="34" charset="0"/>
              <a:buNone/>
              <a:defRPr/>
            </a:pPr>
            <a:endParaRPr lang="en-US" sz="1600" dirty="0" smtClean="0"/>
          </a:p>
          <a:p>
            <a:pPr marL="609600" indent="-609600" eaLnBrk="1" hangingPunct="1">
              <a:lnSpc>
                <a:spcPct val="80000"/>
              </a:lnSpc>
              <a:buFontTx/>
              <a:buNone/>
              <a:defRPr/>
            </a:pPr>
            <a:endParaRPr lang="en-US" sz="1800" b="1" dirty="0" smtClean="0">
              <a:latin typeface="Times New Roman" pitchFamily="18" charset="0"/>
              <a:cs typeface="Times New Roman" pitchFamily="18" charset="0"/>
            </a:endParaRPr>
          </a:p>
          <a:p>
            <a:pPr marL="609600" indent="-609600" algn="ctr" eaLnBrk="1" hangingPunct="1">
              <a:lnSpc>
                <a:spcPct val="80000"/>
              </a:lnSpc>
              <a:buFontTx/>
              <a:buNone/>
              <a:defRPr/>
            </a:pPr>
            <a:r>
              <a:rPr lang="en-US" sz="18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Žaisti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ir</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vystytis</a:t>
            </a:r>
            <a:r>
              <a:rPr lang="en-US" sz="2400" b="1" dirty="0" smtClean="0">
                <a:latin typeface="Times New Roman" pitchFamily="18" charset="0"/>
                <a:cs typeface="Times New Roman" pitchFamily="18" charset="0"/>
              </a:rPr>
              <a:t> </a:t>
            </a:r>
            <a:endParaRPr lang="lt-LT" sz="2400" b="1" dirty="0" smtClean="0">
              <a:latin typeface="Times New Roman" pitchFamily="18" charset="0"/>
              <a:cs typeface="Times New Roman" pitchFamily="18" charset="0"/>
            </a:endParaRPr>
          </a:p>
          <a:p>
            <a:pPr marL="609600" indent="-609600" algn="ctr" eaLnBrk="1" hangingPunct="1">
              <a:lnSpc>
                <a:spcPct val="80000"/>
              </a:lnSpc>
              <a:buFontTx/>
              <a:buNone/>
              <a:defRPr/>
            </a:pPr>
            <a:endParaRPr lang="en-US" sz="2400" b="1" dirty="0" smtClean="0">
              <a:latin typeface="Times New Roman" pitchFamily="18" charset="0"/>
              <a:cs typeface="Times New Roman" pitchFamily="18" charset="0"/>
            </a:endParaRPr>
          </a:p>
          <a:p>
            <a:pPr marL="609600" indent="-609600" algn="ctr" eaLnBrk="1" hangingPunct="1">
              <a:lnSpc>
                <a:spcPct val="80000"/>
              </a:lnSpc>
              <a:buFontTx/>
              <a:buNone/>
              <a:defRPr/>
            </a:pP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Dalintis</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ir</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apdoroti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savo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išgyvenimus</a:t>
            </a:r>
            <a:r>
              <a:rPr lang="en-US" sz="2400" b="1" dirty="0" smtClean="0">
                <a:latin typeface="Times New Roman" pitchFamily="18" charset="0"/>
                <a:cs typeface="Times New Roman" pitchFamily="18" charset="0"/>
              </a:rPr>
              <a:t> </a:t>
            </a:r>
            <a:endParaRPr lang="lt-LT" sz="2400" b="1" dirty="0" smtClean="0">
              <a:latin typeface="Times New Roman" pitchFamily="18" charset="0"/>
              <a:cs typeface="Times New Roman" pitchFamily="18" charset="0"/>
            </a:endParaRPr>
          </a:p>
          <a:p>
            <a:pPr marL="609600" indent="-609600" algn="ctr" eaLnBrk="1" hangingPunct="1">
              <a:lnSpc>
                <a:spcPct val="80000"/>
              </a:lnSpc>
              <a:buFontTx/>
              <a:buNone/>
              <a:defRPr/>
            </a:pPr>
            <a:endParaRPr lang="en-US" sz="2400" b="1" dirty="0" smtClean="0">
              <a:latin typeface="Times New Roman" pitchFamily="18" charset="0"/>
              <a:cs typeface="Times New Roman" pitchFamily="18" charset="0"/>
            </a:endParaRPr>
          </a:p>
          <a:p>
            <a:pPr marL="609600" indent="-609600" algn="ctr" eaLnBrk="1" hangingPunct="1">
              <a:lnSpc>
                <a:spcPct val="80000"/>
              </a:lnSpc>
              <a:buFontTx/>
              <a:buNone/>
              <a:defRPr/>
            </a:pP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Gyventi</a:t>
            </a:r>
            <a:r>
              <a:rPr lang="en-US" sz="2400" b="1" dirty="0" smtClean="0">
                <a:latin typeface="Times New Roman" pitchFamily="18" charset="0"/>
                <a:cs typeface="Times New Roman" pitchFamily="18" charset="0"/>
              </a:rPr>
              <a:t>, ne </a:t>
            </a:r>
            <a:r>
              <a:rPr lang="en-US" sz="2400" b="1" dirty="0" err="1" smtClean="0">
                <a:latin typeface="Times New Roman" pitchFamily="18" charset="0"/>
                <a:cs typeface="Times New Roman" pitchFamily="18" charset="0"/>
              </a:rPr>
              <a:t>tik</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išgyventi</a:t>
            </a:r>
            <a:r>
              <a:rPr lang="en-US" sz="2400" b="1" dirty="0" smtClean="0">
                <a:latin typeface="Times New Roman" pitchFamily="18" charset="0"/>
                <a:cs typeface="Times New Roman" pitchFamily="18" charset="0"/>
              </a:rPr>
              <a:t>. </a:t>
            </a:r>
            <a:endParaRPr lang="lt-LT" sz="2400" b="1" dirty="0" smtClean="0">
              <a:latin typeface="Times New Roman" pitchFamily="18" charset="0"/>
              <a:cs typeface="Times New Roman" pitchFamily="18" charset="0"/>
            </a:endParaRPr>
          </a:p>
          <a:p>
            <a:pPr marL="609600" indent="-609600" algn="ctr" eaLnBrk="1" hangingPunct="1">
              <a:lnSpc>
                <a:spcPct val="80000"/>
              </a:lnSpc>
              <a:buFontTx/>
              <a:buNone/>
              <a:defRPr/>
            </a:pPr>
            <a:endParaRPr lang="en-US" sz="2400" b="1" dirty="0" smtClean="0">
              <a:latin typeface="Times New Roman" pitchFamily="18" charset="0"/>
              <a:cs typeface="Times New Roman" pitchFamily="18" charset="0"/>
            </a:endParaRPr>
          </a:p>
          <a:p>
            <a:pPr marL="609600" indent="-609600" eaLnBrk="1" hangingPunct="1">
              <a:lnSpc>
                <a:spcPct val="80000"/>
              </a:lnSpc>
              <a:defRPr/>
            </a:pPr>
            <a:endParaRPr lang="en-US" sz="2400" b="1" dirty="0" smtClean="0"/>
          </a:p>
        </p:txBody>
      </p:sp>
    </p:spTree>
    <p:extLst>
      <p:ext uri="{BB962C8B-B14F-4D97-AF65-F5344CB8AC3E}">
        <p14:creationId xmlns:p14="http://schemas.microsoft.com/office/powerpoint/2010/main" val="3481236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a:xfrm>
            <a:off x="467544" y="332656"/>
            <a:ext cx="8229600" cy="1143000"/>
          </a:xfrm>
        </p:spPr>
        <p:txBody>
          <a:bodyPr>
            <a:normAutofit/>
          </a:bodyPr>
          <a:lstStyle/>
          <a:p>
            <a:r>
              <a:rPr lang="lt-LT" sz="3600" b="1" dirty="0">
                <a:latin typeface="Times New Roman" pitchFamily="18" charset="0"/>
                <a:cs typeface="Times New Roman" pitchFamily="18" charset="0"/>
              </a:rPr>
              <a:t>Susipažinome su pagrindiniais jausmais</a:t>
            </a:r>
          </a:p>
        </p:txBody>
      </p:sp>
      <p:pic>
        <p:nvPicPr>
          <p:cNvPr id="57350" name="Picture 6" descr="148"/>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403648" y="1268760"/>
            <a:ext cx="6336704" cy="47134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18591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9750" y="917575"/>
            <a:ext cx="8229600" cy="1143000"/>
          </a:xfrm>
        </p:spPr>
        <p:txBody>
          <a:bodyPr>
            <a:normAutofit fontScale="90000"/>
          </a:bodyPr>
          <a:lstStyle/>
          <a:p>
            <a:pPr algn="ctr" eaLnBrk="1" hangingPunct="1">
              <a:defRPr/>
            </a:pPr>
            <a:r>
              <a:rPr lang="lt-LT" sz="3200" b="1" dirty="0" smtClean="0">
                <a:latin typeface="Times New Roman" pitchFamily="18" charset="0"/>
                <a:cs typeface="Times New Roman" pitchFamily="18" charset="0"/>
              </a:rPr>
              <a:t>Ž</a:t>
            </a:r>
            <a:r>
              <a:rPr lang="en-US" sz="3200" b="1" dirty="0" err="1" smtClean="0">
                <a:latin typeface="Times New Roman" pitchFamily="18" charset="0"/>
                <a:cs typeface="Times New Roman" pitchFamily="18" charset="0"/>
              </a:rPr>
              <a:t>aidimo</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ar</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pratimo</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metu</a:t>
            </a:r>
            <a:r>
              <a:rPr lang="en-US" sz="3200" b="1" dirty="0" smtClean="0">
                <a:latin typeface="Times New Roman" pitchFamily="18" charset="0"/>
                <a:cs typeface="Times New Roman" pitchFamily="18" charset="0"/>
              </a:rPr>
              <a:t> </a:t>
            </a:r>
            <a:br>
              <a:rPr lang="en-US" sz="3200" b="1" dirty="0" smtClean="0">
                <a:latin typeface="Times New Roman" pitchFamily="18" charset="0"/>
                <a:cs typeface="Times New Roman" pitchFamily="18" charset="0"/>
              </a:rPr>
            </a:br>
            <a:r>
              <a:rPr lang="lt-LT"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svarbu</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atsižvelgti</a:t>
            </a:r>
            <a:r>
              <a:rPr lang="en-US" sz="3200" b="1" dirty="0" smtClean="0">
                <a:latin typeface="Times New Roman" pitchFamily="18" charset="0"/>
                <a:cs typeface="Times New Roman" pitchFamily="18" charset="0"/>
              </a:rPr>
              <a:t> į:</a:t>
            </a:r>
            <a:r>
              <a:rPr lang="en-US" sz="4000" b="1" dirty="0" smtClean="0">
                <a:latin typeface="Times New Roman" pitchFamily="18" charset="0"/>
                <a:cs typeface="Times New Roman" pitchFamily="18" charset="0"/>
              </a:rPr>
              <a:t> </a:t>
            </a:r>
            <a:br>
              <a:rPr lang="en-US" sz="4000" b="1" dirty="0" smtClean="0">
                <a:latin typeface="Times New Roman" pitchFamily="18" charset="0"/>
                <a:cs typeface="Times New Roman" pitchFamily="18" charset="0"/>
              </a:rPr>
            </a:br>
            <a:endParaRPr lang="en-US" sz="4000" b="1" dirty="0" smtClean="0">
              <a:latin typeface="Times New Roman" pitchFamily="18" charset="0"/>
              <a:cs typeface="Times New Roman" pitchFamily="18" charset="0"/>
            </a:endParaRPr>
          </a:p>
        </p:txBody>
      </p:sp>
      <p:sp>
        <p:nvSpPr>
          <p:cNvPr id="22531" name="Rectangle 3"/>
          <p:cNvSpPr>
            <a:spLocks noGrp="1" noChangeArrowheads="1"/>
          </p:cNvSpPr>
          <p:nvPr>
            <p:ph idx="1"/>
          </p:nvPr>
        </p:nvSpPr>
        <p:spPr>
          <a:xfrm>
            <a:off x="303213" y="1998663"/>
            <a:ext cx="8229600" cy="4525962"/>
          </a:xfrm>
        </p:spPr>
        <p:txBody>
          <a:bodyPr/>
          <a:lstStyle/>
          <a:p>
            <a:pPr marL="533400" indent="-533400" eaLnBrk="1" hangingPunct="1">
              <a:lnSpc>
                <a:spcPct val="90000"/>
              </a:lnSpc>
              <a:buFontTx/>
              <a:buNone/>
              <a:defRPr/>
            </a:pPr>
            <a:r>
              <a:rPr lang="lt-LT"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Spontaniškus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komentarus</a:t>
            </a:r>
            <a:r>
              <a:rPr lang="en-US" sz="2800" dirty="0" smtClean="0">
                <a:latin typeface="Times New Roman" pitchFamily="18" charset="0"/>
                <a:cs typeface="Times New Roman" pitchFamily="18" charset="0"/>
              </a:rPr>
              <a:t>. Leis</a:t>
            </a:r>
            <a:r>
              <a:rPr lang="lt-LT" sz="2800" dirty="0" err="1" smtClean="0">
                <a:latin typeface="Times New Roman" pitchFamily="18" charset="0"/>
                <a:cs typeface="Times New Roman" pitchFamily="18" charset="0"/>
              </a:rPr>
              <a:t>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jiems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kalbėti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laisvai</a:t>
            </a:r>
            <a:r>
              <a:rPr lang="en-US" sz="2800" dirty="0" smtClean="0">
                <a:latin typeface="Times New Roman" pitchFamily="18" charset="0"/>
                <a:cs typeface="Times New Roman" pitchFamily="18" charset="0"/>
              </a:rPr>
              <a:t>. </a:t>
            </a:r>
          </a:p>
          <a:p>
            <a:pPr marL="914400" lvl="1" indent="-457200" eaLnBrk="1" hangingPunct="1">
              <a:lnSpc>
                <a:spcPct val="90000"/>
              </a:lnSpc>
              <a:buFont typeface="Tahoma" pitchFamily="34" charset="0"/>
              <a:buNone/>
              <a:defRPr/>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Užduo</a:t>
            </a:r>
            <a:r>
              <a:rPr lang="lt-LT" sz="2800" dirty="0" err="1" smtClean="0">
                <a:latin typeface="Times New Roman" pitchFamily="18" charset="0"/>
                <a:cs typeface="Times New Roman" pitchFamily="18" charset="0"/>
              </a:rPr>
              <a:t>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klausimus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Apie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ką</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galvojai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žaidimo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metu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jauteisi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spėjai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pamatyti</a:t>
            </a:r>
            <a:r>
              <a:rPr lang="en-US" sz="2800" dirty="0" smtClean="0">
                <a:latin typeface="Times New Roman" pitchFamily="18" charset="0"/>
                <a:cs typeface="Times New Roman" pitchFamily="18" charset="0"/>
              </a:rPr>
              <a:t>, k</a:t>
            </a:r>
            <a:r>
              <a:rPr lang="lt-LT" sz="2800" dirty="0" smtClean="0">
                <a:latin typeface="Times New Roman" pitchFamily="18" charset="0"/>
                <a:cs typeface="Times New Roman" pitchFamily="18" charset="0"/>
              </a:rPr>
              <a:t>ai</a:t>
            </a:r>
            <a:r>
              <a:rPr lang="en-US" sz="2800" dirty="0" smtClean="0">
                <a:latin typeface="Times New Roman" pitchFamily="18" charset="0"/>
                <a:cs typeface="Times New Roman" pitchFamily="18" charset="0"/>
              </a:rPr>
              <a:t>p </a:t>
            </a:r>
            <a:r>
              <a:rPr lang="en-US" sz="2800" dirty="0" err="1" smtClean="0">
                <a:latin typeface="Times New Roman" pitchFamily="18" charset="0"/>
                <a:cs typeface="Times New Roman" pitchFamily="18" charset="0"/>
              </a:rPr>
              <a:t>sekėsi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kitiems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tada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reagavai</a:t>
            </a:r>
            <a:r>
              <a:rPr lang="en-US" sz="2800" dirty="0" smtClean="0">
                <a:latin typeface="Times New Roman" pitchFamily="18" charset="0"/>
                <a:cs typeface="Times New Roman" pitchFamily="18" charset="0"/>
              </a:rPr>
              <a:t>? </a:t>
            </a:r>
          </a:p>
          <a:p>
            <a:pPr marL="914400" lvl="1" indent="-457200" eaLnBrk="1" hangingPunct="1">
              <a:lnSpc>
                <a:spcPct val="90000"/>
              </a:lnSpc>
              <a:buFont typeface="Tahoma" pitchFamily="34" charset="0"/>
              <a:buNone/>
              <a:defRPr/>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Užduo</a:t>
            </a:r>
            <a:r>
              <a:rPr lang="lt-LT" sz="2800" dirty="0" err="1" smtClean="0">
                <a:latin typeface="Times New Roman" pitchFamily="18" charset="0"/>
                <a:cs typeface="Times New Roman" pitchFamily="18" charset="0"/>
              </a:rPr>
              <a:t>ti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klausimus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kodėl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vaikai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žaidimo</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pratimo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metu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elgėsi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būtent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pvz</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žinai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kodėl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pasirinkai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būtent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norėtum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kad</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verčiau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būtum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pasielgęs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kitaip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atsitiko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kad</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taip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nepavyko</a:t>
            </a:r>
            <a:r>
              <a:rPr lang="en-US" sz="2800" dirty="0" smtClean="0">
                <a:latin typeface="Times New Roman" pitchFamily="18" charset="0"/>
                <a:cs typeface="Times New Roman" pitchFamily="18" charset="0"/>
              </a:rPr>
              <a:t>? </a:t>
            </a:r>
          </a:p>
          <a:p>
            <a:pPr marL="533400" indent="-533400" eaLnBrk="1" hangingPunct="1">
              <a:lnSpc>
                <a:spcPct val="90000"/>
              </a:lnSpc>
              <a:defRPr/>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61434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defRPr/>
            </a:pPr>
            <a:r>
              <a:rPr lang="lt-LT" sz="2800" b="1" dirty="0" smtClean="0">
                <a:latin typeface="Times New Roman" pitchFamily="18" charset="0"/>
                <a:cs typeface="Times New Roman" pitchFamily="18" charset="0"/>
              </a:rPr>
              <a:t>TEMOS</a:t>
            </a:r>
            <a:endParaRPr lang="en-US" sz="2800" b="1" dirty="0" smtClean="0">
              <a:latin typeface="Times New Roman" pitchFamily="18" charset="0"/>
              <a:cs typeface="Times New Roman" pitchFamily="18" charset="0"/>
            </a:endParaRPr>
          </a:p>
        </p:txBody>
      </p:sp>
      <p:sp>
        <p:nvSpPr>
          <p:cNvPr id="23555" name="Rectangle 3"/>
          <p:cNvSpPr>
            <a:spLocks noGrp="1" noChangeArrowheads="1"/>
          </p:cNvSpPr>
          <p:nvPr>
            <p:ph idx="1"/>
          </p:nvPr>
        </p:nvSpPr>
        <p:spPr/>
        <p:txBody>
          <a:bodyPr>
            <a:normAutofit fontScale="92500" lnSpcReduction="10000"/>
          </a:bodyPr>
          <a:lstStyle/>
          <a:p>
            <a:pPr eaLnBrk="1" hangingPunct="1">
              <a:lnSpc>
                <a:spcPct val="80000"/>
              </a:lnSpc>
              <a:defRPr/>
            </a:pPr>
            <a:r>
              <a:rPr lang="en-US" sz="1800" dirty="0" smtClean="0">
                <a:latin typeface="Times New Roman" pitchFamily="18" charset="0"/>
                <a:cs typeface="Times New Roman" pitchFamily="18" charset="0"/>
              </a:rPr>
              <a:t>1 </a:t>
            </a:r>
            <a:r>
              <a:rPr lang="lt-LT" sz="1800" dirty="0" smtClean="0">
                <a:latin typeface="Times New Roman" pitchFamily="18" charset="0"/>
                <a:cs typeface="Times New Roman" pitchFamily="18" charset="0"/>
              </a:rPr>
              <a:t>Kartu</a:t>
            </a:r>
            <a:r>
              <a:rPr lang="en-US" sz="1800" dirty="0" smtClean="0">
                <a:latin typeface="Times New Roman" pitchFamily="18" charset="0"/>
                <a:cs typeface="Times New Roman" pitchFamily="18" charset="0"/>
              </a:rPr>
              <a:t> </a:t>
            </a:r>
          </a:p>
          <a:p>
            <a:pPr eaLnBrk="1" hangingPunct="1">
              <a:lnSpc>
                <a:spcPct val="80000"/>
              </a:lnSpc>
              <a:defRPr/>
            </a:pPr>
            <a:r>
              <a:rPr lang="lt-LT" sz="1800" dirty="0" smtClean="0">
                <a:latin typeface="Times New Roman" pitchFamily="18" charset="0"/>
                <a:cs typeface="Times New Roman" pitchFamily="18" charset="0"/>
              </a:rPr>
              <a:t>2 Aš ir mano šeima </a:t>
            </a:r>
          </a:p>
          <a:p>
            <a:pPr eaLnBrk="1" hangingPunct="1">
              <a:lnSpc>
                <a:spcPct val="80000"/>
              </a:lnSpc>
              <a:defRPr/>
            </a:pPr>
            <a:r>
              <a:rPr lang="lt-LT" sz="1800" dirty="0" smtClean="0">
                <a:latin typeface="Times New Roman" pitchFamily="18" charset="0"/>
                <a:cs typeface="Times New Roman" pitchFamily="18" charset="0"/>
              </a:rPr>
              <a:t>3 Mano jausmai </a:t>
            </a:r>
          </a:p>
          <a:p>
            <a:pPr eaLnBrk="1" hangingPunct="1">
              <a:lnSpc>
                <a:spcPct val="80000"/>
              </a:lnSpc>
              <a:defRPr/>
            </a:pPr>
            <a:r>
              <a:rPr lang="lt-LT" sz="1800" dirty="0" smtClean="0">
                <a:latin typeface="Times New Roman" pitchFamily="18" charset="0"/>
                <a:cs typeface="Times New Roman" pitchFamily="18" charset="0"/>
              </a:rPr>
              <a:t>4 Alkoholis, kiti svaigalai ir priklausomybė </a:t>
            </a:r>
          </a:p>
          <a:p>
            <a:pPr eaLnBrk="1" hangingPunct="1">
              <a:lnSpc>
                <a:spcPct val="80000"/>
              </a:lnSpc>
              <a:defRPr/>
            </a:pPr>
            <a:r>
              <a:rPr lang="lt-LT" sz="1800" dirty="0" smtClean="0">
                <a:latin typeface="Times New Roman" pitchFamily="18" charset="0"/>
                <a:cs typeface="Times New Roman" pitchFamily="18" charset="0"/>
              </a:rPr>
              <a:t>5 Mano kasdienybė ir artimų man žmonių tinklas</a:t>
            </a:r>
          </a:p>
          <a:p>
            <a:pPr eaLnBrk="1" hangingPunct="1">
              <a:lnSpc>
                <a:spcPct val="80000"/>
              </a:lnSpc>
              <a:defRPr/>
            </a:pPr>
            <a:r>
              <a:rPr lang="lt-LT" sz="1800" dirty="0" smtClean="0">
                <a:latin typeface="Times New Roman" pitchFamily="18" charset="0"/>
                <a:cs typeface="Times New Roman" pitchFamily="18" charset="0"/>
              </a:rPr>
              <a:t>6 Paslėpti, pamiršti ar ištuštinti – apie gynybą ir išgyvenimo strategijas </a:t>
            </a:r>
          </a:p>
          <a:p>
            <a:pPr eaLnBrk="1" hangingPunct="1">
              <a:lnSpc>
                <a:spcPct val="80000"/>
              </a:lnSpc>
              <a:defRPr/>
            </a:pPr>
            <a:r>
              <a:rPr lang="lt-LT" sz="1800" dirty="0" smtClean="0">
                <a:latin typeface="Times New Roman" pitchFamily="18" charset="0"/>
                <a:cs typeface="Times New Roman" pitchFamily="18" charset="0"/>
              </a:rPr>
              <a:t>7 Mano ”pareigos” ir mano teisės </a:t>
            </a:r>
          </a:p>
          <a:p>
            <a:pPr eaLnBrk="1" hangingPunct="1">
              <a:lnSpc>
                <a:spcPct val="80000"/>
              </a:lnSpc>
              <a:defRPr/>
            </a:pPr>
            <a:r>
              <a:rPr lang="lt-LT" sz="1800" dirty="0" smtClean="0">
                <a:latin typeface="Times New Roman" pitchFamily="18" charset="0"/>
                <a:cs typeface="Times New Roman" pitchFamily="18" charset="0"/>
              </a:rPr>
              <a:t>8 Draugystė, vienatvė ir liūdesys </a:t>
            </a:r>
          </a:p>
          <a:p>
            <a:pPr eaLnBrk="1" hangingPunct="1">
              <a:lnSpc>
                <a:spcPct val="80000"/>
              </a:lnSpc>
              <a:defRPr/>
            </a:pPr>
            <a:r>
              <a:rPr lang="lt-LT" sz="1800" dirty="0" smtClean="0">
                <a:latin typeface="Times New Roman" pitchFamily="18" charset="0"/>
                <a:cs typeface="Times New Roman" pitchFamily="18" charset="0"/>
              </a:rPr>
              <a:t>9 Aš esu vienintelis, tu esi vienintelis </a:t>
            </a:r>
          </a:p>
          <a:p>
            <a:pPr eaLnBrk="1" hangingPunct="1">
              <a:lnSpc>
                <a:spcPct val="80000"/>
              </a:lnSpc>
              <a:defRPr/>
            </a:pPr>
            <a:r>
              <a:rPr lang="lt-LT" sz="1800" dirty="0" smtClean="0">
                <a:latin typeface="Times New Roman" pitchFamily="18" charset="0"/>
                <a:cs typeface="Times New Roman" pitchFamily="18" charset="0"/>
              </a:rPr>
              <a:t>10 Aš ir mano šeima </a:t>
            </a:r>
          </a:p>
          <a:p>
            <a:pPr eaLnBrk="1" hangingPunct="1">
              <a:lnSpc>
                <a:spcPct val="80000"/>
              </a:lnSpc>
              <a:defRPr/>
            </a:pPr>
            <a:r>
              <a:rPr lang="lt-LT" sz="1800" dirty="0" smtClean="0">
                <a:latin typeface="Times New Roman" pitchFamily="18" charset="0"/>
                <a:cs typeface="Times New Roman" pitchFamily="18" charset="0"/>
              </a:rPr>
              <a:t>11 Mano jausmai </a:t>
            </a:r>
          </a:p>
          <a:p>
            <a:pPr eaLnBrk="1" hangingPunct="1">
              <a:lnSpc>
                <a:spcPct val="80000"/>
              </a:lnSpc>
              <a:defRPr/>
            </a:pPr>
            <a:r>
              <a:rPr lang="lt-LT" sz="1800" dirty="0" smtClean="0">
                <a:latin typeface="Times New Roman" pitchFamily="18" charset="0"/>
                <a:cs typeface="Times New Roman" pitchFamily="18" charset="0"/>
              </a:rPr>
              <a:t>12 Alkoholis, kiti svaigalai ir priklausomybė </a:t>
            </a:r>
          </a:p>
          <a:p>
            <a:pPr eaLnBrk="1" hangingPunct="1">
              <a:lnSpc>
                <a:spcPct val="80000"/>
              </a:lnSpc>
              <a:defRPr/>
            </a:pPr>
            <a:r>
              <a:rPr lang="lt-LT" sz="1800" dirty="0" smtClean="0">
                <a:latin typeface="Times New Roman" pitchFamily="18" charset="0"/>
                <a:cs typeface="Times New Roman" pitchFamily="18" charset="0"/>
              </a:rPr>
              <a:t>13 Mano kasdienybė ir artimų man žmonių tinklas </a:t>
            </a:r>
          </a:p>
          <a:p>
            <a:pPr eaLnBrk="1" hangingPunct="1">
              <a:lnSpc>
                <a:spcPct val="80000"/>
              </a:lnSpc>
              <a:defRPr/>
            </a:pPr>
            <a:r>
              <a:rPr lang="lt-LT" sz="1800" dirty="0" smtClean="0">
                <a:latin typeface="Times New Roman" pitchFamily="18" charset="0"/>
                <a:cs typeface="Times New Roman" pitchFamily="18" charset="0"/>
              </a:rPr>
              <a:t>14 Paslėpti, pamiršti ar ištuštinti – apie gynybą ir išgyvenimo strategijas </a:t>
            </a:r>
          </a:p>
          <a:p>
            <a:pPr eaLnBrk="1" hangingPunct="1">
              <a:lnSpc>
                <a:spcPct val="80000"/>
              </a:lnSpc>
              <a:defRPr/>
            </a:pPr>
            <a:r>
              <a:rPr lang="lt-LT" sz="1800" dirty="0" smtClean="0">
                <a:latin typeface="Times New Roman" pitchFamily="18" charset="0"/>
                <a:cs typeface="Times New Roman" pitchFamily="18" charset="0"/>
              </a:rPr>
              <a:t>15 Mano ”pareigos” ir mano teisės </a:t>
            </a:r>
          </a:p>
          <a:p>
            <a:pPr eaLnBrk="1" hangingPunct="1">
              <a:lnSpc>
                <a:spcPct val="80000"/>
              </a:lnSpc>
              <a:defRPr/>
            </a:pPr>
            <a:r>
              <a:rPr lang="lt-LT" sz="1800" dirty="0" smtClean="0">
                <a:latin typeface="Times New Roman" pitchFamily="18" charset="0"/>
                <a:cs typeface="Times New Roman" pitchFamily="18" charset="0"/>
              </a:rPr>
              <a:t>16 Draugystė, vienatvė ir liūdesys </a:t>
            </a:r>
          </a:p>
          <a:p>
            <a:pPr eaLnBrk="1" hangingPunct="1">
              <a:lnSpc>
                <a:spcPct val="80000"/>
              </a:lnSpc>
              <a:defRPr/>
            </a:pPr>
            <a:r>
              <a:rPr lang="lt-LT" sz="1800" dirty="0" smtClean="0">
                <a:latin typeface="Times New Roman" pitchFamily="18" charset="0"/>
                <a:cs typeface="Times New Roman" pitchFamily="18" charset="0"/>
              </a:rPr>
              <a:t>17 Aš esu vienintelis, tu esi vienintelis </a:t>
            </a:r>
          </a:p>
          <a:p>
            <a:pPr eaLnBrk="1" hangingPunct="1">
              <a:lnSpc>
                <a:spcPct val="80000"/>
              </a:lnSpc>
              <a:defRPr/>
            </a:pPr>
            <a:r>
              <a:rPr lang="lt-LT" sz="1800" dirty="0" smtClean="0">
                <a:latin typeface="Times New Roman" pitchFamily="18" charset="0"/>
                <a:cs typeface="Times New Roman" pitchFamily="18" charset="0"/>
              </a:rPr>
              <a:t>18 Užbaigimas </a:t>
            </a:r>
          </a:p>
          <a:p>
            <a:pPr eaLnBrk="1" hangingPunct="1">
              <a:lnSpc>
                <a:spcPct val="80000"/>
              </a:lnSpc>
              <a:defRPr/>
            </a:pPr>
            <a:endParaRPr lang="lt-LT"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5115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01675"/>
            <a:ext cx="8229600" cy="1143000"/>
          </a:xfrm>
        </p:spPr>
        <p:txBody>
          <a:bodyPr/>
          <a:lstStyle/>
          <a:p>
            <a:pPr algn="ctr" eaLnBrk="1" hangingPunct="1">
              <a:defRPr/>
            </a:pPr>
            <a:r>
              <a:rPr lang="en-US" sz="3100" b="1" dirty="0" smtClean="0">
                <a:latin typeface="Times New Roman" pitchFamily="18" charset="0"/>
                <a:cs typeface="Times New Roman" pitchFamily="18" charset="0"/>
              </a:rPr>
              <a:t>SUSITIKIMO DARBOTVARK</a:t>
            </a:r>
            <a:r>
              <a:rPr lang="lt-LT" sz="3100" b="1" dirty="0" smtClean="0">
                <a:latin typeface="Times New Roman" pitchFamily="18" charset="0"/>
                <a:cs typeface="Times New Roman" pitchFamily="18" charset="0"/>
              </a:rPr>
              <a:t>Ė</a:t>
            </a:r>
            <a:endParaRPr lang="en-US" sz="3100" b="1" dirty="0" smtClean="0">
              <a:latin typeface="Times New Roman" pitchFamily="18" charset="0"/>
              <a:cs typeface="Times New Roman" pitchFamily="18" charset="0"/>
            </a:endParaRPr>
          </a:p>
        </p:txBody>
      </p:sp>
      <p:sp>
        <p:nvSpPr>
          <p:cNvPr id="28675" name="Rectangle 3"/>
          <p:cNvSpPr>
            <a:spLocks noGrp="1" noChangeArrowheads="1"/>
          </p:cNvSpPr>
          <p:nvPr>
            <p:ph idx="1"/>
          </p:nvPr>
        </p:nvSpPr>
        <p:spPr>
          <a:xfrm>
            <a:off x="323528" y="1844824"/>
            <a:ext cx="8229600" cy="4525963"/>
          </a:xfrm>
        </p:spPr>
        <p:txBody>
          <a:bodyPr/>
          <a:lstStyle/>
          <a:p>
            <a:pPr marL="609600" indent="-609600" algn="ctr" eaLnBrk="1" hangingPunct="1">
              <a:buFontTx/>
              <a:buAutoNum type="arabicPeriod"/>
              <a:defRPr/>
            </a:pPr>
            <a:r>
              <a:rPr lang="lt-LT" sz="2800" dirty="0" smtClean="0">
                <a:latin typeface="Times New Roman" pitchFamily="18" charset="0"/>
                <a:cs typeface="Times New Roman" pitchFamily="18" charset="0"/>
              </a:rPr>
              <a:t>PASISVEIKINIMAS</a:t>
            </a:r>
          </a:p>
          <a:p>
            <a:pPr marL="609600" indent="-609600" algn="ctr" eaLnBrk="1" hangingPunct="1">
              <a:buFontTx/>
              <a:buAutoNum type="arabicPeriod"/>
              <a:defRPr/>
            </a:pPr>
            <a:r>
              <a:rPr lang="lt-LT" sz="2800" dirty="0" smtClean="0">
                <a:latin typeface="Times New Roman" pitchFamily="18" charset="0"/>
                <a:cs typeface="Times New Roman" pitchFamily="18" charset="0"/>
              </a:rPr>
              <a:t>PAŽINIMO VALANDA</a:t>
            </a:r>
          </a:p>
          <a:p>
            <a:pPr marL="609600" indent="-609600" algn="ctr" eaLnBrk="1" hangingPunct="1">
              <a:buFontTx/>
              <a:buAutoNum type="arabicPeriod"/>
              <a:defRPr/>
            </a:pPr>
            <a:r>
              <a:rPr lang="lt-LT" sz="2800" dirty="0" smtClean="0">
                <a:latin typeface="Times New Roman" pitchFamily="18" charset="0"/>
                <a:cs typeface="Times New Roman" pitchFamily="18" charset="0"/>
              </a:rPr>
              <a:t>ŽAIDIM</a:t>
            </a:r>
            <a:r>
              <a:rPr lang="lt-LT" sz="2800" b="1" dirty="0" smtClean="0">
                <a:latin typeface="Times New Roman" pitchFamily="18" charset="0"/>
                <a:cs typeface="Times New Roman" pitchFamily="18" charset="0"/>
              </a:rPr>
              <a:t>Ų</a:t>
            </a:r>
            <a:r>
              <a:rPr lang="lt-LT" sz="2800" dirty="0" smtClean="0">
                <a:latin typeface="Times New Roman" pitchFamily="18" charset="0"/>
                <a:cs typeface="Times New Roman" pitchFamily="18" charset="0"/>
              </a:rPr>
              <a:t> IR PRATIM</a:t>
            </a:r>
            <a:r>
              <a:rPr lang="lt-LT" sz="2800" b="1" dirty="0" smtClean="0">
                <a:latin typeface="Times New Roman" pitchFamily="18" charset="0"/>
                <a:cs typeface="Times New Roman" pitchFamily="18" charset="0"/>
              </a:rPr>
              <a:t>Ų</a:t>
            </a:r>
            <a:r>
              <a:rPr lang="lt-LT" sz="2800" dirty="0" smtClean="0">
                <a:latin typeface="Times New Roman" pitchFamily="18" charset="0"/>
                <a:cs typeface="Times New Roman" pitchFamily="18" charset="0"/>
              </a:rPr>
              <a:t> VALANDA</a:t>
            </a:r>
          </a:p>
          <a:p>
            <a:pPr marL="609600" indent="-609600" algn="ctr" eaLnBrk="1" hangingPunct="1">
              <a:buFontTx/>
              <a:buAutoNum type="arabicPeriod"/>
              <a:defRPr/>
            </a:pPr>
            <a:r>
              <a:rPr lang="lt-LT" sz="2800" dirty="0" smtClean="0">
                <a:latin typeface="Times New Roman" pitchFamily="18" charset="0"/>
                <a:cs typeface="Times New Roman" pitchFamily="18" charset="0"/>
              </a:rPr>
              <a:t>PERTRAUKA</a:t>
            </a:r>
          </a:p>
          <a:p>
            <a:pPr marL="609600" indent="-609600" algn="ctr" eaLnBrk="1" hangingPunct="1">
              <a:buFontTx/>
              <a:buAutoNum type="arabicPeriod"/>
              <a:defRPr/>
            </a:pPr>
            <a:r>
              <a:rPr lang="lt-LT" sz="2800" dirty="0" smtClean="0">
                <a:latin typeface="Times New Roman" pitchFamily="18" charset="0"/>
                <a:cs typeface="Times New Roman" pitchFamily="18" charset="0"/>
              </a:rPr>
              <a:t>APIBENDRINIMAS</a:t>
            </a:r>
          </a:p>
          <a:p>
            <a:pPr marL="609600" indent="-609600" algn="ctr" eaLnBrk="1" hangingPunct="1">
              <a:buFontTx/>
              <a:buAutoNum type="arabicPeriod"/>
              <a:defRPr/>
            </a:pPr>
            <a:r>
              <a:rPr lang="lt-LT" sz="2800" dirty="0" smtClean="0">
                <a:latin typeface="Times New Roman" pitchFamily="18" charset="0"/>
                <a:cs typeface="Times New Roman" pitchFamily="18" charset="0"/>
              </a:rPr>
              <a:t>PABAIGA</a:t>
            </a: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63808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atin typeface="Times New Roman" pitchFamily="18" charset="0"/>
                <a:cs typeface="Times New Roman" pitchFamily="18" charset="0"/>
              </a:rPr>
              <a:t>Darbo eiga</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lgn="just" hangingPunct="0">
              <a:spcAft>
                <a:spcPts val="0"/>
              </a:spcAft>
            </a:pPr>
            <a:r>
              <a:rPr lang="lt-LT" dirty="0" smtClean="0">
                <a:effectLst/>
                <a:latin typeface="Times New Roman" pitchFamily="18" charset="0"/>
                <a:ea typeface="Times New Roman"/>
                <a:cs typeface="Times New Roman" pitchFamily="18" charset="0"/>
              </a:rPr>
              <a:t>18 susitikimų temų </a:t>
            </a:r>
          </a:p>
          <a:p>
            <a:pPr algn="just" hangingPunct="0">
              <a:spcAft>
                <a:spcPts val="0"/>
              </a:spcAft>
            </a:pPr>
            <a:r>
              <a:rPr lang="lt-LT" dirty="0" smtClean="0">
                <a:effectLst/>
                <a:latin typeface="Times New Roman" pitchFamily="18" charset="0"/>
                <a:ea typeface="Times New Roman"/>
                <a:cs typeface="Times New Roman" pitchFamily="18" charset="0"/>
              </a:rPr>
              <a:t> Užsiėmimo trukmė po 1,5-2 valandas, vieną kartą savaitėje.</a:t>
            </a:r>
          </a:p>
          <a:p>
            <a:pPr algn="just" hangingPunct="0">
              <a:spcAft>
                <a:spcPts val="0"/>
              </a:spcAft>
            </a:pPr>
            <a:r>
              <a:rPr lang="lt-LT" dirty="0" smtClean="0">
                <a:effectLst/>
                <a:latin typeface="Times New Roman" pitchFamily="18" charset="0"/>
                <a:ea typeface="Times New Roman"/>
                <a:cs typeface="Times New Roman" pitchFamily="18" charset="0"/>
              </a:rPr>
              <a:t>Vieną kartą pusmečio viduryje pokalbis su tėvais.</a:t>
            </a:r>
          </a:p>
          <a:p>
            <a:pPr algn="just" hangingPunct="0">
              <a:spcAft>
                <a:spcPts val="0"/>
              </a:spcAft>
            </a:pPr>
            <a:r>
              <a:rPr lang="lt-LT" dirty="0" smtClean="0">
                <a:effectLst/>
                <a:latin typeface="Times New Roman" pitchFamily="18" charset="0"/>
                <a:ea typeface="Times New Roman"/>
                <a:cs typeface="Times New Roman" pitchFamily="18" charset="0"/>
              </a:rPr>
              <a:t> </a:t>
            </a:r>
            <a:r>
              <a:rPr lang="lt-LT" i="1" dirty="0" smtClean="0">
                <a:effectLst/>
                <a:latin typeface="Times New Roman" pitchFamily="18" charset="0"/>
                <a:ea typeface="Times New Roman"/>
                <a:cs typeface="Times New Roman" pitchFamily="18" charset="0"/>
              </a:rPr>
              <a:t> Nenutrūkstamumas, struktūra ir atpažinimas</a:t>
            </a:r>
            <a:r>
              <a:rPr lang="lt-LT" dirty="0" smtClean="0">
                <a:effectLst/>
                <a:latin typeface="Times New Roman" pitchFamily="18" charset="0"/>
                <a:ea typeface="Times New Roman"/>
                <a:cs typeface="Times New Roman" pitchFamily="18" charset="0"/>
              </a:rPr>
              <a:t> - tai trys svarbiausi programos „Linas“ žodžiai.</a:t>
            </a:r>
          </a:p>
          <a:p>
            <a:pPr algn="just" hangingPunct="0">
              <a:spcAft>
                <a:spcPts val="0"/>
              </a:spcAft>
            </a:pPr>
            <a:endParaRPr lang="lt-LT" sz="1200" dirty="0">
              <a:effectLst/>
              <a:latin typeface="Times New Roman" pitchFamily="18" charset="0"/>
              <a:ea typeface="Times New Roman"/>
              <a:cs typeface="Times New Roman" pitchFamily="18" charset="0"/>
            </a:endParaRPr>
          </a:p>
        </p:txBody>
      </p:sp>
    </p:spTree>
    <p:extLst>
      <p:ext uri="{BB962C8B-B14F-4D97-AF65-F5344CB8AC3E}">
        <p14:creationId xmlns:p14="http://schemas.microsoft.com/office/powerpoint/2010/main" val="2107769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defRPr/>
            </a:pPr>
            <a:r>
              <a:rPr lang="lt-LT" sz="3200" b="1" dirty="0" smtClean="0">
                <a:latin typeface="Times New Roman" pitchFamily="18" charset="0"/>
                <a:cs typeface="Times New Roman" pitchFamily="18" charset="0"/>
              </a:rPr>
              <a:t>VADOVO ASMENYBĖ</a:t>
            </a:r>
            <a:endParaRPr lang="en-US" sz="3200" b="1" dirty="0" smtClean="0">
              <a:latin typeface="Times New Roman" pitchFamily="18" charset="0"/>
              <a:cs typeface="Times New Roman" pitchFamily="18" charset="0"/>
            </a:endParaRPr>
          </a:p>
        </p:txBody>
      </p:sp>
      <p:sp>
        <p:nvSpPr>
          <p:cNvPr id="29699" name="Rectangle 3"/>
          <p:cNvSpPr>
            <a:spLocks noGrp="1" noChangeArrowheads="1"/>
          </p:cNvSpPr>
          <p:nvPr>
            <p:ph idx="1"/>
          </p:nvPr>
        </p:nvSpPr>
        <p:spPr>
          <a:xfrm>
            <a:off x="590550" y="1600200"/>
            <a:ext cx="8229600" cy="4525963"/>
          </a:xfrm>
        </p:spPr>
        <p:txBody>
          <a:bodyPr>
            <a:normAutofit/>
          </a:bodyPr>
          <a:lstStyle/>
          <a:p>
            <a:pPr eaLnBrk="1" hangingPunct="1">
              <a:lnSpc>
                <a:spcPct val="80000"/>
              </a:lnSpc>
              <a:buFontTx/>
              <a:buNone/>
              <a:defRPr/>
            </a:pPr>
            <a:r>
              <a:rPr lang="lt-LT" sz="2800" dirty="0" smtClean="0">
                <a:latin typeface="Times New Roman" pitchFamily="18" charset="0"/>
                <a:cs typeface="Times New Roman" pitchFamily="18" charset="0"/>
              </a:rPr>
              <a:t>Vadovas yra geriausias, kai žmonės vos jaučia jo egzistavimą.</a:t>
            </a:r>
          </a:p>
          <a:p>
            <a:pPr eaLnBrk="1" hangingPunct="1">
              <a:lnSpc>
                <a:spcPct val="80000"/>
              </a:lnSpc>
              <a:buFontTx/>
              <a:buNone/>
              <a:defRPr/>
            </a:pPr>
            <a:endParaRPr lang="lt-LT" sz="2800" dirty="0" smtClean="0">
              <a:latin typeface="Times New Roman" pitchFamily="18" charset="0"/>
              <a:cs typeface="Times New Roman" pitchFamily="18" charset="0"/>
            </a:endParaRPr>
          </a:p>
          <a:p>
            <a:pPr eaLnBrk="1" hangingPunct="1">
              <a:lnSpc>
                <a:spcPct val="80000"/>
              </a:lnSpc>
              <a:buFontTx/>
              <a:buNone/>
              <a:defRPr/>
            </a:pPr>
            <a:r>
              <a:rPr lang="lt-LT" sz="2800" dirty="0" smtClean="0">
                <a:latin typeface="Times New Roman" pitchFamily="18" charset="0"/>
                <a:cs typeface="Times New Roman" pitchFamily="18" charset="0"/>
              </a:rPr>
              <a:t>Ne toks geras, kai žmonės paklūsta ir šlovina jį.</a:t>
            </a:r>
          </a:p>
          <a:p>
            <a:pPr eaLnBrk="1" hangingPunct="1">
              <a:lnSpc>
                <a:spcPct val="80000"/>
              </a:lnSpc>
              <a:buFontTx/>
              <a:buNone/>
              <a:defRPr/>
            </a:pPr>
            <a:endParaRPr lang="lt-LT" sz="2800" dirty="0" smtClean="0">
              <a:latin typeface="Times New Roman" pitchFamily="18" charset="0"/>
              <a:cs typeface="Times New Roman" pitchFamily="18" charset="0"/>
            </a:endParaRPr>
          </a:p>
          <a:p>
            <a:pPr eaLnBrk="1" hangingPunct="1">
              <a:lnSpc>
                <a:spcPct val="80000"/>
              </a:lnSpc>
              <a:buFontTx/>
              <a:buNone/>
              <a:defRPr/>
            </a:pPr>
            <a:r>
              <a:rPr lang="lt-LT" sz="2800" dirty="0" smtClean="0">
                <a:latin typeface="Times New Roman" pitchFamily="18" charset="0"/>
                <a:cs typeface="Times New Roman" pitchFamily="18" charset="0"/>
              </a:rPr>
              <a:t>Blogiausias, kai žmonės niekina vadovą.</a:t>
            </a:r>
          </a:p>
          <a:p>
            <a:pPr eaLnBrk="1" hangingPunct="1">
              <a:lnSpc>
                <a:spcPct val="80000"/>
              </a:lnSpc>
              <a:buFontTx/>
              <a:buNone/>
              <a:defRPr/>
            </a:pPr>
            <a:endParaRPr lang="lt-LT" sz="2800" dirty="0" smtClean="0">
              <a:latin typeface="Times New Roman" pitchFamily="18" charset="0"/>
              <a:cs typeface="Times New Roman" pitchFamily="18" charset="0"/>
            </a:endParaRPr>
          </a:p>
          <a:p>
            <a:pPr eaLnBrk="1" hangingPunct="1">
              <a:lnSpc>
                <a:spcPct val="80000"/>
              </a:lnSpc>
              <a:buFontTx/>
              <a:buNone/>
              <a:defRPr/>
            </a:pPr>
            <a:r>
              <a:rPr lang="lt-LT" sz="2800" dirty="0" smtClean="0">
                <a:latin typeface="Times New Roman" pitchFamily="18" charset="0"/>
                <a:cs typeface="Times New Roman" pitchFamily="18" charset="0"/>
              </a:rPr>
              <a:t>Nepakankamai gerbk žmones ir jie nepakankamai gerbs tave.</a:t>
            </a:r>
            <a:endParaRPr lang="lt-LT" sz="600" dirty="0" smtClean="0">
              <a:latin typeface="Times New Roman" pitchFamily="18" charset="0"/>
              <a:cs typeface="Times New Roman" pitchFamily="18" charset="0"/>
            </a:endParaRPr>
          </a:p>
          <a:p>
            <a:pPr eaLnBrk="1" hangingPunct="1">
              <a:lnSpc>
                <a:spcPct val="80000"/>
              </a:lnSpc>
              <a:buFontTx/>
              <a:buNone/>
              <a:defRPr/>
            </a:pPr>
            <a:endParaRPr lang="lt-LT" sz="600" dirty="0" smtClean="0">
              <a:latin typeface="Times New Roman" pitchFamily="18" charset="0"/>
              <a:cs typeface="Times New Roman" pitchFamily="18" charset="0"/>
            </a:endParaRPr>
          </a:p>
          <a:p>
            <a:pPr eaLnBrk="1" hangingPunct="1">
              <a:lnSpc>
                <a:spcPct val="80000"/>
              </a:lnSpc>
              <a:buFontTx/>
              <a:buNone/>
              <a:defRPr/>
            </a:pPr>
            <a:endParaRPr lang="lt-LT" sz="600" dirty="0" smtClean="0">
              <a:latin typeface="Times New Roman" pitchFamily="18" charset="0"/>
              <a:cs typeface="Times New Roman" pitchFamily="18" charset="0"/>
            </a:endParaRPr>
          </a:p>
          <a:p>
            <a:pPr eaLnBrk="1" hangingPunct="1">
              <a:lnSpc>
                <a:spcPct val="80000"/>
              </a:lnSpc>
              <a:buFontTx/>
              <a:buNone/>
              <a:defRPr/>
            </a:pPr>
            <a:endParaRPr lang="lt-LT" sz="600" dirty="0" smtClean="0">
              <a:latin typeface="Times New Roman" pitchFamily="18" charset="0"/>
              <a:cs typeface="Times New Roman" pitchFamily="18" charset="0"/>
            </a:endParaRPr>
          </a:p>
          <a:p>
            <a:pPr eaLnBrk="1" hangingPunct="1">
              <a:lnSpc>
                <a:spcPct val="80000"/>
              </a:lnSpc>
              <a:buFontTx/>
              <a:buNone/>
              <a:defRPr/>
            </a:pPr>
            <a:endParaRPr lang="lt-LT" sz="600" dirty="0" smtClean="0">
              <a:latin typeface="Times New Roman" pitchFamily="18" charset="0"/>
              <a:cs typeface="Times New Roman" pitchFamily="18" charset="0"/>
            </a:endParaRPr>
          </a:p>
          <a:p>
            <a:pPr eaLnBrk="1" hangingPunct="1">
              <a:lnSpc>
                <a:spcPct val="80000"/>
              </a:lnSpc>
              <a:buFontTx/>
              <a:buNone/>
              <a:defRPr/>
            </a:pPr>
            <a:r>
              <a:rPr lang="lt-LT"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Lao </a:t>
            </a:r>
            <a:r>
              <a:rPr lang="en-US" sz="1800" dirty="0" err="1" smtClean="0">
                <a:latin typeface="Times New Roman" pitchFamily="18" charset="0"/>
                <a:cs typeface="Times New Roman" pitchFamily="18" charset="0"/>
              </a:rPr>
              <a:t>Tze</a:t>
            </a:r>
            <a:r>
              <a:rPr lang="lt-LT"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kin</a:t>
            </a:r>
            <a:r>
              <a:rPr lang="lt-LT" sz="1800" dirty="0" smtClean="0">
                <a:latin typeface="Times New Roman" pitchFamily="18" charset="0"/>
                <a:cs typeface="Times New Roman" pitchFamily="18" charset="0"/>
              </a:rPr>
              <a:t>ų išminčius</a:t>
            </a: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50559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lt-LT" b="1" dirty="0">
                <a:latin typeface="Times New Roman" pitchFamily="18" charset="0"/>
                <a:cs typeface="Times New Roman" pitchFamily="18" charset="0"/>
              </a:rPr>
              <a:t>Saugumas ir pasitikėjimas</a:t>
            </a:r>
          </a:p>
        </p:txBody>
      </p:sp>
      <p:sp>
        <p:nvSpPr>
          <p:cNvPr id="8195" name="Rectangle 3"/>
          <p:cNvSpPr>
            <a:spLocks noGrp="1" noChangeArrowheads="1"/>
          </p:cNvSpPr>
          <p:nvPr>
            <p:ph idx="1"/>
          </p:nvPr>
        </p:nvSpPr>
        <p:spPr/>
        <p:txBody>
          <a:bodyPr>
            <a:noAutofit/>
          </a:bodyPr>
          <a:lstStyle/>
          <a:p>
            <a:pPr>
              <a:lnSpc>
                <a:spcPct val="80000"/>
              </a:lnSpc>
            </a:pPr>
            <a:r>
              <a:rPr lang="lt-LT" dirty="0">
                <a:latin typeface="Times New Roman" pitchFamily="18" charset="0"/>
                <a:cs typeface="Times New Roman" pitchFamily="18" charset="0"/>
              </a:rPr>
              <a:t>Vaikai, kurių tėvai turi priklausomybės problemų, turi didelį nepatenkintą </a:t>
            </a:r>
            <a:r>
              <a:rPr lang="lt-LT" b="1" dirty="0">
                <a:latin typeface="Times New Roman" pitchFamily="18" charset="0"/>
                <a:cs typeface="Times New Roman" pitchFamily="18" charset="0"/>
              </a:rPr>
              <a:t>saugumo ir pasitikėjimo </a:t>
            </a:r>
            <a:r>
              <a:rPr lang="lt-LT" dirty="0">
                <a:latin typeface="Times New Roman" pitchFamily="18" charset="0"/>
                <a:cs typeface="Times New Roman" pitchFamily="18" charset="0"/>
              </a:rPr>
              <a:t>poreikį, kuriam patenkinti reikėtų:</a:t>
            </a:r>
          </a:p>
          <a:p>
            <a:pPr>
              <a:lnSpc>
                <a:spcPct val="80000"/>
              </a:lnSpc>
            </a:pPr>
            <a:r>
              <a:rPr lang="lt-LT" dirty="0">
                <a:latin typeface="Times New Roman" pitchFamily="18" charset="0"/>
                <a:cs typeface="Times New Roman" pitchFamily="18" charset="0"/>
              </a:rPr>
              <a:t>- kad vadovas nubrėžtų būtinas ribas ir rėmus,</a:t>
            </a:r>
          </a:p>
          <a:p>
            <a:pPr>
              <a:lnSpc>
                <a:spcPct val="80000"/>
              </a:lnSpc>
            </a:pPr>
            <a:r>
              <a:rPr lang="lt-LT" dirty="0">
                <a:latin typeface="Times New Roman" pitchFamily="18" charset="0"/>
                <a:cs typeface="Times New Roman" pitchFamily="18" charset="0"/>
              </a:rPr>
              <a:t>- kad </a:t>
            </a:r>
            <a:r>
              <a:rPr lang="lt-LT" dirty="0" smtClean="0">
                <a:latin typeface="Times New Roman" pitchFamily="18" charset="0"/>
                <a:cs typeface="Times New Roman" pitchFamily="18" charset="0"/>
              </a:rPr>
              <a:t>laikytųsi </a:t>
            </a:r>
            <a:r>
              <a:rPr lang="lt-LT" dirty="0">
                <a:latin typeface="Times New Roman" pitchFamily="18" charset="0"/>
                <a:cs typeface="Times New Roman" pitchFamily="18" charset="0"/>
              </a:rPr>
              <a:t>savo pažadų,</a:t>
            </a:r>
          </a:p>
          <a:p>
            <a:pPr>
              <a:lnSpc>
                <a:spcPct val="80000"/>
              </a:lnSpc>
            </a:pPr>
            <a:r>
              <a:rPr lang="lt-LT" dirty="0">
                <a:latin typeface="Times New Roman" pitchFamily="18" charset="0"/>
                <a:cs typeface="Times New Roman" pitchFamily="18" charset="0"/>
              </a:rPr>
              <a:t>- kad  kalbėtų tiesą netgi tada, kai būtų paprasčiau jos atsisakyti. </a:t>
            </a:r>
          </a:p>
          <a:p>
            <a:pPr>
              <a:lnSpc>
                <a:spcPct val="80000"/>
              </a:lnSpc>
            </a:pPr>
            <a:r>
              <a:rPr lang="lt-LT" dirty="0">
                <a:latin typeface="Times New Roman" pitchFamily="18" charset="0"/>
                <a:cs typeface="Times New Roman" pitchFamily="18" charset="0"/>
              </a:rPr>
              <a:t>- kad  parodytų pagarbą vaiko poreikiui pasakoti savo ritmu, ir kad aplinka bei veikla grupėje padėtų jiems išdrįsti išsipasakoti,</a:t>
            </a:r>
          </a:p>
          <a:p>
            <a:pPr>
              <a:lnSpc>
                <a:spcPct val="80000"/>
              </a:lnSpc>
            </a:pPr>
            <a:r>
              <a:rPr lang="lt-LT" dirty="0">
                <a:latin typeface="Times New Roman" pitchFamily="18" charset="0"/>
                <a:cs typeface="Times New Roman" pitchFamily="18" charset="0"/>
              </a:rPr>
              <a:t>- kad vadovas aiškiai pasakytų vaikui, kad jis nėra atsakingas už savo šeimos situaciją,</a:t>
            </a:r>
          </a:p>
          <a:p>
            <a:pPr>
              <a:lnSpc>
                <a:spcPct val="80000"/>
              </a:lnSpc>
            </a:pPr>
            <a:r>
              <a:rPr lang="lt-LT" dirty="0">
                <a:latin typeface="Times New Roman" pitchFamily="18" charset="0"/>
                <a:cs typeface="Times New Roman" pitchFamily="18" charset="0"/>
              </a:rPr>
              <a:t>- kad vadovas aiškiai perteiktų vaikui pamatines vertybes ir normas.</a:t>
            </a:r>
          </a:p>
        </p:txBody>
      </p:sp>
      <p:sp>
        <p:nvSpPr>
          <p:cNvPr id="4" name="Skaidrės numerio vietos rezervavimo ženklas 5"/>
          <p:cNvSpPr>
            <a:spLocks noGrp="1"/>
          </p:cNvSpPr>
          <p:nvPr>
            <p:ph type="sldNum" sz="quarter" idx="12"/>
          </p:nvPr>
        </p:nvSpPr>
        <p:spPr/>
        <p:txBody>
          <a:bodyPr>
            <a:normAutofit/>
          </a:bodyPr>
          <a:lstStyle/>
          <a:p>
            <a:fld id="{13312FDF-1F50-44D9-8E7E-0B3CD24F7E1C}" type="slidenum">
              <a:rPr lang="lt-LT"/>
              <a:pPr/>
              <a:t>17</a:t>
            </a:fld>
            <a:endParaRPr lang="lt-LT"/>
          </a:p>
        </p:txBody>
      </p:sp>
    </p:spTree>
    <p:extLst>
      <p:ext uri="{BB962C8B-B14F-4D97-AF65-F5344CB8AC3E}">
        <p14:creationId xmlns:p14="http://schemas.microsoft.com/office/powerpoint/2010/main" val="2510170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lt-LT" b="1" dirty="0">
                <a:latin typeface="Times New Roman" pitchFamily="18" charset="0"/>
                <a:cs typeface="Times New Roman" pitchFamily="18" charset="0"/>
              </a:rPr>
              <a:t>Vadovo asmeninės savybės</a:t>
            </a:r>
          </a:p>
        </p:txBody>
      </p:sp>
      <p:sp>
        <p:nvSpPr>
          <p:cNvPr id="4099" name="Rectangle 3"/>
          <p:cNvSpPr>
            <a:spLocks noGrp="1" noChangeArrowheads="1"/>
          </p:cNvSpPr>
          <p:nvPr>
            <p:ph idx="1"/>
          </p:nvPr>
        </p:nvSpPr>
        <p:spPr/>
        <p:txBody>
          <a:bodyPr>
            <a:normAutofit/>
          </a:bodyPr>
          <a:lstStyle/>
          <a:p>
            <a:pPr>
              <a:lnSpc>
                <a:spcPct val="90000"/>
              </a:lnSpc>
            </a:pPr>
            <a:r>
              <a:rPr lang="lt-LT" sz="2800" dirty="0">
                <a:latin typeface="Times New Roman" pitchFamily="18" charset="0"/>
                <a:cs typeface="Times New Roman" pitchFamily="18" charset="0"/>
              </a:rPr>
              <a:t>Komunikabilumas</a:t>
            </a:r>
          </a:p>
          <a:p>
            <a:pPr>
              <a:lnSpc>
                <a:spcPct val="90000"/>
              </a:lnSpc>
            </a:pPr>
            <a:r>
              <a:rPr lang="lt-LT" sz="2800" dirty="0" err="1">
                <a:latin typeface="Times New Roman" pitchFamily="18" charset="0"/>
                <a:cs typeface="Times New Roman" pitchFamily="18" charset="0"/>
              </a:rPr>
              <a:t>Empatiškumas</a:t>
            </a:r>
            <a:endParaRPr lang="lt-LT" sz="2800" dirty="0">
              <a:latin typeface="Times New Roman" pitchFamily="18" charset="0"/>
              <a:cs typeface="Times New Roman" pitchFamily="18" charset="0"/>
            </a:endParaRPr>
          </a:p>
          <a:p>
            <a:pPr>
              <a:lnSpc>
                <a:spcPct val="90000"/>
              </a:lnSpc>
            </a:pPr>
            <a:r>
              <a:rPr lang="lt-LT" sz="2800" dirty="0">
                <a:latin typeface="Times New Roman" pitchFamily="18" charset="0"/>
                <a:cs typeface="Times New Roman" pitchFamily="18" charset="0"/>
              </a:rPr>
              <a:t>Rūpestingumas</a:t>
            </a:r>
          </a:p>
          <a:p>
            <a:pPr>
              <a:lnSpc>
                <a:spcPct val="90000"/>
              </a:lnSpc>
            </a:pPr>
            <a:r>
              <a:rPr lang="lt-LT" sz="2800" dirty="0">
                <a:latin typeface="Times New Roman" pitchFamily="18" charset="0"/>
                <a:cs typeface="Times New Roman" pitchFamily="18" charset="0"/>
              </a:rPr>
              <a:t>Kantrybė</a:t>
            </a:r>
          </a:p>
          <a:p>
            <a:pPr>
              <a:lnSpc>
                <a:spcPct val="90000"/>
              </a:lnSpc>
            </a:pPr>
            <a:r>
              <a:rPr lang="lt-LT" sz="2800" dirty="0">
                <a:latin typeface="Times New Roman" pitchFamily="18" charset="0"/>
                <a:cs typeface="Times New Roman" pitchFamily="18" charset="0"/>
              </a:rPr>
              <a:t>Atsakingumas</a:t>
            </a:r>
          </a:p>
          <a:p>
            <a:pPr>
              <a:lnSpc>
                <a:spcPct val="90000"/>
              </a:lnSpc>
            </a:pPr>
            <a:r>
              <a:rPr lang="lt-LT" sz="2800" dirty="0">
                <a:latin typeface="Times New Roman" pitchFamily="18" charset="0"/>
                <a:cs typeface="Times New Roman" pitchFamily="18" charset="0"/>
              </a:rPr>
              <a:t>Nuoširdumas</a:t>
            </a:r>
          </a:p>
          <a:p>
            <a:pPr>
              <a:lnSpc>
                <a:spcPct val="90000"/>
              </a:lnSpc>
            </a:pPr>
            <a:r>
              <a:rPr lang="lt-LT" sz="2800" dirty="0">
                <a:latin typeface="Times New Roman" pitchFamily="18" charset="0"/>
                <a:cs typeface="Times New Roman" pitchFamily="18" charset="0"/>
              </a:rPr>
              <a:t>Tolerancija</a:t>
            </a:r>
          </a:p>
          <a:p>
            <a:pPr>
              <a:lnSpc>
                <a:spcPct val="90000"/>
              </a:lnSpc>
            </a:pPr>
            <a:r>
              <a:rPr lang="lt-LT" sz="2800" dirty="0">
                <a:latin typeface="Times New Roman" pitchFamily="18" charset="0"/>
                <a:cs typeface="Times New Roman" pitchFamily="18" charset="0"/>
              </a:rPr>
              <a:t>Kompetencija</a:t>
            </a:r>
          </a:p>
          <a:p>
            <a:pPr>
              <a:lnSpc>
                <a:spcPct val="90000"/>
              </a:lnSpc>
            </a:pPr>
            <a:r>
              <a:rPr lang="lt-LT" sz="2800" dirty="0">
                <a:latin typeface="Times New Roman" pitchFamily="18" charset="0"/>
                <a:cs typeface="Times New Roman" pitchFamily="18" charset="0"/>
              </a:rPr>
              <a:t>Asmeninė motyvacija</a:t>
            </a:r>
          </a:p>
        </p:txBody>
      </p:sp>
      <p:sp>
        <p:nvSpPr>
          <p:cNvPr id="4" name="Skaidrės numerio vietos rezervavimo ženklas 5"/>
          <p:cNvSpPr>
            <a:spLocks noGrp="1"/>
          </p:cNvSpPr>
          <p:nvPr>
            <p:ph type="sldNum" sz="quarter" idx="12"/>
          </p:nvPr>
        </p:nvSpPr>
        <p:spPr/>
        <p:txBody>
          <a:bodyPr>
            <a:normAutofit/>
          </a:bodyPr>
          <a:lstStyle/>
          <a:p>
            <a:fld id="{7A4855FF-DA2E-4B18-891D-9E5190F5C0BC}" type="slidenum">
              <a:rPr lang="lt-LT"/>
              <a:pPr/>
              <a:t>18</a:t>
            </a:fld>
            <a:endParaRPr lang="lt-LT"/>
          </a:p>
        </p:txBody>
      </p:sp>
    </p:spTree>
    <p:extLst>
      <p:ext uri="{BB962C8B-B14F-4D97-AF65-F5344CB8AC3E}">
        <p14:creationId xmlns:p14="http://schemas.microsoft.com/office/powerpoint/2010/main" val="1360182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07975"/>
            <a:ext cx="8078788" cy="1104900"/>
          </a:xfrm>
        </p:spPr>
        <p:txBody>
          <a:bodyPr/>
          <a:lstStyle/>
          <a:p>
            <a:pPr algn="ctr" eaLnBrk="1" hangingPunct="1">
              <a:defRPr/>
            </a:pPr>
            <a:r>
              <a:rPr lang="lt-LT" sz="3200" b="1" dirty="0" smtClean="0">
                <a:latin typeface="Times New Roman" pitchFamily="18" charset="0"/>
                <a:cs typeface="Times New Roman" pitchFamily="18" charset="0"/>
              </a:rPr>
              <a:t>Pamąstykite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apie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šiuos</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klausimus</a:t>
            </a:r>
            <a:r>
              <a:rPr lang="en-US" sz="3200" b="1" dirty="0" smtClean="0">
                <a:latin typeface="Times New Roman" pitchFamily="18" charset="0"/>
                <a:cs typeface="Times New Roman" pitchFamily="18" charset="0"/>
              </a:rPr>
              <a:t>:</a:t>
            </a:r>
          </a:p>
        </p:txBody>
      </p:sp>
      <p:sp>
        <p:nvSpPr>
          <p:cNvPr id="5123" name="Rectangle 3"/>
          <p:cNvSpPr>
            <a:spLocks noGrp="1" noChangeArrowheads="1"/>
          </p:cNvSpPr>
          <p:nvPr>
            <p:ph idx="1"/>
          </p:nvPr>
        </p:nvSpPr>
        <p:spPr/>
        <p:txBody>
          <a:bodyPr>
            <a:noAutofit/>
          </a:bodyPr>
          <a:lstStyle/>
          <a:p>
            <a:pPr lvl="1" eaLnBrk="1" hangingPunct="1">
              <a:lnSpc>
                <a:spcPct val="80000"/>
              </a:lnSpc>
              <a:buFont typeface="Tahoma" pitchFamily="34" charset="0"/>
              <a:buNone/>
              <a:defRPr/>
            </a:pPr>
            <a:r>
              <a:rPr lang="en-US" sz="2000" dirty="0" smtClean="0">
                <a:latin typeface="Times New Roman" pitchFamily="18" charset="0"/>
                <a:cs typeface="Times New Roman" pitchFamily="18" charset="0"/>
              </a:rPr>
              <a:t>   • </a:t>
            </a:r>
            <a:r>
              <a:rPr lang="lt-LT" sz="2000" dirty="0" smtClean="0">
                <a:latin typeface="Times New Roman" pitchFamily="18" charset="0"/>
                <a:cs typeface="Times New Roman" pitchFamily="18" charset="0"/>
              </a:rPr>
              <a:t>Kas stumia mane imtis vadovavimo vaikų grupei?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Kokie mano poreikiai būti reikalingu/-man?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Kokie poreikiai bus patenkinti, kai būsiu vaikų grupės vadovas?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Kiek aš sugebu nubrėžti ribas?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Kokios mano silpnosios ir stipriosios savybės?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Kokie yra mano poilsio ir atsipalaidavimo poreikiai? Kaip aš juos patenkinu?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Kaip aš žiūriu į pyktį, agresiją, abejingumą ir kančią? </a:t>
            </a:r>
          </a:p>
          <a:p>
            <a:pPr lvl="1" eaLnBrk="1" hangingPunct="1">
              <a:lnSpc>
                <a:spcPct val="80000"/>
              </a:lnSpc>
              <a:buFont typeface="Tahoma" pitchFamily="34" charset="0"/>
              <a:buNone/>
              <a:defRPr/>
            </a:pPr>
            <a:r>
              <a:rPr lang="lt-LT" sz="2000" dirty="0" smtClean="0">
                <a:latin typeface="Times New Roman" pitchFamily="18" charset="0"/>
                <a:cs typeface="Times New Roman" pitchFamily="18" charset="0"/>
              </a:rPr>
              <a:t>   • Kai aš žiūriu į žmones, kurie apleidžia savo šeimą dėl to, kad vartoja daugiau alkoholio negu gali susidoroti? </a:t>
            </a:r>
          </a:p>
          <a:p>
            <a:pPr lvl="1" eaLnBrk="1" hangingPunct="1">
              <a:lnSpc>
                <a:spcPct val="80000"/>
              </a:lnSpc>
              <a:defRPr/>
            </a:pPr>
            <a:endParaRPr lang="lt-LT" sz="2000" dirty="0" smtClean="0">
              <a:latin typeface="Times New Roman" pitchFamily="18" charset="0"/>
              <a:cs typeface="Times New Roman" pitchFamily="18" charset="0"/>
            </a:endParaRPr>
          </a:p>
          <a:p>
            <a:pPr eaLnBrk="1" hangingPunct="1">
              <a:lnSpc>
                <a:spcPct val="80000"/>
              </a:lnSpc>
              <a:buFontTx/>
              <a:buNone/>
              <a:defRPr/>
            </a:pPr>
            <a:r>
              <a:rPr lang="lt-LT" sz="2000" dirty="0" smtClean="0">
                <a:latin typeface="Times New Roman" pitchFamily="18" charset="0"/>
                <a:cs typeface="Times New Roman" pitchFamily="18" charset="0"/>
              </a:rPr>
              <a:t>      Savęs pažinimas reikalauja ir laiko, ir ryžto, bet tolesnėje perspektyvoje tai tokia investicija, kuri suteiks daug džiaugsmo ir naudos. </a:t>
            </a:r>
          </a:p>
          <a:p>
            <a:pPr eaLnBrk="1" hangingPunct="1">
              <a:lnSpc>
                <a:spcPct val="80000"/>
              </a:lnSpc>
              <a:buFontTx/>
              <a:buNone/>
              <a:defRPr/>
            </a:pPr>
            <a:endParaRPr lang="lt-LT"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619035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r>
              <a:rPr lang="lt-LT" b="1" dirty="0" smtClean="0">
                <a:latin typeface="Times New Roman" pitchFamily="18" charset="0"/>
                <a:cs typeface="Times New Roman" pitchFamily="18" charset="0"/>
              </a:rPr>
              <a:t>„Lino“ programa numato:</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r>
              <a:rPr lang="lt-LT" dirty="0" smtClean="0">
                <a:latin typeface="Times New Roman" pitchFamily="18" charset="0"/>
                <a:cs typeface="Times New Roman" pitchFamily="18" charset="0"/>
              </a:rPr>
              <a:t>Darbą su vaikais grupėse;</a:t>
            </a:r>
            <a:endParaRPr lang="en-US" dirty="0" smtClean="0">
              <a:latin typeface="Times New Roman" pitchFamily="18" charset="0"/>
              <a:cs typeface="Times New Roman" pitchFamily="18" charset="0"/>
            </a:endParaRPr>
          </a:p>
          <a:p>
            <a:pPr lvl="0"/>
            <a:r>
              <a:rPr lang="lt-LT" dirty="0" smtClean="0">
                <a:latin typeface="Times New Roman" pitchFamily="18" charset="0"/>
                <a:cs typeface="Times New Roman" pitchFamily="18" charset="0"/>
              </a:rPr>
              <a:t>Pedagogų apmokymą bei parengimą tokiam darbui;</a:t>
            </a:r>
            <a:endParaRPr lang="en-US" dirty="0" smtClean="0">
              <a:latin typeface="Times New Roman" pitchFamily="18" charset="0"/>
              <a:cs typeface="Times New Roman" pitchFamily="18" charset="0"/>
            </a:endParaRPr>
          </a:p>
          <a:p>
            <a:pPr lvl="0"/>
            <a:r>
              <a:rPr lang="lt-LT" dirty="0" smtClean="0">
                <a:latin typeface="Times New Roman" pitchFamily="18" charset="0"/>
                <a:cs typeface="Times New Roman" pitchFamily="18" charset="0"/>
              </a:rPr>
              <a:t>„Lino“ tinklo plėtojimą Lietuvoje;</a:t>
            </a:r>
            <a:endParaRPr lang="en-US"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„Lino“ tinklo koordinavimą</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38365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a:latin typeface="Times New Roman" pitchFamily="18" charset="0"/>
                <a:cs typeface="Times New Roman" pitchFamily="18" charset="0"/>
              </a:rPr>
              <a:t>Dalyvių pasiskirstymas pagal specialybes </a:t>
            </a:r>
            <a:endParaRPr lang="lt-LT" dirty="0">
              <a:latin typeface="Times New Roman" pitchFamily="18" charset="0"/>
              <a:cs typeface="Times New Roman" pitchFamily="18" charset="0"/>
            </a:endParaRP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110623704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447383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                      Elektrėnai</a:t>
            </a:r>
            <a:endParaRPr lang="lt-LT" dirty="0"/>
          </a:p>
        </p:txBody>
      </p:sp>
      <p:pic>
        <p:nvPicPr>
          <p:cNvPr id="4" name="Picture 6" descr="100_0229"/>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115616" y="260648"/>
            <a:ext cx="6937684" cy="51983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404124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a:latin typeface="Times New Roman" pitchFamily="18" charset="0"/>
                <a:cs typeface="Times New Roman" pitchFamily="18" charset="0"/>
              </a:rPr>
              <a:t>Kaip panaudojamos seminare įgytos žinios, įgūdžiai </a:t>
            </a:r>
            <a:endParaRPr lang="lt-LT" dirty="0">
              <a:latin typeface="Times New Roman" pitchFamily="18" charset="0"/>
              <a:cs typeface="Times New Roman" pitchFamily="18" charset="0"/>
            </a:endParaRP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2945403240"/>
              </p:ext>
            </p:extLst>
          </p:nvPr>
        </p:nvGraphicFramePr>
        <p:xfrm>
          <a:off x="-252536" y="1628800"/>
          <a:ext cx="9396536" cy="4635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6890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922114"/>
          </a:xfrm>
        </p:spPr>
        <p:txBody>
          <a:bodyPr/>
          <a:lstStyle/>
          <a:p>
            <a:endParaRPr lang="lt-LT" dirty="0"/>
          </a:p>
        </p:txBody>
      </p:sp>
      <p:pic>
        <p:nvPicPr>
          <p:cNvPr id="6" name="Turinio vietos rezervavimo ženklas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332656"/>
            <a:ext cx="7894511" cy="5328592"/>
          </a:xfrm>
        </p:spPr>
      </p:pic>
    </p:spTree>
    <p:extLst>
      <p:ext uri="{BB962C8B-B14F-4D97-AF65-F5344CB8AC3E}">
        <p14:creationId xmlns:p14="http://schemas.microsoft.com/office/powerpoint/2010/main" val="37063150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a:latin typeface="Times New Roman" pitchFamily="18" charset="0"/>
                <a:cs typeface="Times New Roman" pitchFamily="18" charset="0"/>
              </a:rPr>
              <a:t>Kur dirbama pagal programą “Linas” </a:t>
            </a:r>
            <a:endParaRPr lang="lt-LT" dirty="0">
              <a:latin typeface="Times New Roman" pitchFamily="18" charset="0"/>
              <a:cs typeface="Times New Roman" pitchFamily="18" charset="0"/>
            </a:endParaRPr>
          </a:p>
        </p:txBody>
      </p:sp>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43085238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0197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260648"/>
            <a:ext cx="8229600" cy="1143000"/>
          </a:xfrm>
        </p:spPr>
        <p:txBody>
          <a:bodyPr>
            <a:normAutofit fontScale="90000"/>
          </a:bodyPr>
          <a:lstStyle/>
          <a:p>
            <a:r>
              <a:rPr lang="lt-LT" b="1" dirty="0" smtClean="0">
                <a:latin typeface="Times New Roman" pitchFamily="18" charset="0"/>
                <a:cs typeface="Times New Roman" pitchFamily="18" charset="0"/>
              </a:rPr>
              <a:t>Seminarai </a:t>
            </a:r>
            <a:r>
              <a:rPr lang="lt-LT" b="1" dirty="0">
                <a:latin typeface="Times New Roman" pitchFamily="18" charset="0"/>
                <a:cs typeface="Times New Roman" pitchFamily="18" charset="0"/>
              </a:rPr>
              <a:t>L</a:t>
            </a:r>
            <a:r>
              <a:rPr lang="lt-LT" b="1" dirty="0" smtClean="0">
                <a:latin typeface="Times New Roman" pitchFamily="18" charset="0"/>
                <a:cs typeface="Times New Roman" pitchFamily="18" charset="0"/>
              </a:rPr>
              <a:t>ietuvos miestuose</a:t>
            </a:r>
            <a:endParaRPr lang="lt-LT" b="1" dirty="0">
              <a:latin typeface="Times New Roman" pitchFamily="18" charset="0"/>
              <a:cs typeface="Times New Roman" pitchFamily="18" charset="0"/>
            </a:endParaRPr>
          </a:p>
        </p:txBody>
      </p:sp>
      <p:pic>
        <p:nvPicPr>
          <p:cNvPr id="9" name="Turinio vietos rezervavimo ženklas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83080" y="1768374"/>
            <a:ext cx="5577840" cy="4189615"/>
          </a:xfrm>
        </p:spPr>
      </p:pic>
    </p:spTree>
    <p:extLst>
      <p:ext uri="{BB962C8B-B14F-4D97-AF65-F5344CB8AC3E}">
        <p14:creationId xmlns:p14="http://schemas.microsoft.com/office/powerpoint/2010/main" val="22829373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7" y="418470"/>
            <a:ext cx="8285210" cy="5890850"/>
          </a:xfrm>
        </p:spPr>
      </p:pic>
    </p:spTree>
    <p:extLst>
      <p:ext uri="{BB962C8B-B14F-4D97-AF65-F5344CB8AC3E}">
        <p14:creationId xmlns:p14="http://schemas.microsoft.com/office/powerpoint/2010/main" val="17569994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Kazlų Rūda </a:t>
            </a:r>
            <a:endParaRPr lang="lt-LT" dirty="0"/>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7584" y="548680"/>
            <a:ext cx="6912768" cy="5400600"/>
          </a:xfrm>
        </p:spPr>
      </p:pic>
    </p:spTree>
    <p:extLst>
      <p:ext uri="{BB962C8B-B14F-4D97-AF65-F5344CB8AC3E}">
        <p14:creationId xmlns:p14="http://schemas.microsoft.com/office/powerpoint/2010/main" val="1666987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635"/>
            <a:ext cx="5495578" cy="682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93350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457200" y="0"/>
            <a:ext cx="8229600" cy="2636912"/>
          </a:xfrm>
        </p:spPr>
        <p:txBody>
          <a:bodyPr>
            <a:normAutofit fontScale="90000"/>
          </a:bodyPr>
          <a:lstStyle/>
          <a:p>
            <a:r>
              <a:rPr lang="lt-LT" sz="4000" dirty="0"/>
              <a:t/>
            </a:r>
            <a:br>
              <a:rPr lang="lt-LT" sz="4000" dirty="0"/>
            </a:br>
            <a:r>
              <a:rPr lang="lt-LT" sz="4000" dirty="0"/>
              <a:t/>
            </a:r>
            <a:br>
              <a:rPr lang="lt-LT" sz="4000" dirty="0"/>
            </a:br>
            <a:r>
              <a:rPr lang="lt-LT" sz="4000" dirty="0"/>
              <a:t/>
            </a:r>
            <a:br>
              <a:rPr lang="lt-LT" sz="4000" dirty="0"/>
            </a:br>
            <a:r>
              <a:rPr lang="lt-LT" sz="4000" b="1" dirty="0">
                <a:latin typeface="Times New Roman" pitchFamily="18" charset="0"/>
                <a:cs typeface="Times New Roman" pitchFamily="18" charset="0"/>
              </a:rPr>
              <a:t>Dievo dovana tau yra tavo talentas, Kaip tu tą talentą panaudosi, bus tavo dovana Dievui.</a:t>
            </a:r>
          </a:p>
        </p:txBody>
      </p:sp>
      <p:sp>
        <p:nvSpPr>
          <p:cNvPr id="3" name="Skaidrės numerio vietos rezervavimo ženklas 4"/>
          <p:cNvSpPr>
            <a:spLocks noGrp="1"/>
          </p:cNvSpPr>
          <p:nvPr>
            <p:ph type="sldNum" sz="quarter" idx="12"/>
          </p:nvPr>
        </p:nvSpPr>
        <p:spPr/>
        <p:txBody>
          <a:bodyPr>
            <a:normAutofit/>
          </a:bodyPr>
          <a:lstStyle/>
          <a:p>
            <a:fld id="{74523A83-EB5A-4B6A-9B3C-3854E2312838}" type="slidenum">
              <a:rPr lang="lt-LT"/>
              <a:pPr/>
              <a:t>30</a:t>
            </a:fld>
            <a:endParaRPr lang="lt-LT"/>
          </a:p>
        </p:txBody>
      </p:sp>
      <p:pic>
        <p:nvPicPr>
          <p:cNvPr id="1026" name="Picture 2" descr="http://moodle.viko.lt/file.php/1/moddata/forum/212/1157/smile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438890"/>
            <a:ext cx="4608512" cy="3456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2072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ykdomo">
  <a:themeElements>
    <a:clrScheme name="Kompozitinis">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Vykdom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ykdom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528</TotalTime>
  <Words>983</Words>
  <Application>Microsoft Office PowerPoint</Application>
  <PresentationFormat>Demonstracija ekrane (4:3)</PresentationFormat>
  <Paragraphs>140</Paragraphs>
  <Slides>30</Slides>
  <Notes>7</Notes>
  <HiddenSlides>0</HiddenSlides>
  <MMClips>0</MMClips>
  <ScaleCrop>false</ScaleCrop>
  <HeadingPairs>
    <vt:vector size="4" baseType="variant">
      <vt:variant>
        <vt:lpstr>Tema</vt:lpstr>
      </vt:variant>
      <vt:variant>
        <vt:i4>1</vt:i4>
      </vt:variant>
      <vt:variant>
        <vt:lpstr>Skaidrių pavadinimai</vt:lpstr>
      </vt:variant>
      <vt:variant>
        <vt:i4>30</vt:i4>
      </vt:variant>
    </vt:vector>
  </HeadingPairs>
  <TitlesOfParts>
    <vt:vector size="31" baseType="lpstr">
      <vt:lpstr>Vykdomo</vt:lpstr>
      <vt:lpstr>PROGRAMOS „LINAS“ ĮGYVENDINIMAS  LIETUVOJE</vt:lpstr>
      <vt:lpstr>Prevencinė programa ,,Linas“</vt:lpstr>
      <vt:lpstr>Profesorė Noomi Tioneng   Lietuvoje su būsimais lektoriais </vt:lpstr>
      <vt:lpstr>Programa ,,Linas“</vt:lpstr>
      <vt:lpstr>Prevencinė programa ”Linas – pagalba vaikams”</vt:lpstr>
      <vt:lpstr>Susitikimų temos</vt:lpstr>
      <vt:lpstr>Linas švedų berniukas</vt:lpstr>
      <vt:lpstr>Džiaugsmas - jausmų išreiškimas</vt:lpstr>
      <vt:lpstr>”Lino – pagalbos vaikams” tikslas: </vt:lpstr>
      <vt:lpstr>Bendri darbo su vaikų grupe siekiai yra darbas su vaikais grupėje, kad jie turėtų galimybę:  </vt:lpstr>
      <vt:lpstr>Susipažinome su pagrindiniais jausmais</vt:lpstr>
      <vt:lpstr>Žaidimo ar pratimo metu    svarbu atsižvelgti į:  </vt:lpstr>
      <vt:lpstr>TEMOS</vt:lpstr>
      <vt:lpstr>SUSITIKIMO DARBOTVARKĖ</vt:lpstr>
      <vt:lpstr>Darbo eiga</vt:lpstr>
      <vt:lpstr>VADOVO ASMENYBĖ</vt:lpstr>
      <vt:lpstr>Saugumas ir pasitikėjimas</vt:lpstr>
      <vt:lpstr>Vadovo asmeninės savybės</vt:lpstr>
      <vt:lpstr>Pamąstykite apie šiuos klausimus:</vt:lpstr>
      <vt:lpstr> „Lino“ programa numato:</vt:lpstr>
      <vt:lpstr>Dalyvių pasiskirstymas pagal specialybes </vt:lpstr>
      <vt:lpstr>                      Elektrėnai</vt:lpstr>
      <vt:lpstr>Kaip panaudojamos seminare įgytos žinios, įgūdžiai </vt:lpstr>
      <vt:lpstr>PowerPoint pristatymas</vt:lpstr>
      <vt:lpstr>Kur dirbama pagal programą “Linas” </vt:lpstr>
      <vt:lpstr>Seminarai Lietuvos miestuose</vt:lpstr>
      <vt:lpstr>PowerPoint pristatymas</vt:lpstr>
      <vt:lpstr>Kazlų Rūda </vt:lpstr>
      <vt:lpstr>PowerPoint pristatymas</vt:lpstr>
      <vt:lpstr>   Dievo dovana tau yra tavo talentas, Kaip tu tą talentą panaudosi, bus tavo dovana Dievui.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Martynas</dc:creator>
  <cp:lastModifiedBy>Martynas</cp:lastModifiedBy>
  <cp:revision>31</cp:revision>
  <dcterms:created xsi:type="dcterms:W3CDTF">2013-11-30T20:31:01Z</dcterms:created>
  <dcterms:modified xsi:type="dcterms:W3CDTF">2013-12-01T20:29:29Z</dcterms:modified>
</cp:coreProperties>
</file>